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1374" r:id="rId4"/>
    <p:sldId id="1375" r:id="rId5"/>
    <p:sldId id="260" r:id="rId6"/>
    <p:sldId id="259" r:id="rId7"/>
    <p:sldId id="258" r:id="rId8"/>
    <p:sldId id="261" r:id="rId9"/>
    <p:sldId id="262" r:id="rId10"/>
    <p:sldId id="266" r:id="rId11"/>
    <p:sldId id="263" r:id="rId12"/>
    <p:sldId id="264" r:id="rId13"/>
    <p:sldId id="265" r:id="rId14"/>
    <p:sldId id="267" r:id="rId15"/>
    <p:sldId id="268" r:id="rId16"/>
    <p:sldId id="1377" r:id="rId17"/>
    <p:sldId id="1379" r:id="rId18"/>
    <p:sldId id="270" r:id="rId19"/>
    <p:sldId id="271" r:id="rId20"/>
    <p:sldId id="280" r:id="rId21"/>
    <p:sldId id="274" r:id="rId22"/>
    <p:sldId id="1428" r:id="rId23"/>
    <p:sldId id="281" r:id="rId24"/>
    <p:sldId id="282" r:id="rId25"/>
    <p:sldId id="283" r:id="rId26"/>
    <p:sldId id="284" r:id="rId27"/>
    <p:sldId id="285" r:id="rId28"/>
    <p:sldId id="28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oundtripDataSignature="AMtx7mgU/ZoaKf1ypbx+e9eMFKFd+HRU+A==" r:id="rId58"/>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Zimmermann"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128" autoAdjust="0"/>
  </p:normalViewPr>
  <p:slideViewPr>
    <p:cSldViewPr snapToGrid="0">
      <p:cViewPr varScale="1">
        <p:scale>
          <a:sx n="62" d="100"/>
          <a:sy n="62" d="100"/>
        </p:scale>
        <p:origin x="1032" y="66"/>
      </p:cViewPr>
      <p:guideLst/>
    </p:cSldViewPr>
  </p:slideViewPr>
  <p:outlineViewPr>
    <p:cViewPr>
      <p:scale>
        <a:sx n="33" d="100"/>
        <a:sy n="33" d="100"/>
      </p:scale>
      <p:origin x="0" y="-92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DE7B8-7F46-4EAA-B229-3F1277895320}"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4AEB0B4E-55BF-439E-A871-27B3F50FEC87}">
      <dgm:prSet/>
      <dgm:spPr/>
      <dgm:t>
        <a:bodyPr/>
        <a:lstStyle/>
        <a:p>
          <a:r>
            <a:rPr lang="en-US"/>
            <a:t>Meet</a:t>
          </a:r>
        </a:p>
      </dgm:t>
    </dgm:pt>
    <dgm:pt modelId="{A3AE4F82-33B4-4481-9DBA-26392DB7EB90}" type="parTrans" cxnId="{266CA383-9131-4728-A266-06581328E842}">
      <dgm:prSet/>
      <dgm:spPr/>
      <dgm:t>
        <a:bodyPr/>
        <a:lstStyle/>
        <a:p>
          <a:endParaRPr lang="en-US"/>
        </a:p>
      </dgm:t>
    </dgm:pt>
    <dgm:pt modelId="{16F3230C-082C-416E-BFDF-988C0E7DA44A}" type="sibTrans" cxnId="{266CA383-9131-4728-A266-06581328E842}">
      <dgm:prSet/>
      <dgm:spPr/>
      <dgm:t>
        <a:bodyPr/>
        <a:lstStyle/>
        <a:p>
          <a:endParaRPr lang="en-US"/>
        </a:p>
      </dgm:t>
    </dgm:pt>
    <dgm:pt modelId="{A61EF834-0DD8-4D2F-B7DB-A813AB2880C8}">
      <dgm:prSet/>
      <dgm:spPr/>
      <dgm:t>
        <a:bodyPr/>
        <a:lstStyle/>
        <a:p>
          <a:r>
            <a:rPr lang="en-US"/>
            <a:t>Meet with your team to discuss best options for remote support to survivors and remote support to staff.</a:t>
          </a:r>
        </a:p>
      </dgm:t>
    </dgm:pt>
    <dgm:pt modelId="{A21D7C31-B2AE-4854-8516-0205AE4C5C00}" type="parTrans" cxnId="{BA22C009-466B-4010-96E1-8997DE1CAB96}">
      <dgm:prSet/>
      <dgm:spPr/>
      <dgm:t>
        <a:bodyPr/>
        <a:lstStyle/>
        <a:p>
          <a:endParaRPr lang="en-US"/>
        </a:p>
      </dgm:t>
    </dgm:pt>
    <dgm:pt modelId="{48624594-98F2-4473-AF9B-520DEDFEC99D}" type="sibTrans" cxnId="{BA22C009-466B-4010-96E1-8997DE1CAB96}">
      <dgm:prSet/>
      <dgm:spPr/>
      <dgm:t>
        <a:bodyPr/>
        <a:lstStyle/>
        <a:p>
          <a:endParaRPr lang="en-US"/>
        </a:p>
      </dgm:t>
    </dgm:pt>
    <dgm:pt modelId="{BEA979DB-86BE-452C-8CEE-DF4F20CFE0D6}">
      <dgm:prSet/>
      <dgm:spPr/>
      <dgm:t>
        <a:bodyPr/>
        <a:lstStyle/>
        <a:p>
          <a:r>
            <a:rPr lang="en-US"/>
            <a:t>Develop</a:t>
          </a:r>
        </a:p>
      </dgm:t>
    </dgm:pt>
    <dgm:pt modelId="{A02211A6-897C-4781-B506-D35911693569}" type="parTrans" cxnId="{87F2DDAA-8FF8-4719-A3F8-F905BA052BE5}">
      <dgm:prSet/>
      <dgm:spPr/>
      <dgm:t>
        <a:bodyPr/>
        <a:lstStyle/>
        <a:p>
          <a:endParaRPr lang="en-US"/>
        </a:p>
      </dgm:t>
    </dgm:pt>
    <dgm:pt modelId="{017ED812-45BB-4E93-9D9B-73E808BCDA6E}" type="sibTrans" cxnId="{87F2DDAA-8FF8-4719-A3F8-F905BA052BE5}">
      <dgm:prSet/>
      <dgm:spPr/>
      <dgm:t>
        <a:bodyPr/>
        <a:lstStyle/>
        <a:p>
          <a:endParaRPr lang="en-US"/>
        </a:p>
      </dgm:t>
    </dgm:pt>
    <dgm:pt modelId="{49687C6F-BD07-4152-9578-345C8110B28E}">
      <dgm:prSet/>
      <dgm:spPr/>
      <dgm:t>
        <a:bodyPr/>
        <a:lstStyle/>
        <a:p>
          <a:r>
            <a:rPr lang="en-US"/>
            <a:t>Develop quick and clear new case management protocols with staff incase you move to remote support and consider modalities for remote case management supervision. </a:t>
          </a:r>
        </a:p>
      </dgm:t>
    </dgm:pt>
    <dgm:pt modelId="{9C6CB47A-D45F-4D57-AF59-94462EF4A769}" type="parTrans" cxnId="{4FA67081-F6C2-460E-A205-63B216B26671}">
      <dgm:prSet/>
      <dgm:spPr/>
      <dgm:t>
        <a:bodyPr/>
        <a:lstStyle/>
        <a:p>
          <a:endParaRPr lang="en-US"/>
        </a:p>
      </dgm:t>
    </dgm:pt>
    <dgm:pt modelId="{C3259FAC-18AF-401C-84E3-4A3FAE548125}" type="sibTrans" cxnId="{4FA67081-F6C2-460E-A205-63B216B26671}">
      <dgm:prSet/>
      <dgm:spPr/>
      <dgm:t>
        <a:bodyPr/>
        <a:lstStyle/>
        <a:p>
          <a:endParaRPr lang="en-US"/>
        </a:p>
      </dgm:t>
    </dgm:pt>
    <dgm:pt modelId="{B76885CB-B527-4A82-B297-635FAB2478B3}">
      <dgm:prSet/>
      <dgm:spPr/>
      <dgm:t>
        <a:bodyPr/>
        <a:lstStyle/>
        <a:p>
          <a:r>
            <a:rPr lang="en-US"/>
            <a:t>Strengthen</a:t>
          </a:r>
        </a:p>
      </dgm:t>
    </dgm:pt>
    <dgm:pt modelId="{04356997-4BD9-46D0-ACD0-BA239ED44357}" type="parTrans" cxnId="{35141D83-402E-4A6C-B56A-1D5E3D560797}">
      <dgm:prSet/>
      <dgm:spPr/>
      <dgm:t>
        <a:bodyPr/>
        <a:lstStyle/>
        <a:p>
          <a:endParaRPr lang="en-US"/>
        </a:p>
      </dgm:t>
    </dgm:pt>
    <dgm:pt modelId="{1CF17219-B7BD-409C-BBA4-E48A3847BAE8}" type="sibTrans" cxnId="{35141D83-402E-4A6C-B56A-1D5E3D560797}">
      <dgm:prSet/>
      <dgm:spPr/>
      <dgm:t>
        <a:bodyPr/>
        <a:lstStyle/>
        <a:p>
          <a:endParaRPr lang="en-US"/>
        </a:p>
      </dgm:t>
    </dgm:pt>
    <dgm:pt modelId="{BD78248A-5854-4DDB-AAA9-93303515BD95}">
      <dgm:prSet/>
      <dgm:spPr/>
      <dgm:t>
        <a:bodyPr/>
        <a:lstStyle/>
        <a:p>
          <a:r>
            <a:rPr lang="en-US"/>
            <a:t>Strengthen staff capacity and confidence to provide remote support. </a:t>
          </a:r>
        </a:p>
      </dgm:t>
    </dgm:pt>
    <dgm:pt modelId="{931DDA34-C113-490B-BB49-D053AB1BA012}" type="parTrans" cxnId="{55318379-8E74-4452-B52C-F0337A7039A8}">
      <dgm:prSet/>
      <dgm:spPr/>
      <dgm:t>
        <a:bodyPr/>
        <a:lstStyle/>
        <a:p>
          <a:endParaRPr lang="en-US"/>
        </a:p>
      </dgm:t>
    </dgm:pt>
    <dgm:pt modelId="{DD752727-6554-4E2B-99FC-11812DE55F61}" type="sibTrans" cxnId="{55318379-8E74-4452-B52C-F0337A7039A8}">
      <dgm:prSet/>
      <dgm:spPr/>
      <dgm:t>
        <a:bodyPr/>
        <a:lstStyle/>
        <a:p>
          <a:endParaRPr lang="en-US"/>
        </a:p>
      </dgm:t>
    </dgm:pt>
    <dgm:pt modelId="{CF2D335A-74F0-4D15-9DC2-38190CE7EBBD}">
      <dgm:prSet/>
      <dgm:spPr/>
      <dgm:t>
        <a:bodyPr/>
        <a:lstStyle/>
        <a:p>
          <a:r>
            <a:rPr lang="en-US"/>
            <a:t>Keep up</a:t>
          </a:r>
        </a:p>
      </dgm:t>
    </dgm:pt>
    <dgm:pt modelId="{20FA2A0E-6D38-44A4-88D2-3F76DAC496A5}" type="parTrans" cxnId="{C0DE9327-9753-4232-BBB4-2CE4498579AD}">
      <dgm:prSet/>
      <dgm:spPr/>
      <dgm:t>
        <a:bodyPr/>
        <a:lstStyle/>
        <a:p>
          <a:endParaRPr lang="en-US"/>
        </a:p>
      </dgm:t>
    </dgm:pt>
    <dgm:pt modelId="{CD4B6791-0A4B-4D3A-9046-DF652B80D07C}" type="sibTrans" cxnId="{C0DE9327-9753-4232-BBB4-2CE4498579AD}">
      <dgm:prSet/>
      <dgm:spPr/>
      <dgm:t>
        <a:bodyPr/>
        <a:lstStyle/>
        <a:p>
          <a:endParaRPr lang="en-US"/>
        </a:p>
      </dgm:t>
    </dgm:pt>
    <dgm:pt modelId="{AD4660CD-D3D9-4C81-9095-0A93751192C4}">
      <dgm:prSet/>
      <dgm:spPr/>
      <dgm:t>
        <a:bodyPr/>
        <a:lstStyle/>
        <a:p>
          <a:r>
            <a:rPr lang="en-US"/>
            <a:t>Keep up to date on the latest guidelines from MoH. Follow protocols for infection, prevention and control at each stage and be ready for the situation to change quickly</a:t>
          </a:r>
        </a:p>
      </dgm:t>
    </dgm:pt>
    <dgm:pt modelId="{81E537BB-FBD8-481A-88C1-FC9033D9828A}" type="parTrans" cxnId="{7E120963-C412-4619-9EF0-0F3AD0F7C7A9}">
      <dgm:prSet/>
      <dgm:spPr/>
      <dgm:t>
        <a:bodyPr/>
        <a:lstStyle/>
        <a:p>
          <a:endParaRPr lang="en-US"/>
        </a:p>
      </dgm:t>
    </dgm:pt>
    <dgm:pt modelId="{F37D80D9-7BB5-4FD8-BCA1-C871DDDB8F30}" type="sibTrans" cxnId="{7E120963-C412-4619-9EF0-0F3AD0F7C7A9}">
      <dgm:prSet/>
      <dgm:spPr/>
      <dgm:t>
        <a:bodyPr/>
        <a:lstStyle/>
        <a:p>
          <a:endParaRPr lang="en-US"/>
        </a:p>
      </dgm:t>
    </dgm:pt>
    <dgm:pt modelId="{C4F6328A-B357-46FE-9202-9D49AC8B4F8C}">
      <dgm:prSet/>
      <dgm:spPr/>
      <dgm:t>
        <a:bodyPr/>
        <a:lstStyle/>
        <a:p>
          <a:r>
            <a:rPr lang="en-US"/>
            <a:t>Ensure</a:t>
          </a:r>
        </a:p>
      </dgm:t>
    </dgm:pt>
    <dgm:pt modelId="{8B211E12-2C70-402A-B3F9-7EDBA32C6C50}" type="parTrans" cxnId="{F49BBCD7-E5EA-459C-B2EB-3DF640F2ED1C}">
      <dgm:prSet/>
      <dgm:spPr/>
      <dgm:t>
        <a:bodyPr/>
        <a:lstStyle/>
        <a:p>
          <a:endParaRPr lang="en-US"/>
        </a:p>
      </dgm:t>
    </dgm:pt>
    <dgm:pt modelId="{726C18AB-6DBC-4890-9DE1-E655F6E7CB0B}" type="sibTrans" cxnId="{F49BBCD7-E5EA-459C-B2EB-3DF640F2ED1C}">
      <dgm:prSet/>
      <dgm:spPr/>
      <dgm:t>
        <a:bodyPr/>
        <a:lstStyle/>
        <a:p>
          <a:endParaRPr lang="en-US"/>
        </a:p>
      </dgm:t>
    </dgm:pt>
    <dgm:pt modelId="{8F3F7D83-96D3-4909-9409-BEFD26B09188}">
      <dgm:prSet/>
      <dgm:spPr/>
      <dgm:t>
        <a:bodyPr/>
        <a:lstStyle/>
        <a:p>
          <a:r>
            <a:rPr lang="en-US"/>
            <a:t>Ensure continued safe storage of sensitive documentation</a:t>
          </a:r>
        </a:p>
      </dgm:t>
    </dgm:pt>
    <dgm:pt modelId="{43FAFA92-DA88-40C0-B83C-2242F72D966F}" type="parTrans" cxnId="{B73026DD-B168-4E11-B656-42C24DEA2F08}">
      <dgm:prSet/>
      <dgm:spPr/>
      <dgm:t>
        <a:bodyPr/>
        <a:lstStyle/>
        <a:p>
          <a:endParaRPr lang="en-US"/>
        </a:p>
      </dgm:t>
    </dgm:pt>
    <dgm:pt modelId="{3728EE05-92E7-4FB7-BB01-71D70132F131}" type="sibTrans" cxnId="{B73026DD-B168-4E11-B656-42C24DEA2F08}">
      <dgm:prSet/>
      <dgm:spPr/>
      <dgm:t>
        <a:bodyPr/>
        <a:lstStyle/>
        <a:p>
          <a:endParaRPr lang="en-US"/>
        </a:p>
      </dgm:t>
    </dgm:pt>
    <dgm:pt modelId="{044619F7-99E5-4DA8-9439-75A80C0CB905}">
      <dgm:prSet/>
      <dgm:spPr/>
      <dgm:t>
        <a:bodyPr/>
        <a:lstStyle/>
        <a:p>
          <a:r>
            <a:rPr lang="en-US"/>
            <a:t>Coordinate</a:t>
          </a:r>
        </a:p>
      </dgm:t>
    </dgm:pt>
    <dgm:pt modelId="{CFD5B894-4A06-4DD4-9A56-4FCCE479B055}" type="parTrans" cxnId="{1F7582B0-8601-40FB-94D4-B55FFD46842B}">
      <dgm:prSet/>
      <dgm:spPr/>
      <dgm:t>
        <a:bodyPr/>
        <a:lstStyle/>
        <a:p>
          <a:endParaRPr lang="en-US"/>
        </a:p>
      </dgm:t>
    </dgm:pt>
    <dgm:pt modelId="{6FCC4C7B-ACCE-4195-9B51-FF2948A6B341}" type="sibTrans" cxnId="{1F7582B0-8601-40FB-94D4-B55FFD46842B}">
      <dgm:prSet/>
      <dgm:spPr/>
      <dgm:t>
        <a:bodyPr/>
        <a:lstStyle/>
        <a:p>
          <a:endParaRPr lang="en-US"/>
        </a:p>
      </dgm:t>
    </dgm:pt>
    <dgm:pt modelId="{FDE655AF-9468-4C74-959A-D77DA5B26255}">
      <dgm:prSet/>
      <dgm:spPr/>
      <dgm:t>
        <a:bodyPr/>
        <a:lstStyle/>
        <a:p>
          <a:r>
            <a:rPr lang="en-US"/>
            <a:t>Coordinate with other services providers. </a:t>
          </a:r>
        </a:p>
      </dgm:t>
    </dgm:pt>
    <dgm:pt modelId="{42A57575-C6AC-4F17-91D4-4B8967C06C00}" type="parTrans" cxnId="{B30248D0-B669-483D-9AC2-011EECB2EE39}">
      <dgm:prSet/>
      <dgm:spPr/>
      <dgm:t>
        <a:bodyPr/>
        <a:lstStyle/>
        <a:p>
          <a:endParaRPr lang="en-US"/>
        </a:p>
      </dgm:t>
    </dgm:pt>
    <dgm:pt modelId="{58481A6D-2AA8-4423-A0AE-5AD55F7E1F08}" type="sibTrans" cxnId="{B30248D0-B669-483D-9AC2-011EECB2EE39}">
      <dgm:prSet/>
      <dgm:spPr/>
      <dgm:t>
        <a:bodyPr/>
        <a:lstStyle/>
        <a:p>
          <a:endParaRPr lang="en-US"/>
        </a:p>
      </dgm:t>
    </dgm:pt>
    <dgm:pt modelId="{6DD48976-05E7-46A9-BAEA-E74D0021B59B}">
      <dgm:prSet/>
      <dgm:spPr/>
      <dgm:t>
        <a:bodyPr/>
        <a:lstStyle/>
        <a:p>
          <a:r>
            <a:rPr lang="en-US"/>
            <a:t>Inform</a:t>
          </a:r>
        </a:p>
      </dgm:t>
    </dgm:pt>
    <dgm:pt modelId="{418F42CE-D323-4F0D-93C2-9F683F71632A}" type="parTrans" cxnId="{8BC4DC38-E52E-4D2B-8392-CBEEB20BECD3}">
      <dgm:prSet/>
      <dgm:spPr/>
      <dgm:t>
        <a:bodyPr/>
        <a:lstStyle/>
        <a:p>
          <a:endParaRPr lang="en-US"/>
        </a:p>
      </dgm:t>
    </dgm:pt>
    <dgm:pt modelId="{018F3A30-B209-4AC8-A953-07D8F0D16046}" type="sibTrans" cxnId="{8BC4DC38-E52E-4D2B-8392-CBEEB20BECD3}">
      <dgm:prSet/>
      <dgm:spPr/>
      <dgm:t>
        <a:bodyPr/>
        <a:lstStyle/>
        <a:p>
          <a:endParaRPr lang="en-US"/>
        </a:p>
      </dgm:t>
    </dgm:pt>
    <dgm:pt modelId="{8192810D-6F1C-4801-9129-FCC952085E87}">
      <dgm:prSet/>
      <dgm:spPr/>
      <dgm:t>
        <a:bodyPr/>
        <a:lstStyle/>
        <a:p>
          <a:r>
            <a:rPr lang="en-US"/>
            <a:t>Inform communities that you serve of possible changes ahead of time.</a:t>
          </a:r>
        </a:p>
      </dgm:t>
    </dgm:pt>
    <dgm:pt modelId="{EF0FAD87-7FA9-4C13-B3AA-8357DB7B589D}" type="parTrans" cxnId="{602A97B0-A0AE-4B67-9829-A35DA130D66B}">
      <dgm:prSet/>
      <dgm:spPr/>
      <dgm:t>
        <a:bodyPr/>
        <a:lstStyle/>
        <a:p>
          <a:endParaRPr lang="en-US"/>
        </a:p>
      </dgm:t>
    </dgm:pt>
    <dgm:pt modelId="{3C021605-4335-4743-AF16-438040ADBF95}" type="sibTrans" cxnId="{602A97B0-A0AE-4B67-9829-A35DA130D66B}">
      <dgm:prSet/>
      <dgm:spPr/>
      <dgm:t>
        <a:bodyPr/>
        <a:lstStyle/>
        <a:p>
          <a:endParaRPr lang="en-US"/>
        </a:p>
      </dgm:t>
    </dgm:pt>
    <dgm:pt modelId="{8902C202-CFA5-2241-8D6B-3C8B1AF552B1}" type="pres">
      <dgm:prSet presAssocID="{7DADE7B8-7F46-4EAA-B229-3F1277895320}" presName="Name0" presStyleCnt="0">
        <dgm:presLayoutVars>
          <dgm:dir/>
          <dgm:animLvl val="lvl"/>
          <dgm:resizeHandles val="exact"/>
        </dgm:presLayoutVars>
      </dgm:prSet>
      <dgm:spPr/>
    </dgm:pt>
    <dgm:pt modelId="{85C97AFD-7E78-D841-BC48-E5F5D9750966}" type="pres">
      <dgm:prSet presAssocID="{6DD48976-05E7-46A9-BAEA-E74D0021B59B}" presName="boxAndChildren" presStyleCnt="0"/>
      <dgm:spPr/>
    </dgm:pt>
    <dgm:pt modelId="{5EEADCDC-B989-FD4F-9A57-0D10EEDCD8AA}" type="pres">
      <dgm:prSet presAssocID="{6DD48976-05E7-46A9-BAEA-E74D0021B59B}" presName="parentTextBox" presStyleLbl="alignNode1" presStyleIdx="0" presStyleCnt="7"/>
      <dgm:spPr/>
    </dgm:pt>
    <dgm:pt modelId="{92D1BC3D-7F9C-2241-86EC-E972DAB79104}" type="pres">
      <dgm:prSet presAssocID="{6DD48976-05E7-46A9-BAEA-E74D0021B59B}" presName="descendantBox" presStyleLbl="bgAccFollowNode1" presStyleIdx="0" presStyleCnt="7"/>
      <dgm:spPr/>
    </dgm:pt>
    <dgm:pt modelId="{2FA913FE-3180-A24A-8025-487ECE6F45B4}" type="pres">
      <dgm:prSet presAssocID="{6FCC4C7B-ACCE-4195-9B51-FF2948A6B341}" presName="sp" presStyleCnt="0"/>
      <dgm:spPr/>
    </dgm:pt>
    <dgm:pt modelId="{7870BCEB-83A6-6045-9737-2D89D2EE46E5}" type="pres">
      <dgm:prSet presAssocID="{044619F7-99E5-4DA8-9439-75A80C0CB905}" presName="arrowAndChildren" presStyleCnt="0"/>
      <dgm:spPr/>
    </dgm:pt>
    <dgm:pt modelId="{9A895808-18D8-0F44-8333-8B9F69B8BD1D}" type="pres">
      <dgm:prSet presAssocID="{044619F7-99E5-4DA8-9439-75A80C0CB905}" presName="parentTextArrow" presStyleLbl="node1" presStyleIdx="0" presStyleCnt="0"/>
      <dgm:spPr/>
    </dgm:pt>
    <dgm:pt modelId="{93C1D5FD-1021-1C46-B9E3-170A25148662}" type="pres">
      <dgm:prSet presAssocID="{044619F7-99E5-4DA8-9439-75A80C0CB905}" presName="arrow" presStyleLbl="alignNode1" presStyleIdx="1" presStyleCnt="7"/>
      <dgm:spPr/>
    </dgm:pt>
    <dgm:pt modelId="{1555703F-6959-B141-A0F8-AD57E183D486}" type="pres">
      <dgm:prSet presAssocID="{044619F7-99E5-4DA8-9439-75A80C0CB905}" presName="descendantArrow" presStyleLbl="bgAccFollowNode1" presStyleIdx="1" presStyleCnt="7"/>
      <dgm:spPr/>
    </dgm:pt>
    <dgm:pt modelId="{3F12B043-6EA1-4D4D-99D5-0D4F55A9CF29}" type="pres">
      <dgm:prSet presAssocID="{726C18AB-6DBC-4890-9DE1-E655F6E7CB0B}" presName="sp" presStyleCnt="0"/>
      <dgm:spPr/>
    </dgm:pt>
    <dgm:pt modelId="{9D6EFFB7-2B26-6143-9D6B-EE5E174600E5}" type="pres">
      <dgm:prSet presAssocID="{C4F6328A-B357-46FE-9202-9D49AC8B4F8C}" presName="arrowAndChildren" presStyleCnt="0"/>
      <dgm:spPr/>
    </dgm:pt>
    <dgm:pt modelId="{1B135A26-9993-4645-BA4D-3E113420DF86}" type="pres">
      <dgm:prSet presAssocID="{C4F6328A-B357-46FE-9202-9D49AC8B4F8C}" presName="parentTextArrow" presStyleLbl="node1" presStyleIdx="0" presStyleCnt="0"/>
      <dgm:spPr/>
    </dgm:pt>
    <dgm:pt modelId="{E24C638D-A3E6-E641-B0C4-A56EEA531DD1}" type="pres">
      <dgm:prSet presAssocID="{C4F6328A-B357-46FE-9202-9D49AC8B4F8C}" presName="arrow" presStyleLbl="alignNode1" presStyleIdx="2" presStyleCnt="7"/>
      <dgm:spPr/>
    </dgm:pt>
    <dgm:pt modelId="{33634257-21F3-D940-9C18-BDDDF493F9C9}" type="pres">
      <dgm:prSet presAssocID="{C4F6328A-B357-46FE-9202-9D49AC8B4F8C}" presName="descendantArrow" presStyleLbl="bgAccFollowNode1" presStyleIdx="2" presStyleCnt="7"/>
      <dgm:spPr/>
    </dgm:pt>
    <dgm:pt modelId="{5C393C3F-173D-3F4B-B19F-7FAC53D25ED0}" type="pres">
      <dgm:prSet presAssocID="{CD4B6791-0A4B-4D3A-9046-DF652B80D07C}" presName="sp" presStyleCnt="0"/>
      <dgm:spPr/>
    </dgm:pt>
    <dgm:pt modelId="{CC4E2D41-0313-7643-AF73-5317996A679B}" type="pres">
      <dgm:prSet presAssocID="{CF2D335A-74F0-4D15-9DC2-38190CE7EBBD}" presName="arrowAndChildren" presStyleCnt="0"/>
      <dgm:spPr/>
    </dgm:pt>
    <dgm:pt modelId="{5649C32D-2C8B-B948-BA24-1F27EB729A57}" type="pres">
      <dgm:prSet presAssocID="{CF2D335A-74F0-4D15-9DC2-38190CE7EBBD}" presName="parentTextArrow" presStyleLbl="node1" presStyleIdx="0" presStyleCnt="0"/>
      <dgm:spPr/>
    </dgm:pt>
    <dgm:pt modelId="{8BC3D410-9E97-9441-BAD7-378CC7CBD8B0}" type="pres">
      <dgm:prSet presAssocID="{CF2D335A-74F0-4D15-9DC2-38190CE7EBBD}" presName="arrow" presStyleLbl="alignNode1" presStyleIdx="3" presStyleCnt="7"/>
      <dgm:spPr/>
    </dgm:pt>
    <dgm:pt modelId="{470AC6BC-F29F-3C4F-AC0E-C41F73E97F51}" type="pres">
      <dgm:prSet presAssocID="{CF2D335A-74F0-4D15-9DC2-38190CE7EBBD}" presName="descendantArrow" presStyleLbl="bgAccFollowNode1" presStyleIdx="3" presStyleCnt="7"/>
      <dgm:spPr/>
    </dgm:pt>
    <dgm:pt modelId="{6AEA6566-71A8-FF40-BBB0-0A1C0052A9A5}" type="pres">
      <dgm:prSet presAssocID="{1CF17219-B7BD-409C-BBA4-E48A3847BAE8}" presName="sp" presStyleCnt="0"/>
      <dgm:spPr/>
    </dgm:pt>
    <dgm:pt modelId="{13357D71-AB5E-7443-9183-E0326FD6E23B}" type="pres">
      <dgm:prSet presAssocID="{B76885CB-B527-4A82-B297-635FAB2478B3}" presName="arrowAndChildren" presStyleCnt="0"/>
      <dgm:spPr/>
    </dgm:pt>
    <dgm:pt modelId="{35F0BAF0-EA86-0F45-8F56-8972E7CD9CE1}" type="pres">
      <dgm:prSet presAssocID="{B76885CB-B527-4A82-B297-635FAB2478B3}" presName="parentTextArrow" presStyleLbl="node1" presStyleIdx="0" presStyleCnt="0"/>
      <dgm:spPr/>
    </dgm:pt>
    <dgm:pt modelId="{109452F6-33BA-3640-833A-111C23D06D7D}" type="pres">
      <dgm:prSet presAssocID="{B76885CB-B527-4A82-B297-635FAB2478B3}" presName="arrow" presStyleLbl="alignNode1" presStyleIdx="4" presStyleCnt="7"/>
      <dgm:spPr/>
    </dgm:pt>
    <dgm:pt modelId="{9C5F74C7-0417-924F-BDD9-00C4C6EABC39}" type="pres">
      <dgm:prSet presAssocID="{B76885CB-B527-4A82-B297-635FAB2478B3}" presName="descendantArrow" presStyleLbl="bgAccFollowNode1" presStyleIdx="4" presStyleCnt="7"/>
      <dgm:spPr/>
    </dgm:pt>
    <dgm:pt modelId="{C5088F81-85B1-DA4D-863E-2B171CCE2939}" type="pres">
      <dgm:prSet presAssocID="{017ED812-45BB-4E93-9D9B-73E808BCDA6E}" presName="sp" presStyleCnt="0"/>
      <dgm:spPr/>
    </dgm:pt>
    <dgm:pt modelId="{8435EDEF-C51D-4B4C-A6FC-CE50DDD3FD86}" type="pres">
      <dgm:prSet presAssocID="{BEA979DB-86BE-452C-8CEE-DF4F20CFE0D6}" presName="arrowAndChildren" presStyleCnt="0"/>
      <dgm:spPr/>
    </dgm:pt>
    <dgm:pt modelId="{98972173-C291-2D40-B854-E34C8F017E2B}" type="pres">
      <dgm:prSet presAssocID="{BEA979DB-86BE-452C-8CEE-DF4F20CFE0D6}" presName="parentTextArrow" presStyleLbl="node1" presStyleIdx="0" presStyleCnt="0"/>
      <dgm:spPr/>
    </dgm:pt>
    <dgm:pt modelId="{61AE9BB4-E760-3445-BD8E-39D49056E7D8}" type="pres">
      <dgm:prSet presAssocID="{BEA979DB-86BE-452C-8CEE-DF4F20CFE0D6}" presName="arrow" presStyleLbl="alignNode1" presStyleIdx="5" presStyleCnt="7"/>
      <dgm:spPr/>
    </dgm:pt>
    <dgm:pt modelId="{1CF346EA-DCB6-364B-A44E-B6D3B026B8D8}" type="pres">
      <dgm:prSet presAssocID="{BEA979DB-86BE-452C-8CEE-DF4F20CFE0D6}" presName="descendantArrow" presStyleLbl="bgAccFollowNode1" presStyleIdx="5" presStyleCnt="7"/>
      <dgm:spPr/>
    </dgm:pt>
    <dgm:pt modelId="{20D0BBB8-FBFF-1742-9932-311DB046E566}" type="pres">
      <dgm:prSet presAssocID="{16F3230C-082C-416E-BFDF-988C0E7DA44A}" presName="sp" presStyleCnt="0"/>
      <dgm:spPr/>
    </dgm:pt>
    <dgm:pt modelId="{F78E8E99-DC38-4C47-B87A-E6F9758351BB}" type="pres">
      <dgm:prSet presAssocID="{4AEB0B4E-55BF-439E-A871-27B3F50FEC87}" presName="arrowAndChildren" presStyleCnt="0"/>
      <dgm:spPr/>
    </dgm:pt>
    <dgm:pt modelId="{02791518-1709-AA4F-82BC-83424DD8CBD1}" type="pres">
      <dgm:prSet presAssocID="{4AEB0B4E-55BF-439E-A871-27B3F50FEC87}" presName="parentTextArrow" presStyleLbl="node1" presStyleIdx="0" presStyleCnt="0"/>
      <dgm:spPr/>
    </dgm:pt>
    <dgm:pt modelId="{E303A4D2-4DD1-5A46-B144-A14C049908D9}" type="pres">
      <dgm:prSet presAssocID="{4AEB0B4E-55BF-439E-A871-27B3F50FEC87}" presName="arrow" presStyleLbl="alignNode1" presStyleIdx="6" presStyleCnt="7"/>
      <dgm:spPr/>
    </dgm:pt>
    <dgm:pt modelId="{7F44653A-1034-0F41-876C-DF218A5AE711}" type="pres">
      <dgm:prSet presAssocID="{4AEB0B4E-55BF-439E-A871-27B3F50FEC87}" presName="descendantArrow" presStyleLbl="bgAccFollowNode1" presStyleIdx="6" presStyleCnt="7"/>
      <dgm:spPr/>
    </dgm:pt>
  </dgm:ptLst>
  <dgm:cxnLst>
    <dgm:cxn modelId="{BA22C009-466B-4010-96E1-8997DE1CAB96}" srcId="{4AEB0B4E-55BF-439E-A871-27B3F50FEC87}" destId="{A61EF834-0DD8-4D2F-B7DB-A813AB2880C8}" srcOrd="0" destOrd="0" parTransId="{A21D7C31-B2AE-4854-8516-0205AE4C5C00}" sibTransId="{48624594-98F2-4473-AF9B-520DEDFEC99D}"/>
    <dgm:cxn modelId="{51E0A90F-4F48-D840-A4BE-FFF5F7C70B74}" type="presOf" srcId="{4AEB0B4E-55BF-439E-A871-27B3F50FEC87}" destId="{E303A4D2-4DD1-5A46-B144-A14C049908D9}" srcOrd="1" destOrd="0" presId="urn:microsoft.com/office/officeart/2016/7/layout/VerticalDownArrowProcess"/>
    <dgm:cxn modelId="{03ABC61C-3257-B54A-956A-5D291E4B2D8C}" type="presOf" srcId="{A61EF834-0DD8-4D2F-B7DB-A813AB2880C8}" destId="{7F44653A-1034-0F41-876C-DF218A5AE711}" srcOrd="0" destOrd="0" presId="urn:microsoft.com/office/officeart/2016/7/layout/VerticalDownArrowProcess"/>
    <dgm:cxn modelId="{C0DE9327-9753-4232-BBB4-2CE4498579AD}" srcId="{7DADE7B8-7F46-4EAA-B229-3F1277895320}" destId="{CF2D335A-74F0-4D15-9DC2-38190CE7EBBD}" srcOrd="3" destOrd="0" parTransId="{20FA2A0E-6D38-44A4-88D2-3F76DAC496A5}" sibTransId="{CD4B6791-0A4B-4D3A-9046-DF652B80D07C}"/>
    <dgm:cxn modelId="{2BD69329-1819-E547-B464-3F3F0FB54D76}" type="presOf" srcId="{AD4660CD-D3D9-4C81-9095-0A93751192C4}" destId="{470AC6BC-F29F-3C4F-AC0E-C41F73E97F51}" srcOrd="0" destOrd="0" presId="urn:microsoft.com/office/officeart/2016/7/layout/VerticalDownArrowProcess"/>
    <dgm:cxn modelId="{8BC4DC38-E52E-4D2B-8392-CBEEB20BECD3}" srcId="{7DADE7B8-7F46-4EAA-B229-3F1277895320}" destId="{6DD48976-05E7-46A9-BAEA-E74D0021B59B}" srcOrd="6" destOrd="0" parTransId="{418F42CE-D323-4F0D-93C2-9F683F71632A}" sibTransId="{018F3A30-B209-4AC8-A953-07D8F0D16046}"/>
    <dgm:cxn modelId="{184D3A3C-0621-374E-A16A-56B557431663}" type="presOf" srcId="{6DD48976-05E7-46A9-BAEA-E74D0021B59B}" destId="{5EEADCDC-B989-FD4F-9A57-0D10EEDCD8AA}" srcOrd="0" destOrd="0" presId="urn:microsoft.com/office/officeart/2016/7/layout/VerticalDownArrowProcess"/>
    <dgm:cxn modelId="{7E120963-C412-4619-9EF0-0F3AD0F7C7A9}" srcId="{CF2D335A-74F0-4D15-9DC2-38190CE7EBBD}" destId="{AD4660CD-D3D9-4C81-9095-0A93751192C4}" srcOrd="0" destOrd="0" parTransId="{81E537BB-FBD8-481A-88C1-FC9033D9828A}" sibTransId="{F37D80D9-7BB5-4FD8-BCA1-C871DDDB8F30}"/>
    <dgm:cxn modelId="{1C74D667-04CD-FD4D-AB82-2AAEF62564E0}" type="presOf" srcId="{8192810D-6F1C-4801-9129-FCC952085E87}" destId="{92D1BC3D-7F9C-2241-86EC-E972DAB79104}" srcOrd="0" destOrd="0" presId="urn:microsoft.com/office/officeart/2016/7/layout/VerticalDownArrowProcess"/>
    <dgm:cxn modelId="{546BB768-54A0-D14F-B9FC-0D70203D7A22}" type="presOf" srcId="{CF2D335A-74F0-4D15-9DC2-38190CE7EBBD}" destId="{8BC3D410-9E97-9441-BAD7-378CC7CBD8B0}" srcOrd="1" destOrd="0" presId="urn:microsoft.com/office/officeart/2016/7/layout/VerticalDownArrowProcess"/>
    <dgm:cxn modelId="{DA02CB48-25F1-6C42-8389-41D4F1A8D3B4}" type="presOf" srcId="{4AEB0B4E-55BF-439E-A871-27B3F50FEC87}" destId="{02791518-1709-AA4F-82BC-83424DD8CBD1}" srcOrd="0" destOrd="0" presId="urn:microsoft.com/office/officeart/2016/7/layout/VerticalDownArrowProcess"/>
    <dgm:cxn modelId="{8CBBDA73-D923-674B-8102-640EA103B059}" type="presOf" srcId="{CF2D335A-74F0-4D15-9DC2-38190CE7EBBD}" destId="{5649C32D-2C8B-B948-BA24-1F27EB729A57}" srcOrd="0" destOrd="0" presId="urn:microsoft.com/office/officeart/2016/7/layout/VerticalDownArrowProcess"/>
    <dgm:cxn modelId="{BAE02C55-0977-1346-A3F9-1227B300508D}" type="presOf" srcId="{B76885CB-B527-4A82-B297-635FAB2478B3}" destId="{109452F6-33BA-3640-833A-111C23D06D7D}" srcOrd="1" destOrd="0" presId="urn:microsoft.com/office/officeart/2016/7/layout/VerticalDownArrowProcess"/>
    <dgm:cxn modelId="{54070D79-20DF-3D47-A652-B6F0953C162B}" type="presOf" srcId="{C4F6328A-B357-46FE-9202-9D49AC8B4F8C}" destId="{E24C638D-A3E6-E641-B0C4-A56EEA531DD1}" srcOrd="1" destOrd="0" presId="urn:microsoft.com/office/officeart/2016/7/layout/VerticalDownArrowProcess"/>
    <dgm:cxn modelId="{55318379-8E74-4452-B52C-F0337A7039A8}" srcId="{B76885CB-B527-4A82-B297-635FAB2478B3}" destId="{BD78248A-5854-4DDB-AAA9-93303515BD95}" srcOrd="0" destOrd="0" parTransId="{931DDA34-C113-490B-BB49-D053AB1BA012}" sibTransId="{DD752727-6554-4E2B-99FC-11812DE55F61}"/>
    <dgm:cxn modelId="{1DA5AD80-DA97-F440-A7E8-9D49B1508C13}" type="presOf" srcId="{7DADE7B8-7F46-4EAA-B229-3F1277895320}" destId="{8902C202-CFA5-2241-8D6B-3C8B1AF552B1}" srcOrd="0" destOrd="0" presId="urn:microsoft.com/office/officeart/2016/7/layout/VerticalDownArrowProcess"/>
    <dgm:cxn modelId="{4FA67081-F6C2-460E-A205-63B216B26671}" srcId="{BEA979DB-86BE-452C-8CEE-DF4F20CFE0D6}" destId="{49687C6F-BD07-4152-9578-345C8110B28E}" srcOrd="0" destOrd="0" parTransId="{9C6CB47A-D45F-4D57-AF59-94462EF4A769}" sibTransId="{C3259FAC-18AF-401C-84E3-4A3FAE548125}"/>
    <dgm:cxn modelId="{35141D83-402E-4A6C-B56A-1D5E3D560797}" srcId="{7DADE7B8-7F46-4EAA-B229-3F1277895320}" destId="{B76885CB-B527-4A82-B297-635FAB2478B3}" srcOrd="2" destOrd="0" parTransId="{04356997-4BD9-46D0-ACD0-BA239ED44357}" sibTransId="{1CF17219-B7BD-409C-BBA4-E48A3847BAE8}"/>
    <dgm:cxn modelId="{266CA383-9131-4728-A266-06581328E842}" srcId="{7DADE7B8-7F46-4EAA-B229-3F1277895320}" destId="{4AEB0B4E-55BF-439E-A871-27B3F50FEC87}" srcOrd="0" destOrd="0" parTransId="{A3AE4F82-33B4-4481-9DBA-26392DB7EB90}" sibTransId="{16F3230C-082C-416E-BFDF-988C0E7DA44A}"/>
    <dgm:cxn modelId="{8A9EFB84-7AB3-5D4B-AA14-DCC1CB2BE468}" type="presOf" srcId="{B76885CB-B527-4A82-B297-635FAB2478B3}" destId="{35F0BAF0-EA86-0F45-8F56-8972E7CD9CE1}" srcOrd="0" destOrd="0" presId="urn:microsoft.com/office/officeart/2016/7/layout/VerticalDownArrowProcess"/>
    <dgm:cxn modelId="{D9263AA0-4976-8B44-9A7F-B0806F8794AE}" type="presOf" srcId="{BD78248A-5854-4DDB-AAA9-93303515BD95}" destId="{9C5F74C7-0417-924F-BDD9-00C4C6EABC39}" srcOrd="0" destOrd="0" presId="urn:microsoft.com/office/officeart/2016/7/layout/VerticalDownArrowProcess"/>
    <dgm:cxn modelId="{24532DA4-D436-2745-A927-131B43DDF8A0}" type="presOf" srcId="{044619F7-99E5-4DA8-9439-75A80C0CB905}" destId="{93C1D5FD-1021-1C46-B9E3-170A25148662}" srcOrd="1" destOrd="0" presId="urn:microsoft.com/office/officeart/2016/7/layout/VerticalDownArrowProcess"/>
    <dgm:cxn modelId="{A5ADA6A5-B337-4640-BC24-D363D2B9AF7D}" type="presOf" srcId="{BEA979DB-86BE-452C-8CEE-DF4F20CFE0D6}" destId="{98972173-C291-2D40-B854-E34C8F017E2B}" srcOrd="0" destOrd="0" presId="urn:microsoft.com/office/officeart/2016/7/layout/VerticalDownArrowProcess"/>
    <dgm:cxn modelId="{87F2DDAA-8FF8-4719-A3F8-F905BA052BE5}" srcId="{7DADE7B8-7F46-4EAA-B229-3F1277895320}" destId="{BEA979DB-86BE-452C-8CEE-DF4F20CFE0D6}" srcOrd="1" destOrd="0" parTransId="{A02211A6-897C-4781-B506-D35911693569}" sibTransId="{017ED812-45BB-4E93-9D9B-73E808BCDA6E}"/>
    <dgm:cxn modelId="{1F7582B0-8601-40FB-94D4-B55FFD46842B}" srcId="{7DADE7B8-7F46-4EAA-B229-3F1277895320}" destId="{044619F7-99E5-4DA8-9439-75A80C0CB905}" srcOrd="5" destOrd="0" parTransId="{CFD5B894-4A06-4DD4-9A56-4FCCE479B055}" sibTransId="{6FCC4C7B-ACCE-4195-9B51-FF2948A6B341}"/>
    <dgm:cxn modelId="{602A97B0-A0AE-4B67-9829-A35DA130D66B}" srcId="{6DD48976-05E7-46A9-BAEA-E74D0021B59B}" destId="{8192810D-6F1C-4801-9129-FCC952085E87}" srcOrd="0" destOrd="0" parTransId="{EF0FAD87-7FA9-4C13-B3AA-8357DB7B589D}" sibTransId="{3C021605-4335-4743-AF16-438040ADBF95}"/>
    <dgm:cxn modelId="{966EA7B6-C7C1-024C-83A0-88E8BBB62419}" type="presOf" srcId="{49687C6F-BD07-4152-9578-345C8110B28E}" destId="{1CF346EA-DCB6-364B-A44E-B6D3B026B8D8}" srcOrd="0" destOrd="0" presId="urn:microsoft.com/office/officeart/2016/7/layout/VerticalDownArrowProcess"/>
    <dgm:cxn modelId="{68DD4BC3-E383-A640-9BF3-2CCB6F423C6C}" type="presOf" srcId="{BEA979DB-86BE-452C-8CEE-DF4F20CFE0D6}" destId="{61AE9BB4-E760-3445-BD8E-39D49056E7D8}" srcOrd="1" destOrd="0" presId="urn:microsoft.com/office/officeart/2016/7/layout/VerticalDownArrowProcess"/>
    <dgm:cxn modelId="{12F989C3-781D-2045-990A-37608206B666}" type="presOf" srcId="{044619F7-99E5-4DA8-9439-75A80C0CB905}" destId="{9A895808-18D8-0F44-8333-8B9F69B8BD1D}" srcOrd="0" destOrd="0" presId="urn:microsoft.com/office/officeart/2016/7/layout/VerticalDownArrowProcess"/>
    <dgm:cxn modelId="{B30248D0-B669-483D-9AC2-011EECB2EE39}" srcId="{044619F7-99E5-4DA8-9439-75A80C0CB905}" destId="{FDE655AF-9468-4C74-959A-D77DA5B26255}" srcOrd="0" destOrd="0" parTransId="{42A57575-C6AC-4F17-91D4-4B8967C06C00}" sibTransId="{58481A6D-2AA8-4423-A0AE-5AD55F7E1F08}"/>
    <dgm:cxn modelId="{F49BBCD7-E5EA-459C-B2EB-3DF640F2ED1C}" srcId="{7DADE7B8-7F46-4EAA-B229-3F1277895320}" destId="{C4F6328A-B357-46FE-9202-9D49AC8B4F8C}" srcOrd="4" destOrd="0" parTransId="{8B211E12-2C70-402A-B3F9-7EDBA32C6C50}" sibTransId="{726C18AB-6DBC-4890-9DE1-E655F6E7CB0B}"/>
    <dgm:cxn modelId="{718464DA-B998-F040-8C80-5F4B2ACEB962}" type="presOf" srcId="{8F3F7D83-96D3-4909-9409-BEFD26B09188}" destId="{33634257-21F3-D940-9C18-BDDDF493F9C9}" srcOrd="0" destOrd="0" presId="urn:microsoft.com/office/officeart/2016/7/layout/VerticalDownArrowProcess"/>
    <dgm:cxn modelId="{B73026DD-B168-4E11-B656-42C24DEA2F08}" srcId="{C4F6328A-B357-46FE-9202-9D49AC8B4F8C}" destId="{8F3F7D83-96D3-4909-9409-BEFD26B09188}" srcOrd="0" destOrd="0" parTransId="{43FAFA92-DA88-40C0-B83C-2242F72D966F}" sibTransId="{3728EE05-92E7-4FB7-BB01-71D70132F131}"/>
    <dgm:cxn modelId="{9A4B8CF6-04B2-6244-93C5-46FA8E1A1222}" type="presOf" srcId="{C4F6328A-B357-46FE-9202-9D49AC8B4F8C}" destId="{1B135A26-9993-4645-BA4D-3E113420DF86}" srcOrd="0" destOrd="0" presId="urn:microsoft.com/office/officeart/2016/7/layout/VerticalDownArrowProcess"/>
    <dgm:cxn modelId="{2BE310FA-9E4E-D54D-850E-A8B50BD02A3B}" type="presOf" srcId="{FDE655AF-9468-4C74-959A-D77DA5B26255}" destId="{1555703F-6959-B141-A0F8-AD57E183D486}" srcOrd="0" destOrd="0" presId="urn:microsoft.com/office/officeart/2016/7/layout/VerticalDownArrowProcess"/>
    <dgm:cxn modelId="{E9EC24F4-91F8-5C42-B72D-F98AFC997805}" type="presParOf" srcId="{8902C202-CFA5-2241-8D6B-3C8B1AF552B1}" destId="{85C97AFD-7E78-D841-BC48-E5F5D9750966}" srcOrd="0" destOrd="0" presId="urn:microsoft.com/office/officeart/2016/7/layout/VerticalDownArrowProcess"/>
    <dgm:cxn modelId="{39325110-9BEC-C941-BC07-53F9BCF121FD}" type="presParOf" srcId="{85C97AFD-7E78-D841-BC48-E5F5D9750966}" destId="{5EEADCDC-B989-FD4F-9A57-0D10EEDCD8AA}" srcOrd="0" destOrd="0" presId="urn:microsoft.com/office/officeart/2016/7/layout/VerticalDownArrowProcess"/>
    <dgm:cxn modelId="{E85A312A-218A-784C-B03D-1750E7C96889}" type="presParOf" srcId="{85C97AFD-7E78-D841-BC48-E5F5D9750966}" destId="{92D1BC3D-7F9C-2241-86EC-E972DAB79104}" srcOrd="1" destOrd="0" presId="urn:microsoft.com/office/officeart/2016/7/layout/VerticalDownArrowProcess"/>
    <dgm:cxn modelId="{147A8FAE-7525-AA48-B2DE-667DF5D3A629}" type="presParOf" srcId="{8902C202-CFA5-2241-8D6B-3C8B1AF552B1}" destId="{2FA913FE-3180-A24A-8025-487ECE6F45B4}" srcOrd="1" destOrd="0" presId="urn:microsoft.com/office/officeart/2016/7/layout/VerticalDownArrowProcess"/>
    <dgm:cxn modelId="{8394F9A6-F4F0-A94D-AD0B-51C2E44B6201}" type="presParOf" srcId="{8902C202-CFA5-2241-8D6B-3C8B1AF552B1}" destId="{7870BCEB-83A6-6045-9737-2D89D2EE46E5}" srcOrd="2" destOrd="0" presId="urn:microsoft.com/office/officeart/2016/7/layout/VerticalDownArrowProcess"/>
    <dgm:cxn modelId="{9D27F373-0F33-124D-9576-77D69211A3DF}" type="presParOf" srcId="{7870BCEB-83A6-6045-9737-2D89D2EE46E5}" destId="{9A895808-18D8-0F44-8333-8B9F69B8BD1D}" srcOrd="0" destOrd="0" presId="urn:microsoft.com/office/officeart/2016/7/layout/VerticalDownArrowProcess"/>
    <dgm:cxn modelId="{74D49CBF-4E3C-7442-97EC-D478E94BD451}" type="presParOf" srcId="{7870BCEB-83A6-6045-9737-2D89D2EE46E5}" destId="{93C1D5FD-1021-1C46-B9E3-170A25148662}" srcOrd="1" destOrd="0" presId="urn:microsoft.com/office/officeart/2016/7/layout/VerticalDownArrowProcess"/>
    <dgm:cxn modelId="{4918176D-CE58-1F41-AE5B-D700A021EC12}" type="presParOf" srcId="{7870BCEB-83A6-6045-9737-2D89D2EE46E5}" destId="{1555703F-6959-B141-A0F8-AD57E183D486}" srcOrd="2" destOrd="0" presId="urn:microsoft.com/office/officeart/2016/7/layout/VerticalDownArrowProcess"/>
    <dgm:cxn modelId="{03664677-E7F1-8649-A106-0C535DDFF882}" type="presParOf" srcId="{8902C202-CFA5-2241-8D6B-3C8B1AF552B1}" destId="{3F12B043-6EA1-4D4D-99D5-0D4F55A9CF29}" srcOrd="3" destOrd="0" presId="urn:microsoft.com/office/officeart/2016/7/layout/VerticalDownArrowProcess"/>
    <dgm:cxn modelId="{0F392B50-3A74-2F48-A212-28218E0FBDD6}" type="presParOf" srcId="{8902C202-CFA5-2241-8D6B-3C8B1AF552B1}" destId="{9D6EFFB7-2B26-6143-9D6B-EE5E174600E5}" srcOrd="4" destOrd="0" presId="urn:microsoft.com/office/officeart/2016/7/layout/VerticalDownArrowProcess"/>
    <dgm:cxn modelId="{6AA09E70-308B-E84A-9834-337CF778C713}" type="presParOf" srcId="{9D6EFFB7-2B26-6143-9D6B-EE5E174600E5}" destId="{1B135A26-9993-4645-BA4D-3E113420DF86}" srcOrd="0" destOrd="0" presId="urn:microsoft.com/office/officeart/2016/7/layout/VerticalDownArrowProcess"/>
    <dgm:cxn modelId="{C32A72E2-290F-EE4E-94B4-CD571596FB71}" type="presParOf" srcId="{9D6EFFB7-2B26-6143-9D6B-EE5E174600E5}" destId="{E24C638D-A3E6-E641-B0C4-A56EEA531DD1}" srcOrd="1" destOrd="0" presId="urn:microsoft.com/office/officeart/2016/7/layout/VerticalDownArrowProcess"/>
    <dgm:cxn modelId="{65153E8F-C427-6542-B7DB-37C14527C151}" type="presParOf" srcId="{9D6EFFB7-2B26-6143-9D6B-EE5E174600E5}" destId="{33634257-21F3-D940-9C18-BDDDF493F9C9}" srcOrd="2" destOrd="0" presId="urn:microsoft.com/office/officeart/2016/7/layout/VerticalDownArrowProcess"/>
    <dgm:cxn modelId="{B8936FFD-C3BD-6B4A-A313-86FA6CE91A20}" type="presParOf" srcId="{8902C202-CFA5-2241-8D6B-3C8B1AF552B1}" destId="{5C393C3F-173D-3F4B-B19F-7FAC53D25ED0}" srcOrd="5" destOrd="0" presId="urn:microsoft.com/office/officeart/2016/7/layout/VerticalDownArrowProcess"/>
    <dgm:cxn modelId="{0EC6A268-6FB1-BD44-81D8-CDC07D268DDE}" type="presParOf" srcId="{8902C202-CFA5-2241-8D6B-3C8B1AF552B1}" destId="{CC4E2D41-0313-7643-AF73-5317996A679B}" srcOrd="6" destOrd="0" presId="urn:microsoft.com/office/officeart/2016/7/layout/VerticalDownArrowProcess"/>
    <dgm:cxn modelId="{52EB4C87-F42F-394D-94CE-B2B9B0638EBA}" type="presParOf" srcId="{CC4E2D41-0313-7643-AF73-5317996A679B}" destId="{5649C32D-2C8B-B948-BA24-1F27EB729A57}" srcOrd="0" destOrd="0" presId="urn:microsoft.com/office/officeart/2016/7/layout/VerticalDownArrowProcess"/>
    <dgm:cxn modelId="{9C9AF357-0F9A-C74B-B7FD-959206357F34}" type="presParOf" srcId="{CC4E2D41-0313-7643-AF73-5317996A679B}" destId="{8BC3D410-9E97-9441-BAD7-378CC7CBD8B0}" srcOrd="1" destOrd="0" presId="urn:microsoft.com/office/officeart/2016/7/layout/VerticalDownArrowProcess"/>
    <dgm:cxn modelId="{0B28FAAD-7CE8-EF4E-85D8-4F7B3666CD97}" type="presParOf" srcId="{CC4E2D41-0313-7643-AF73-5317996A679B}" destId="{470AC6BC-F29F-3C4F-AC0E-C41F73E97F51}" srcOrd="2" destOrd="0" presId="urn:microsoft.com/office/officeart/2016/7/layout/VerticalDownArrowProcess"/>
    <dgm:cxn modelId="{2F1FFA96-36FC-6C4C-9A36-D901C1D45A51}" type="presParOf" srcId="{8902C202-CFA5-2241-8D6B-3C8B1AF552B1}" destId="{6AEA6566-71A8-FF40-BBB0-0A1C0052A9A5}" srcOrd="7" destOrd="0" presId="urn:microsoft.com/office/officeart/2016/7/layout/VerticalDownArrowProcess"/>
    <dgm:cxn modelId="{FA4BF629-9F94-D74B-B7A7-D36AD04584B6}" type="presParOf" srcId="{8902C202-CFA5-2241-8D6B-3C8B1AF552B1}" destId="{13357D71-AB5E-7443-9183-E0326FD6E23B}" srcOrd="8" destOrd="0" presId="urn:microsoft.com/office/officeart/2016/7/layout/VerticalDownArrowProcess"/>
    <dgm:cxn modelId="{5D1FCBBF-698C-244A-ABA8-CF4193DD8C5A}" type="presParOf" srcId="{13357D71-AB5E-7443-9183-E0326FD6E23B}" destId="{35F0BAF0-EA86-0F45-8F56-8972E7CD9CE1}" srcOrd="0" destOrd="0" presId="urn:microsoft.com/office/officeart/2016/7/layout/VerticalDownArrowProcess"/>
    <dgm:cxn modelId="{EFE4CC16-795A-954B-BD99-F0CB02722F7A}" type="presParOf" srcId="{13357D71-AB5E-7443-9183-E0326FD6E23B}" destId="{109452F6-33BA-3640-833A-111C23D06D7D}" srcOrd="1" destOrd="0" presId="urn:microsoft.com/office/officeart/2016/7/layout/VerticalDownArrowProcess"/>
    <dgm:cxn modelId="{74CE8893-91B6-AC4A-B237-A98BB9435A0E}" type="presParOf" srcId="{13357D71-AB5E-7443-9183-E0326FD6E23B}" destId="{9C5F74C7-0417-924F-BDD9-00C4C6EABC39}" srcOrd="2" destOrd="0" presId="urn:microsoft.com/office/officeart/2016/7/layout/VerticalDownArrowProcess"/>
    <dgm:cxn modelId="{72F3209C-2ABB-7A4A-B08F-0A937D3CFD38}" type="presParOf" srcId="{8902C202-CFA5-2241-8D6B-3C8B1AF552B1}" destId="{C5088F81-85B1-DA4D-863E-2B171CCE2939}" srcOrd="9" destOrd="0" presId="urn:microsoft.com/office/officeart/2016/7/layout/VerticalDownArrowProcess"/>
    <dgm:cxn modelId="{58D46342-F23B-AD45-B620-9FB877CEDF1D}" type="presParOf" srcId="{8902C202-CFA5-2241-8D6B-3C8B1AF552B1}" destId="{8435EDEF-C51D-4B4C-A6FC-CE50DDD3FD86}" srcOrd="10" destOrd="0" presId="urn:microsoft.com/office/officeart/2016/7/layout/VerticalDownArrowProcess"/>
    <dgm:cxn modelId="{6397348C-C38B-7A41-B952-C1A33F9AE89A}" type="presParOf" srcId="{8435EDEF-C51D-4B4C-A6FC-CE50DDD3FD86}" destId="{98972173-C291-2D40-B854-E34C8F017E2B}" srcOrd="0" destOrd="0" presId="urn:microsoft.com/office/officeart/2016/7/layout/VerticalDownArrowProcess"/>
    <dgm:cxn modelId="{AF5462EB-E26C-784F-83AC-112714C624BA}" type="presParOf" srcId="{8435EDEF-C51D-4B4C-A6FC-CE50DDD3FD86}" destId="{61AE9BB4-E760-3445-BD8E-39D49056E7D8}" srcOrd="1" destOrd="0" presId="urn:microsoft.com/office/officeart/2016/7/layout/VerticalDownArrowProcess"/>
    <dgm:cxn modelId="{BD6A9BDD-26F2-914A-AEAE-779A086FDA36}" type="presParOf" srcId="{8435EDEF-C51D-4B4C-A6FC-CE50DDD3FD86}" destId="{1CF346EA-DCB6-364B-A44E-B6D3B026B8D8}" srcOrd="2" destOrd="0" presId="urn:microsoft.com/office/officeart/2016/7/layout/VerticalDownArrowProcess"/>
    <dgm:cxn modelId="{EEFEE9EE-D55F-FC43-AC0B-7A258B5D22D4}" type="presParOf" srcId="{8902C202-CFA5-2241-8D6B-3C8B1AF552B1}" destId="{20D0BBB8-FBFF-1742-9932-311DB046E566}" srcOrd="11" destOrd="0" presId="urn:microsoft.com/office/officeart/2016/7/layout/VerticalDownArrowProcess"/>
    <dgm:cxn modelId="{69599DE7-1FC0-964A-80FE-5880C88B0CF1}" type="presParOf" srcId="{8902C202-CFA5-2241-8D6B-3C8B1AF552B1}" destId="{F78E8E99-DC38-4C47-B87A-E6F9758351BB}" srcOrd="12" destOrd="0" presId="urn:microsoft.com/office/officeart/2016/7/layout/VerticalDownArrowProcess"/>
    <dgm:cxn modelId="{E95B0620-1285-C144-BFC1-FBD4AFCB3102}" type="presParOf" srcId="{F78E8E99-DC38-4C47-B87A-E6F9758351BB}" destId="{02791518-1709-AA4F-82BC-83424DD8CBD1}" srcOrd="0" destOrd="0" presId="urn:microsoft.com/office/officeart/2016/7/layout/VerticalDownArrowProcess"/>
    <dgm:cxn modelId="{7D87931E-B5D9-BD46-A3F8-3BD61B0343FF}" type="presParOf" srcId="{F78E8E99-DC38-4C47-B87A-E6F9758351BB}" destId="{E303A4D2-4DD1-5A46-B144-A14C049908D9}" srcOrd="1" destOrd="0" presId="urn:microsoft.com/office/officeart/2016/7/layout/VerticalDownArrowProcess"/>
    <dgm:cxn modelId="{FEF7BA6B-9D73-AB40-8CBD-5D2EF4ADB6E6}" type="presParOf" srcId="{F78E8E99-DC38-4C47-B87A-E6F9758351BB}" destId="{7F44653A-1034-0F41-876C-DF218A5AE71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DCDC-B989-FD4F-9A57-0D10EEDCD8AA}">
      <dsp:nvSpPr>
        <dsp:cNvPr id="0" name=""/>
        <dsp:cNvSpPr/>
      </dsp:nvSpPr>
      <dsp:spPr>
        <a:xfrm>
          <a:off x="0" y="5675507"/>
          <a:ext cx="1882185" cy="62106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Inform</a:t>
          </a:r>
        </a:p>
      </dsp:txBody>
      <dsp:txXfrm>
        <a:off x="0" y="5675507"/>
        <a:ext cx="1882185" cy="621067"/>
      </dsp:txXfrm>
    </dsp:sp>
    <dsp:sp modelId="{92D1BC3D-7F9C-2241-86EC-E972DAB79104}">
      <dsp:nvSpPr>
        <dsp:cNvPr id="0" name=""/>
        <dsp:cNvSpPr/>
      </dsp:nvSpPr>
      <dsp:spPr>
        <a:xfrm>
          <a:off x="1882185" y="5675507"/>
          <a:ext cx="5646556" cy="62106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Inform communities that you serve of possible changes ahead of time.</a:t>
          </a:r>
        </a:p>
      </dsp:txBody>
      <dsp:txXfrm>
        <a:off x="1882185" y="5675507"/>
        <a:ext cx="5646556" cy="621067"/>
      </dsp:txXfrm>
    </dsp:sp>
    <dsp:sp modelId="{93C1D5FD-1021-1C46-B9E3-170A25148662}">
      <dsp:nvSpPr>
        <dsp:cNvPr id="0" name=""/>
        <dsp:cNvSpPr/>
      </dsp:nvSpPr>
      <dsp:spPr>
        <a:xfrm rot="10800000">
          <a:off x="0" y="4729621"/>
          <a:ext cx="1882185" cy="955202"/>
        </a:xfrm>
        <a:prstGeom prst="upArrowCallout">
          <a:avLst>
            <a:gd name="adj1" fmla="val 5000"/>
            <a:gd name="adj2" fmla="val 10000"/>
            <a:gd name="adj3" fmla="val 15000"/>
            <a:gd name="adj4" fmla="val 64977"/>
          </a:avLst>
        </a:prstGeom>
        <a:solidFill>
          <a:schemeClr val="accent5">
            <a:hueOff val="-306190"/>
            <a:satOff val="45"/>
            <a:lumOff val="-1079"/>
            <a:alphaOff val="0"/>
          </a:schemeClr>
        </a:solidFill>
        <a:ln w="25400" cap="flat" cmpd="sng" algn="ctr">
          <a:solidFill>
            <a:schemeClr val="accent5">
              <a:hueOff val="-306190"/>
              <a:satOff val="45"/>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Coordinate</a:t>
          </a:r>
        </a:p>
      </dsp:txBody>
      <dsp:txXfrm rot="-10800000">
        <a:off x="0" y="4729621"/>
        <a:ext cx="1882185" cy="620881"/>
      </dsp:txXfrm>
    </dsp:sp>
    <dsp:sp modelId="{1555703F-6959-B141-A0F8-AD57E183D486}">
      <dsp:nvSpPr>
        <dsp:cNvPr id="0" name=""/>
        <dsp:cNvSpPr/>
      </dsp:nvSpPr>
      <dsp:spPr>
        <a:xfrm>
          <a:off x="1882185" y="4729621"/>
          <a:ext cx="5646556" cy="620881"/>
        </a:xfrm>
        <a:prstGeom prst="rect">
          <a:avLst/>
        </a:prstGeom>
        <a:solidFill>
          <a:schemeClr val="accent5">
            <a:tint val="40000"/>
            <a:alpha val="90000"/>
            <a:hueOff val="-294856"/>
            <a:satOff val="-386"/>
            <a:lumOff val="-190"/>
            <a:alphaOff val="0"/>
          </a:schemeClr>
        </a:solidFill>
        <a:ln w="25400" cap="flat" cmpd="sng" algn="ctr">
          <a:solidFill>
            <a:schemeClr val="accent5">
              <a:tint val="40000"/>
              <a:alpha val="90000"/>
              <a:hueOff val="-294856"/>
              <a:satOff val="-386"/>
              <a:lumOff val="-1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Coordinate with other services providers. </a:t>
          </a:r>
        </a:p>
      </dsp:txBody>
      <dsp:txXfrm>
        <a:off x="1882185" y="4729621"/>
        <a:ext cx="5646556" cy="620881"/>
      </dsp:txXfrm>
    </dsp:sp>
    <dsp:sp modelId="{E24C638D-A3E6-E641-B0C4-A56EEA531DD1}">
      <dsp:nvSpPr>
        <dsp:cNvPr id="0" name=""/>
        <dsp:cNvSpPr/>
      </dsp:nvSpPr>
      <dsp:spPr>
        <a:xfrm rot="10800000">
          <a:off x="0" y="3783735"/>
          <a:ext cx="1882185" cy="955202"/>
        </a:xfrm>
        <a:prstGeom prst="upArrowCallout">
          <a:avLst>
            <a:gd name="adj1" fmla="val 5000"/>
            <a:gd name="adj2" fmla="val 10000"/>
            <a:gd name="adj3" fmla="val 15000"/>
            <a:gd name="adj4" fmla="val 64977"/>
          </a:avLst>
        </a:prstGeom>
        <a:solidFill>
          <a:schemeClr val="accent5">
            <a:hueOff val="-612379"/>
            <a:satOff val="90"/>
            <a:lumOff val="-2157"/>
            <a:alphaOff val="0"/>
          </a:schemeClr>
        </a:solidFill>
        <a:ln w="25400" cap="flat" cmpd="sng" algn="ctr">
          <a:solidFill>
            <a:schemeClr val="accent5">
              <a:hueOff val="-612379"/>
              <a:satOff val="90"/>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Ensure</a:t>
          </a:r>
        </a:p>
      </dsp:txBody>
      <dsp:txXfrm rot="-10800000">
        <a:off x="0" y="3783735"/>
        <a:ext cx="1882185" cy="620881"/>
      </dsp:txXfrm>
    </dsp:sp>
    <dsp:sp modelId="{33634257-21F3-D940-9C18-BDDDF493F9C9}">
      <dsp:nvSpPr>
        <dsp:cNvPr id="0" name=""/>
        <dsp:cNvSpPr/>
      </dsp:nvSpPr>
      <dsp:spPr>
        <a:xfrm>
          <a:off x="1882185" y="3783735"/>
          <a:ext cx="5646556" cy="620881"/>
        </a:xfrm>
        <a:prstGeom prst="rect">
          <a:avLst/>
        </a:prstGeom>
        <a:solidFill>
          <a:schemeClr val="accent5">
            <a:tint val="40000"/>
            <a:alpha val="90000"/>
            <a:hueOff val="-589711"/>
            <a:satOff val="-772"/>
            <a:lumOff val="-379"/>
            <a:alphaOff val="0"/>
          </a:schemeClr>
        </a:solidFill>
        <a:ln w="25400" cap="flat" cmpd="sng" algn="ctr">
          <a:solidFill>
            <a:schemeClr val="accent5">
              <a:tint val="40000"/>
              <a:alpha val="90000"/>
              <a:hueOff val="-589711"/>
              <a:satOff val="-772"/>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Ensure continued safe storage of sensitive documentation</a:t>
          </a:r>
        </a:p>
      </dsp:txBody>
      <dsp:txXfrm>
        <a:off x="1882185" y="3783735"/>
        <a:ext cx="5646556" cy="620881"/>
      </dsp:txXfrm>
    </dsp:sp>
    <dsp:sp modelId="{8BC3D410-9E97-9441-BAD7-378CC7CBD8B0}">
      <dsp:nvSpPr>
        <dsp:cNvPr id="0" name=""/>
        <dsp:cNvSpPr/>
      </dsp:nvSpPr>
      <dsp:spPr>
        <a:xfrm rot="10800000">
          <a:off x="0" y="2837849"/>
          <a:ext cx="1882185" cy="955202"/>
        </a:xfrm>
        <a:prstGeom prst="upArrowCallout">
          <a:avLst>
            <a:gd name="adj1" fmla="val 5000"/>
            <a:gd name="adj2" fmla="val 10000"/>
            <a:gd name="adj3" fmla="val 15000"/>
            <a:gd name="adj4" fmla="val 64977"/>
          </a:avLst>
        </a:prstGeom>
        <a:solidFill>
          <a:schemeClr val="accent5">
            <a:hueOff val="-918568"/>
            <a:satOff val="135"/>
            <a:lumOff val="-3236"/>
            <a:alphaOff val="0"/>
          </a:schemeClr>
        </a:solidFill>
        <a:ln w="25400" cap="flat" cmpd="sng" algn="ctr">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Keep up</a:t>
          </a:r>
        </a:p>
      </dsp:txBody>
      <dsp:txXfrm rot="-10800000">
        <a:off x="0" y="2837849"/>
        <a:ext cx="1882185" cy="620881"/>
      </dsp:txXfrm>
    </dsp:sp>
    <dsp:sp modelId="{470AC6BC-F29F-3C4F-AC0E-C41F73E97F51}">
      <dsp:nvSpPr>
        <dsp:cNvPr id="0" name=""/>
        <dsp:cNvSpPr/>
      </dsp:nvSpPr>
      <dsp:spPr>
        <a:xfrm>
          <a:off x="1882185" y="2837849"/>
          <a:ext cx="5646556" cy="620881"/>
        </a:xfrm>
        <a:prstGeom prst="rect">
          <a:avLst/>
        </a:prstGeom>
        <a:solidFill>
          <a:schemeClr val="accent5">
            <a:tint val="40000"/>
            <a:alpha val="90000"/>
            <a:hueOff val="-884566"/>
            <a:satOff val="-1158"/>
            <a:lumOff val="-569"/>
            <a:alphaOff val="0"/>
          </a:schemeClr>
        </a:solidFill>
        <a:ln w="25400" cap="flat" cmpd="sng" algn="ctr">
          <a:solidFill>
            <a:schemeClr val="accent5">
              <a:tint val="40000"/>
              <a:alpha val="90000"/>
              <a:hueOff val="-884566"/>
              <a:satOff val="-1158"/>
              <a:lumOff val="-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Keep up to date on the latest guidelines from MoH. Follow protocols for infection, prevention and control at each stage and be ready for the situation to change quickly</a:t>
          </a:r>
        </a:p>
      </dsp:txBody>
      <dsp:txXfrm>
        <a:off x="1882185" y="2837849"/>
        <a:ext cx="5646556" cy="620881"/>
      </dsp:txXfrm>
    </dsp:sp>
    <dsp:sp modelId="{109452F6-33BA-3640-833A-111C23D06D7D}">
      <dsp:nvSpPr>
        <dsp:cNvPr id="0" name=""/>
        <dsp:cNvSpPr/>
      </dsp:nvSpPr>
      <dsp:spPr>
        <a:xfrm rot="10800000">
          <a:off x="0" y="1891962"/>
          <a:ext cx="1882185" cy="955202"/>
        </a:xfrm>
        <a:prstGeom prst="upArrowCallout">
          <a:avLst>
            <a:gd name="adj1" fmla="val 5000"/>
            <a:gd name="adj2" fmla="val 10000"/>
            <a:gd name="adj3" fmla="val 15000"/>
            <a:gd name="adj4" fmla="val 64977"/>
          </a:avLst>
        </a:prstGeom>
        <a:solidFill>
          <a:schemeClr val="accent5">
            <a:hueOff val="-1224758"/>
            <a:satOff val="180"/>
            <a:lumOff val="-4314"/>
            <a:alphaOff val="0"/>
          </a:schemeClr>
        </a:solidFill>
        <a:ln w="25400" cap="flat" cmpd="sng" algn="ctr">
          <a:solidFill>
            <a:schemeClr val="accent5">
              <a:hueOff val="-1224758"/>
              <a:satOff val="180"/>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Strengthen</a:t>
          </a:r>
        </a:p>
      </dsp:txBody>
      <dsp:txXfrm rot="-10800000">
        <a:off x="0" y="1891962"/>
        <a:ext cx="1882185" cy="620881"/>
      </dsp:txXfrm>
    </dsp:sp>
    <dsp:sp modelId="{9C5F74C7-0417-924F-BDD9-00C4C6EABC39}">
      <dsp:nvSpPr>
        <dsp:cNvPr id="0" name=""/>
        <dsp:cNvSpPr/>
      </dsp:nvSpPr>
      <dsp:spPr>
        <a:xfrm>
          <a:off x="1882185" y="1891962"/>
          <a:ext cx="5646556" cy="620881"/>
        </a:xfrm>
        <a:prstGeom prst="rect">
          <a:avLst/>
        </a:prstGeom>
        <a:solidFill>
          <a:schemeClr val="accent5">
            <a:tint val="40000"/>
            <a:alpha val="90000"/>
            <a:hueOff val="-1179422"/>
            <a:satOff val="-1544"/>
            <a:lumOff val="-758"/>
            <a:alphaOff val="0"/>
          </a:schemeClr>
        </a:solidFill>
        <a:ln w="25400" cap="flat" cmpd="sng" algn="ctr">
          <a:solidFill>
            <a:schemeClr val="accent5">
              <a:tint val="40000"/>
              <a:alpha val="90000"/>
              <a:hueOff val="-1179422"/>
              <a:satOff val="-1544"/>
              <a:lumOff val="-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Strengthen staff capacity and confidence to provide remote support. </a:t>
          </a:r>
        </a:p>
      </dsp:txBody>
      <dsp:txXfrm>
        <a:off x="1882185" y="1891962"/>
        <a:ext cx="5646556" cy="620881"/>
      </dsp:txXfrm>
    </dsp:sp>
    <dsp:sp modelId="{61AE9BB4-E760-3445-BD8E-39D49056E7D8}">
      <dsp:nvSpPr>
        <dsp:cNvPr id="0" name=""/>
        <dsp:cNvSpPr/>
      </dsp:nvSpPr>
      <dsp:spPr>
        <a:xfrm rot="10800000">
          <a:off x="0" y="946076"/>
          <a:ext cx="1882185" cy="955202"/>
        </a:xfrm>
        <a:prstGeom prst="upArrowCallout">
          <a:avLst>
            <a:gd name="adj1" fmla="val 5000"/>
            <a:gd name="adj2" fmla="val 10000"/>
            <a:gd name="adj3" fmla="val 15000"/>
            <a:gd name="adj4" fmla="val 64977"/>
          </a:avLst>
        </a:prstGeom>
        <a:solidFill>
          <a:schemeClr val="accent5">
            <a:hueOff val="-1530947"/>
            <a:satOff val="225"/>
            <a:lumOff val="-5393"/>
            <a:alphaOff val="0"/>
          </a:schemeClr>
        </a:solidFill>
        <a:ln w="25400" cap="flat" cmpd="sng" algn="ctr">
          <a:solidFill>
            <a:schemeClr val="accent5">
              <a:hueOff val="-1530947"/>
              <a:satOff val="225"/>
              <a:lumOff val="-5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Develop</a:t>
          </a:r>
        </a:p>
      </dsp:txBody>
      <dsp:txXfrm rot="-10800000">
        <a:off x="0" y="946076"/>
        <a:ext cx="1882185" cy="620881"/>
      </dsp:txXfrm>
    </dsp:sp>
    <dsp:sp modelId="{1CF346EA-DCB6-364B-A44E-B6D3B026B8D8}">
      <dsp:nvSpPr>
        <dsp:cNvPr id="0" name=""/>
        <dsp:cNvSpPr/>
      </dsp:nvSpPr>
      <dsp:spPr>
        <a:xfrm>
          <a:off x="1882185" y="946076"/>
          <a:ext cx="5646556" cy="620881"/>
        </a:xfrm>
        <a:prstGeom prst="rect">
          <a:avLst/>
        </a:prstGeom>
        <a:solidFill>
          <a:schemeClr val="accent5">
            <a:tint val="40000"/>
            <a:alpha val="90000"/>
            <a:hueOff val="-1474277"/>
            <a:satOff val="-1930"/>
            <a:lumOff val="-948"/>
            <a:alphaOff val="0"/>
          </a:schemeClr>
        </a:solidFill>
        <a:ln w="25400" cap="flat" cmpd="sng" algn="ctr">
          <a:solidFill>
            <a:schemeClr val="accent5">
              <a:tint val="40000"/>
              <a:alpha val="90000"/>
              <a:hueOff val="-1474277"/>
              <a:satOff val="-1930"/>
              <a:lumOff val="-9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Develop quick and clear new case management protocols with staff incase you move to remote support and consider modalities for remote case management supervision. </a:t>
          </a:r>
        </a:p>
      </dsp:txBody>
      <dsp:txXfrm>
        <a:off x="1882185" y="946076"/>
        <a:ext cx="5646556" cy="620881"/>
      </dsp:txXfrm>
    </dsp:sp>
    <dsp:sp modelId="{E303A4D2-4DD1-5A46-B144-A14C049908D9}">
      <dsp:nvSpPr>
        <dsp:cNvPr id="0" name=""/>
        <dsp:cNvSpPr/>
      </dsp:nvSpPr>
      <dsp:spPr>
        <a:xfrm rot="10800000">
          <a:off x="0" y="190"/>
          <a:ext cx="1882185" cy="955202"/>
        </a:xfrm>
        <a:prstGeom prst="upArrowCallout">
          <a:avLst>
            <a:gd name="adj1" fmla="val 5000"/>
            <a:gd name="adj2" fmla="val 10000"/>
            <a:gd name="adj3" fmla="val 15000"/>
            <a:gd name="adj4" fmla="val 64977"/>
          </a:avLst>
        </a:prstGeom>
        <a:solidFill>
          <a:schemeClr val="accent5">
            <a:hueOff val="-1837137"/>
            <a:satOff val="270"/>
            <a:lumOff val="-6471"/>
            <a:alphaOff val="0"/>
          </a:schemeClr>
        </a:solidFill>
        <a:ln w="25400"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861" tIns="156464" rIns="133861" bIns="156464" numCol="1" spcCol="1270" anchor="ctr" anchorCtr="0">
          <a:noAutofit/>
        </a:bodyPr>
        <a:lstStyle/>
        <a:p>
          <a:pPr marL="0" lvl="0" indent="0" algn="ctr" defTabSz="977900">
            <a:lnSpc>
              <a:spcPct val="90000"/>
            </a:lnSpc>
            <a:spcBef>
              <a:spcPct val="0"/>
            </a:spcBef>
            <a:spcAft>
              <a:spcPct val="35000"/>
            </a:spcAft>
            <a:buNone/>
          </a:pPr>
          <a:r>
            <a:rPr lang="en-US" sz="2200" kern="1200"/>
            <a:t>Meet</a:t>
          </a:r>
        </a:p>
      </dsp:txBody>
      <dsp:txXfrm rot="-10800000">
        <a:off x="0" y="190"/>
        <a:ext cx="1882185" cy="620881"/>
      </dsp:txXfrm>
    </dsp:sp>
    <dsp:sp modelId="{7F44653A-1034-0F41-876C-DF218A5AE711}">
      <dsp:nvSpPr>
        <dsp:cNvPr id="0" name=""/>
        <dsp:cNvSpPr/>
      </dsp:nvSpPr>
      <dsp:spPr>
        <a:xfrm>
          <a:off x="1882185" y="190"/>
          <a:ext cx="5646556" cy="620881"/>
        </a:xfrm>
        <a:prstGeom prst="rect">
          <a:avLst/>
        </a:prstGeom>
        <a:solidFill>
          <a:schemeClr val="accent5">
            <a:tint val="40000"/>
            <a:alpha val="90000"/>
            <a:hueOff val="-1769133"/>
            <a:satOff val="-2316"/>
            <a:lumOff val="-1137"/>
            <a:alphaOff val="0"/>
          </a:schemeClr>
        </a:solidFill>
        <a:ln w="25400" cap="flat" cmpd="sng" algn="ctr">
          <a:solidFill>
            <a:schemeClr val="accent5">
              <a:tint val="40000"/>
              <a:alpha val="90000"/>
              <a:hueOff val="-1769133"/>
              <a:satOff val="-2316"/>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539" tIns="139700" rIns="114539" bIns="139700" numCol="1" spcCol="1270" anchor="ctr" anchorCtr="0">
          <a:noAutofit/>
        </a:bodyPr>
        <a:lstStyle/>
        <a:p>
          <a:pPr marL="0" lvl="0" indent="0" algn="l" defTabSz="488950">
            <a:lnSpc>
              <a:spcPct val="90000"/>
            </a:lnSpc>
            <a:spcBef>
              <a:spcPct val="0"/>
            </a:spcBef>
            <a:spcAft>
              <a:spcPct val="35000"/>
            </a:spcAft>
            <a:buNone/>
          </a:pPr>
          <a:r>
            <a:rPr lang="en-US" sz="1100" kern="1200"/>
            <a:t>Meet with your team to discuss best options for remote support to survivors and remote support to staff.</a:t>
          </a:r>
        </a:p>
      </dsp:txBody>
      <dsp:txXfrm>
        <a:off x="1882185" y="190"/>
        <a:ext cx="5646556" cy="62088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ytimes.com/2020/04/06/world/coronavirus-domestic-violenc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apitalradio.co.ug/police-registers-increase-suicide-cas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ortals.iucn.org/library/sites/library/files/documents/2020-002-En.pdf" TargetMode="External"/><Relationship Id="rId13" Type="http://schemas.openxmlformats.org/officeDocument/2006/relationships/hyperlink" Target="https://www.npr.org/sections/coronavirus-live-updates/2020/03/31/824720162/france-announces-plan-to-aid-domestic-abuse-victims-during-coronavirus-crisis" TargetMode="External"/><Relationship Id="rId18" Type="http://schemas.openxmlformats.org/officeDocument/2006/relationships/hyperlink" Target="https://journals.sagepub.com/doi/abs/10.1177/1524838019897345" TargetMode="External"/><Relationship Id="rId3" Type="http://schemas.openxmlformats.org/officeDocument/2006/relationships/hyperlink" Target="https://academic.oup.com/wbro/article/33/2/218/5091868" TargetMode="External"/><Relationship Id="rId21" Type="http://schemas.openxmlformats.org/officeDocument/2006/relationships/hyperlink" Target="https://www.theguardian.com/global-development/2019/feb/12/ebola-vaccine-offered-in-exchange-for-sex-say-women-in-congo-drc" TargetMode="External"/><Relationship Id="rId7" Type="http://schemas.openxmlformats.org/officeDocument/2006/relationships/hyperlink" Target="https://pdfs.semanticscholar.org/cd07/060b657f75fecd53a70a8b16f8b3c94f59db.pdf" TargetMode="External"/><Relationship Id="rId12" Type="http://schemas.openxmlformats.org/officeDocument/2006/relationships/hyperlink" Target="https://www.who.int/reproductivehealth/publications/caring-for-women-subject-to-violence/en/" TargetMode="External"/><Relationship Id="rId17" Type="http://schemas.openxmlformats.org/officeDocument/2006/relationships/hyperlink" Target="https://www.ncbi.nlm.nih.gov/pubmed/22795511" TargetMode="External"/><Relationship Id="rId2" Type="http://schemas.openxmlformats.org/officeDocument/2006/relationships/slide" Target="../slides/slide13.xml"/><Relationship Id="rId16" Type="http://schemas.openxmlformats.org/officeDocument/2006/relationships/hyperlink" Target="https://www.ncbi.nlm.nih.gov/pubmed/24282566" TargetMode="External"/><Relationship Id="rId20" Type="http://schemas.openxmlformats.org/officeDocument/2006/relationships/hyperlink" Target="https://www.savethechildren.org.uk/content/dam/global/reports/health-and-nutrition/sexual_violence_and_exploitation_1.pdf" TargetMode="External"/><Relationship Id="rId1" Type="http://schemas.openxmlformats.org/officeDocument/2006/relationships/notesMaster" Target="../notesMasters/notesMaster1.xml"/><Relationship Id="rId6" Type="http://schemas.openxmlformats.org/officeDocument/2006/relationships/hyperlink" Target="https://www.ncbi.nlm.nih.gov/pubmed/24818066" TargetMode="External"/><Relationship Id="rId11" Type="http://schemas.openxmlformats.org/officeDocument/2006/relationships/hyperlink" Target="https://link.springer.com/chapter/10.1007/978-3-319-97637-2_8" TargetMode="External"/><Relationship Id="rId5" Type="http://schemas.openxmlformats.org/officeDocument/2006/relationships/hyperlink" Target="https://www.thelancet.com/journals/lancet/article/PIIS0140-6736(20)30460-8/fulltext" TargetMode="External"/><Relationship Id="rId15" Type="http://schemas.openxmlformats.org/officeDocument/2006/relationships/hyperlink" Target="https://www.thehotline.org/2020/03/13/staying-safe-during-covid-19/" TargetMode="External"/><Relationship Id="rId10" Type="http://schemas.openxmlformats.org/officeDocument/2006/relationships/hyperlink" Target="http://www.cpcnetwork.org/resource/worse-than-war/" TargetMode="External"/><Relationship Id="rId19" Type="http://schemas.openxmlformats.org/officeDocument/2006/relationships/hyperlink" Target="https://www.abajournal.com/web/article/pandemic-upends-criminal-justice-system" TargetMode="External"/><Relationship Id="rId4" Type="http://schemas.openxmlformats.org/officeDocument/2006/relationships/hyperlink" Target="https://journals.sagepub.com/doi/abs/10.1177/1524838018756122" TargetMode="External"/><Relationship Id="rId9" Type="http://schemas.openxmlformats.org/officeDocument/2006/relationships/hyperlink" Target="https://www.ncbi.nlm.nih.gov/pubmed/24563656" TargetMode="External"/><Relationship Id="rId14" Type="http://schemas.openxmlformats.org/officeDocument/2006/relationships/hyperlink" Target="https://www.ncbi.nlm.nih.gov/pubmed/28588954" TargetMode="External"/><Relationship Id="rId22" Type="http://schemas.openxmlformats.org/officeDocument/2006/relationships/hyperlink" Target="https://www.who.int/hrh/resources/health-observer24/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results?search_query=%23NTVNew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youtube.com/results?search_query=%23EndGBV" TargetMode="External"/><Relationship Id="rId4" Type="http://schemas.openxmlformats.org/officeDocument/2006/relationships/hyperlink" Target="https://www.youtube.com/results?search_query=%23NTVCOVID19Foru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bvguidelines.org/wp/wp-content/uploads/2020/03/guidance-on-gbv-case-management-in-the-face-of-covid-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bvguidelines.org/wp/wp-content/uploads/2020/03/guidance-on-gbv-case-management-in-the-face-of-covid-1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ocialserviceworkforce.org/workfor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violenceprevention/intimatepartnerviolence/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121212"/>
              </a:buClr>
              <a:buSzPts val="1800"/>
              <a:buFont typeface="Calibri"/>
              <a:buAutoNum type="arabicPeriod"/>
            </a:pPr>
            <a:r>
              <a:rPr lang="en-US" sz="1800" i="1" dirty="0">
                <a:solidFill>
                  <a:srgbClr val="121212"/>
                </a:solidFill>
                <a:latin typeface="Calibri"/>
                <a:ea typeface="Calibri"/>
                <a:cs typeface="Calibri"/>
                <a:sym typeface="Calibri"/>
              </a:rPr>
              <a:t>Taub A. A New Covid-19 Crisis: Domestic Abuse Rises Worldwide. New York Times. April 6, 2020</a:t>
            </a:r>
            <a:r>
              <a:rPr lang="en-US" sz="1800" i="1" u="none" dirty="0">
                <a:solidFill>
                  <a:schemeClr val="dk1"/>
                </a:solidFill>
                <a:latin typeface="Calibri"/>
                <a:ea typeface="Calibri"/>
                <a:cs typeface="Calibri"/>
                <a:sym typeface="Calibri"/>
              </a:rPr>
              <a:t>   </a:t>
            </a:r>
            <a:r>
              <a:rPr lang="en-US" sz="1800" u="sng" dirty="0">
                <a:solidFill>
                  <a:srgbClr val="12121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https://www.nytimes.com/2020/04/06/world/coronavirus-domestic-violence.html</a:t>
            </a:r>
            <a:endParaRPr sz="1200" dirty="0"/>
          </a:p>
          <a:p>
            <a:pPr marL="228600" marR="0" lvl="0" indent="-228600" algn="l" rtl="0">
              <a:lnSpc>
                <a:spcPct val="100000"/>
              </a:lnSpc>
              <a:spcBef>
                <a:spcPts val="800"/>
              </a:spcBef>
              <a:spcAft>
                <a:spcPts val="0"/>
              </a:spcAft>
              <a:buClr>
                <a:schemeClr val="dk1"/>
              </a:buClr>
              <a:buSzPts val="1200"/>
              <a:buFont typeface="Calibri"/>
              <a:buAutoNum type="arabicPeriod"/>
            </a:pPr>
            <a:r>
              <a:rPr lang="en-US" sz="1200" dirty="0"/>
              <a:t>UCHL recorded 1902 reported cases violence - sexual violence (1152) and physical violence (750) against children from beginning of year</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1.8 billion children live in 104 countries where violence response and prevention services have been disrupted due to COVID 19</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Suicide cases registered by the Ugandan police. </a:t>
            </a:r>
            <a:r>
              <a:rPr lang="en-US" sz="1200" dirty="0">
                <a:highlight>
                  <a:srgbClr val="FFFF00"/>
                </a:highlight>
              </a:rPr>
              <a:t>Suicide rates have increased by 20% in comparison to last year with 257 suicide cases </a:t>
            </a:r>
            <a:r>
              <a:rPr lang="en-US" sz="1200" i="1" dirty="0">
                <a:highlight>
                  <a:srgbClr val="FFFF00"/>
                </a:highlight>
              </a:rPr>
              <a:t>(population between 17 – 48 years</a:t>
            </a:r>
            <a:r>
              <a:rPr lang="en-US" sz="1200" dirty="0">
                <a:highlight>
                  <a:srgbClr val="FFFF00"/>
                </a:highlight>
              </a:rPr>
              <a:t>) recorded by August 2020. </a:t>
            </a:r>
            <a:endParaRPr sz="1200" dirty="0"/>
          </a:p>
          <a:p>
            <a:pPr marL="0" lvl="0" indent="0" algn="l" rtl="0">
              <a:spcBef>
                <a:spcPts val="0"/>
              </a:spcBef>
              <a:spcAft>
                <a:spcPts val="0"/>
              </a:spcAft>
              <a:buClr>
                <a:srgbClr val="0000FF"/>
              </a:buClr>
              <a:buSzPts val="1800"/>
              <a:buFont typeface="Noto Sans Symbols"/>
              <a:buNone/>
            </a:pPr>
            <a:r>
              <a:rPr lang="en-US" sz="18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https://capitalradio.co.ug/police-registers-increase-suicide-cases/</a:t>
            </a:r>
            <a:endParaRPr sz="1800" dirty="0">
              <a:latin typeface="Calibri"/>
              <a:ea typeface="Calibri"/>
              <a:cs typeface="Calibri"/>
              <a:sym typeface="Calibri"/>
            </a:endParaRPr>
          </a:p>
          <a:p>
            <a:pPr marL="0" lvl="0" indent="0" algn="l" rtl="0">
              <a:spcBef>
                <a:spcPts val="600"/>
              </a:spcBef>
              <a:spcAft>
                <a:spcPts val="0"/>
              </a:spcAft>
              <a:buNone/>
            </a:pPr>
            <a:r>
              <a:rPr lang="en-US" sz="1800" dirty="0">
                <a:latin typeface="Calibri"/>
                <a:ea typeface="Calibri"/>
                <a:cs typeface="Calibri"/>
                <a:sym typeface="Calibri"/>
              </a:rPr>
              <a:t>4.  </a:t>
            </a:r>
            <a:r>
              <a:rPr lang="en-US" dirty="0"/>
              <a:t>Ask people to note in the chat box if they have noticed any increased calls themselves. Ask them to note </a:t>
            </a:r>
            <a:r>
              <a:rPr lang="en-US" b="1" dirty="0"/>
              <a:t>What types of violence </a:t>
            </a:r>
            <a:r>
              <a:rPr lang="en-US" b="0" dirty="0"/>
              <a:t>they are noticing and </a:t>
            </a:r>
            <a:r>
              <a:rPr lang="en-US" b="1" dirty="0"/>
              <a:t>how these are being reported</a:t>
            </a:r>
            <a:endParaRPr dirty="0"/>
          </a:p>
          <a:p>
            <a:pPr marL="228600" lvl="0" indent="-152400" algn="l" rtl="0">
              <a:spcBef>
                <a:spcPts val="600"/>
              </a:spcBef>
              <a:spcAft>
                <a:spcPts val="0"/>
              </a:spcAft>
              <a:buClr>
                <a:schemeClr val="dk1"/>
              </a:buClr>
              <a:buSzPts val="1200"/>
              <a:buFont typeface="Calibri"/>
              <a:buNone/>
            </a:pPr>
            <a:endParaRPr b="1" dirty="0"/>
          </a:p>
        </p:txBody>
      </p:sp>
      <p:sp>
        <p:nvSpPr>
          <p:cNvPr id="207" name="Google Shape;20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Source: </a:t>
            </a:r>
            <a:r>
              <a:rPr lang="en-US" b="0" dirty="0"/>
              <a:t>Uganda Child Helpline monthly reports (Jan – Aug 2020) and the Social Service Protection Dashboard – SSW App</a:t>
            </a:r>
            <a:endParaRPr b="0" dirty="0"/>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Economic insecurity and poverty-related stress: </a:t>
            </a:r>
            <a:r>
              <a:rPr lang="en-US" sz="1200" b="0" i="0" dirty="0">
                <a:solidFill>
                  <a:schemeClr val="dk1"/>
                </a:solidFill>
                <a:latin typeface="Calibri"/>
                <a:ea typeface="Calibri"/>
                <a:cs typeface="Calibri"/>
                <a:sym typeface="Calibri"/>
              </a:rPr>
              <a:t>Poverty-related stress and economic insecurity correlate with poor coping strategies (e.g., substance abuse) can lead to increases in </a:t>
            </a:r>
            <a:r>
              <a:rPr lang="en-US" sz="1200" b="0"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intimate partner violence</a:t>
            </a:r>
            <a:r>
              <a:rPr lang="en-US" sz="1200" b="0" i="0" dirty="0">
                <a:solidFill>
                  <a:schemeClr val="dk1"/>
                </a:solidFill>
                <a:latin typeface="Calibri"/>
                <a:ea typeface="Calibri"/>
                <a:cs typeface="Calibri"/>
                <a:sym typeface="Calibri"/>
              </a:rPr>
              <a:t> and </a:t>
            </a:r>
            <a:r>
              <a:rPr lang="en-US" sz="1200" b="0" i="0" u="sng" strike="noStrik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child maltreatment</a:t>
            </a:r>
            <a:r>
              <a:rPr lang="en-US" sz="1200" b="0" i="0" dirty="0">
                <a:solidFill>
                  <a:schemeClr val="dk1"/>
                </a:solidFill>
                <a:latin typeface="Calibri"/>
                <a:ea typeface="Calibri"/>
                <a:cs typeface="Calibri"/>
                <a:sym typeface="Calibri"/>
              </a:rPr>
              <a:t>. When unemployment rates skyrocket and economies slow to a halt, VAW/C is likely to increase as a result of related stress.</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Quarantines and social isolation: </a:t>
            </a:r>
            <a:r>
              <a:rPr lang="en-US" sz="1200" b="0" i="0" dirty="0">
                <a:solidFill>
                  <a:schemeClr val="dk1"/>
                </a:solidFill>
                <a:latin typeface="Calibri"/>
                <a:ea typeface="Calibri"/>
                <a:cs typeface="Calibri"/>
                <a:sym typeface="Calibri"/>
              </a:rPr>
              <a:t>Close quarters, especially those tied to stressful conditions, are linked to stress, fear, </a:t>
            </a:r>
            <a:r>
              <a:rPr lang="en-US" sz="1200" b="0" i="0" u="sng" strike="noStrik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poor mental health, and disorders</a:t>
            </a:r>
            <a:r>
              <a:rPr lang="en-US" sz="1200" b="0" i="0" dirty="0">
                <a:solidFill>
                  <a:schemeClr val="dk1"/>
                </a:solidFill>
                <a:latin typeface="Calibri"/>
                <a:ea typeface="Calibri"/>
                <a:cs typeface="Calibri"/>
                <a:sym typeface="Calibri"/>
              </a:rPr>
              <a:t>, which can in turn increase the likelihood of VAW/C. Evidence focused on other crisis settings, including refugee camps and humanitarian assistance zones, confirms that when family members are in close proximity under conditions of duress for extended periods of time, rates of </a:t>
            </a:r>
            <a:r>
              <a:rPr lang="en-US" sz="1200" b="0" i="0" u="sng" strike="noStrik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VAW/C are high</a:t>
            </a:r>
            <a:r>
              <a:rPr lang="en-US" sz="1200" b="0" i="0" dirty="0">
                <a:solidFill>
                  <a:schemeClr val="dk1"/>
                </a:solidFill>
                <a:latin typeface="Calibri"/>
                <a:ea typeface="Calibri"/>
                <a:cs typeface="Calibri"/>
                <a:sym typeface="Calibri"/>
              </a:rPr>
              <a:t>. Quarantine also increases face-to-face exposure to perpetrators and can reinforce abuse tactics of social isolation.</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Disaster- and conflict-related unrest and instability: </a:t>
            </a:r>
            <a:r>
              <a:rPr lang="en-US" sz="1200" b="0" i="0" dirty="0">
                <a:solidFill>
                  <a:schemeClr val="dk1"/>
                </a:solidFill>
                <a:latin typeface="Calibri"/>
                <a:ea typeface="Calibri"/>
                <a:cs typeface="Calibri"/>
                <a:sym typeface="Calibri"/>
              </a:rPr>
              <a:t>Pandemics can break down social infrastructure, compounding existing weaknesses in conflict and disaster settings. This may lead to increased family separation, </a:t>
            </a:r>
            <a:r>
              <a:rPr lang="en-US" sz="1200" b="0" i="0" u="sng" strike="noStrik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intra-familial violence</a:t>
            </a:r>
            <a:r>
              <a:rPr lang="en-US" sz="1200" b="0" i="0" dirty="0">
                <a:solidFill>
                  <a:schemeClr val="dk1"/>
                </a:solidFill>
                <a:latin typeface="Calibri"/>
                <a:ea typeface="Calibri"/>
                <a:cs typeface="Calibri"/>
                <a:sym typeface="Calibri"/>
              </a:rPr>
              <a:t>, and exposure of women and children to </a:t>
            </a:r>
            <a:r>
              <a:rPr lang="en-US" sz="1200" b="0" i="0" u="sng" strike="noStrike"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unsafe conditions</a:t>
            </a:r>
            <a:r>
              <a:rPr lang="en-US" sz="1200" b="0" i="0" dirty="0">
                <a:solidFill>
                  <a:schemeClr val="dk1"/>
                </a:solidFill>
                <a:latin typeface="Calibri"/>
                <a:ea typeface="Calibri"/>
                <a:cs typeface="Calibri"/>
                <a:sym typeface="Calibri"/>
              </a:rPr>
              <a:t>, including exposure to sexual violence and harassment as they seek to obtain basic goods, including food, firewood, and water.</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Exposure to exploitative relationships due to changing demographics: </a:t>
            </a:r>
            <a:r>
              <a:rPr lang="en-US" sz="1200" b="0" i="0" dirty="0">
                <a:solidFill>
                  <a:schemeClr val="dk1"/>
                </a:solidFill>
                <a:latin typeface="Calibri"/>
                <a:ea typeface="Calibri"/>
                <a:cs typeface="Calibri"/>
                <a:sym typeface="Calibri"/>
              </a:rPr>
              <a:t>Higher mortality rates drive extended family networks to care for orphans who have lost their parents to disease, creating new strains on households and risking a decreased quality of care, and </a:t>
            </a:r>
            <a:r>
              <a:rPr lang="en-US" sz="1200" b="0" i="0" u="sng" strike="noStrike"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even violence, directed at children</a:t>
            </a:r>
            <a:r>
              <a:rPr lang="en-US" sz="1200" b="0" i="0" dirty="0">
                <a:solidFill>
                  <a:schemeClr val="dk1"/>
                </a:solidFill>
                <a:latin typeface="Calibri"/>
                <a:ea typeface="Calibri"/>
                <a:cs typeface="Calibri"/>
                <a:sym typeface="Calibri"/>
              </a:rPr>
              <a:t>. Changing family structures, combined with school closures and financial duress, can result in higher rates of exploitative, </a:t>
            </a:r>
            <a:r>
              <a:rPr lang="en-US" sz="1200" b="0" i="0" u="sng" strike="noStrike" dirty="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transactional sex among adolescent girls and higher fertility rates</a:t>
            </a:r>
            <a:r>
              <a:rPr lang="en-US" sz="1200" b="0" i="0" dirty="0">
                <a:solidFill>
                  <a:schemeClr val="dk1"/>
                </a:solidFill>
                <a:latin typeface="Calibri"/>
                <a:ea typeface="Calibri"/>
                <a:cs typeface="Calibri"/>
                <a:sym typeface="Calibri"/>
              </a:rPr>
              <a:t>, with longer-term consequences for </a:t>
            </a:r>
            <a:r>
              <a:rPr lang="en-US" sz="1200" b="0" i="0" u="sng" strike="noStrike" dirty="0">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increased VAW/C</a:t>
            </a:r>
            <a:r>
              <a:rPr lang="en-US" sz="1200" b="0" i="0" dirty="0">
                <a:solidFill>
                  <a:schemeClr val="dk1"/>
                </a:solidFill>
                <a:latin typeface="Calibri"/>
                <a:ea typeface="Calibri"/>
                <a:cs typeface="Calibri"/>
                <a:sym typeface="Calibri"/>
              </a:rPr>
              <a:t>.  </a:t>
            </a:r>
            <a:r>
              <a:rPr lang="en-US" sz="1200" b="1"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1"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Reduced health service availability and access to first responders: </a:t>
            </a:r>
            <a:r>
              <a:rPr lang="en-US" sz="1200" b="0" i="0" dirty="0">
                <a:solidFill>
                  <a:schemeClr val="dk1"/>
                </a:solidFill>
                <a:latin typeface="Calibri"/>
                <a:ea typeface="Calibri"/>
                <a:cs typeface="Calibri"/>
                <a:sym typeface="Calibri"/>
              </a:rPr>
              <a:t>Health providers and emergency first responders are often the </a:t>
            </a:r>
            <a:r>
              <a:rPr lang="en-US" sz="1200" b="0" i="0" u="sng" strike="noStrike"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first point of contact</a:t>
            </a:r>
            <a:r>
              <a:rPr lang="en-US" sz="1200" b="0" i="0" dirty="0">
                <a:solidFill>
                  <a:schemeClr val="dk1"/>
                </a:solidFill>
                <a:latin typeface="Calibri"/>
                <a:ea typeface="Calibri"/>
                <a:cs typeface="Calibri"/>
                <a:sym typeface="Calibri"/>
              </a:rPr>
              <a:t> for survivors, as well as sources of short-term physical protection for women and children. With all hands on deck needed to respond to pandemics, first responder resources and referral pathways that survivors rely on may not be available unless, </a:t>
            </a:r>
            <a:r>
              <a:rPr lang="en-US" sz="1200" b="0" i="0" u="sng" strike="noStrike" dirty="0">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following France’s example</a:t>
            </a:r>
            <a:r>
              <a:rPr lang="en-US" sz="1200" b="0" i="0" dirty="0">
                <a:solidFill>
                  <a:schemeClr val="dk1"/>
                </a:solidFill>
                <a:latin typeface="Calibri"/>
                <a:ea typeface="Calibri"/>
                <a:cs typeface="Calibri"/>
                <a:sym typeface="Calibri"/>
              </a:rPr>
              <a:t>, intentional efforts are made to provide accessible points of assistance. In addition, women may avoid </a:t>
            </a:r>
            <a:r>
              <a:rPr lang="en-US" sz="1200" b="0" i="0" u="sng" strike="noStrike" dirty="0">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seeking health services</a:t>
            </a:r>
            <a:r>
              <a:rPr lang="en-US" sz="1200" b="0" i="0" dirty="0">
                <a:solidFill>
                  <a:schemeClr val="dk1"/>
                </a:solidFill>
                <a:latin typeface="Calibri"/>
                <a:ea typeface="Calibri"/>
                <a:cs typeface="Calibri"/>
                <a:sym typeface="Calibri"/>
              </a:rPr>
              <a:t> for physical abuse and injuries, for fear of possible infection.</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Virus-specific sources of violence: </a:t>
            </a:r>
            <a:r>
              <a:rPr lang="en-US" sz="1200" b="0" i="0" dirty="0">
                <a:solidFill>
                  <a:schemeClr val="dk1"/>
                </a:solidFill>
                <a:latin typeface="Calibri"/>
                <a:ea typeface="Calibri"/>
                <a:cs typeface="Calibri"/>
                <a:sym typeface="Calibri"/>
              </a:rPr>
              <a:t>The COVID-19 pandemic has already documented ways perpetrators are using </a:t>
            </a:r>
            <a:r>
              <a:rPr lang="en-US" sz="1200" b="0" i="0" u="sng" strike="noStrike" dirty="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virus-specific misinformation and scare-tactics</a:t>
            </a:r>
            <a:r>
              <a:rPr lang="en-US" sz="1200" b="0" i="0" dirty="0">
                <a:solidFill>
                  <a:schemeClr val="dk1"/>
                </a:solidFill>
                <a:latin typeface="Calibri"/>
                <a:ea typeface="Calibri"/>
                <a:cs typeface="Calibri"/>
                <a:sym typeface="Calibri"/>
              </a:rPr>
              <a:t>, as well as controlling behaviors to withhold safety items. In other pandemics, including the HIV/AIDS, violence has been linked to </a:t>
            </a:r>
            <a:r>
              <a:rPr lang="en-US" sz="1200" b="0" i="0" u="sng" strike="noStrike" dirty="0">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disclosure of serostatus</a:t>
            </a:r>
            <a:r>
              <a:rPr lang="en-US" sz="1200" b="0" i="0" dirty="0">
                <a:solidFill>
                  <a:schemeClr val="dk1"/>
                </a:solidFill>
                <a:latin typeface="Calibri"/>
                <a:ea typeface="Calibri"/>
                <a:cs typeface="Calibri"/>
                <a:sym typeface="Calibri"/>
              </a:rPr>
              <a:t>, or may increase risk of lifelong exposure to violence due to coinciding </a:t>
            </a:r>
            <a:r>
              <a:rPr lang="en-US" sz="1200" b="0" i="0" u="sng" strike="noStrike" dirty="0">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disabilities</a:t>
            </a:r>
            <a:r>
              <a:rPr lang="en-US" sz="1200" b="0" i="0" dirty="0">
                <a:solidFill>
                  <a:schemeClr val="dk1"/>
                </a:solidFill>
                <a:latin typeface="Calibri"/>
                <a:ea typeface="Calibri"/>
                <a:cs typeface="Calibri"/>
                <a:sym typeface="Calibri"/>
              </a:rPr>
              <a:t> (e.g. microcephaly within the Zika outbreak).</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Inability of women to temporarily escape abusive partners: </a:t>
            </a:r>
            <a:r>
              <a:rPr lang="en-US" sz="1200" b="0" i="0" dirty="0">
                <a:solidFill>
                  <a:schemeClr val="dk1"/>
                </a:solidFill>
                <a:latin typeface="Calibri"/>
                <a:ea typeface="Calibri"/>
                <a:cs typeface="Calibri"/>
                <a:sym typeface="Calibri"/>
              </a:rPr>
              <a:t>Women already face </a:t>
            </a:r>
            <a:r>
              <a:rPr lang="en-US" sz="1200" b="0" i="0" u="sng" strike="noStrike" dirty="0">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complex decisions and a wide range of barriers</a:t>
            </a:r>
            <a:r>
              <a:rPr lang="en-US" sz="1200" b="0" i="0" dirty="0">
                <a:solidFill>
                  <a:schemeClr val="dk1"/>
                </a:solidFill>
                <a:latin typeface="Calibri"/>
                <a:ea typeface="Calibri"/>
                <a:cs typeface="Calibri"/>
                <a:sym typeface="Calibri"/>
              </a:rPr>
              <a:t> preventing their ability to safely escape abusive partners. In times of pandemic, when mobility is constrained, social distancing measures are imposed, economic vulnerability increases, and legal (social services) are </a:t>
            </a:r>
            <a:r>
              <a:rPr lang="en-US" sz="1200" b="0" i="0" u="sng" strike="noStrike" dirty="0">
                <a:solidFill>
                  <a:schemeClr val="dk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scaled back</a:t>
            </a:r>
            <a:r>
              <a:rPr lang="en-US" sz="1200" b="0" i="0" dirty="0">
                <a:solidFill>
                  <a:schemeClr val="dk1"/>
                </a:solidFill>
                <a:latin typeface="Calibri"/>
                <a:ea typeface="Calibri"/>
                <a:cs typeface="Calibri"/>
                <a:sym typeface="Calibri"/>
              </a:rPr>
              <a:t>, challenges in temporarily escaping abusive partners are exacerbated.</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Exposure to violence and coercion in response efforts</a:t>
            </a:r>
            <a:r>
              <a:rPr lang="en-US" sz="1200" b="0" i="0" dirty="0">
                <a:solidFill>
                  <a:schemeClr val="dk1"/>
                </a:solidFill>
                <a:latin typeface="Calibri"/>
                <a:ea typeface="Calibri"/>
                <a:cs typeface="Calibri"/>
                <a:sym typeface="Calibri"/>
              </a:rPr>
              <a:t>: There have been documented cases of aid workers responsible for assisting vulnerable populations in times of crisis committing acts of </a:t>
            </a:r>
            <a:r>
              <a:rPr lang="en-US" sz="1200" b="0" i="0" u="sng" strike="noStrike" dirty="0">
                <a:solidFill>
                  <a:schemeClr val="dk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violence against women and children</a:t>
            </a:r>
            <a:r>
              <a:rPr lang="en-US" sz="1200" b="0" i="0" dirty="0">
                <a:solidFill>
                  <a:schemeClr val="dk1"/>
                </a:solidFill>
                <a:latin typeface="Calibri"/>
                <a:ea typeface="Calibri"/>
                <a:cs typeface="Calibri"/>
                <a:sym typeface="Calibri"/>
              </a:rPr>
              <a:t>. Unequal power dynamics open up possibilities for those meant to help—including, as seen in the Ebola response, health workers, taxi drivers, and even burial teams—</a:t>
            </a:r>
            <a:r>
              <a:rPr lang="en-US" sz="1200" b="0" i="0" u="sng" strike="noStrike" dirty="0">
                <a:solidFill>
                  <a:schemeClr val="dk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to pressure populations into exploitative relationships</a:t>
            </a:r>
            <a:r>
              <a:rPr lang="en-US" sz="1200" b="0" i="0" dirty="0">
                <a:solidFill>
                  <a:schemeClr val="dk1"/>
                </a:solidFill>
                <a:latin typeface="Calibri"/>
                <a:ea typeface="Calibri"/>
                <a:cs typeface="Calibri"/>
                <a:sym typeface="Calibri"/>
              </a:rPr>
              <a:t> in exchange for transport, food, cash, and vaccines.</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Violence against health care workers: </a:t>
            </a:r>
            <a:r>
              <a:rPr lang="en-US" sz="1200" b="0" i="0" dirty="0">
                <a:solidFill>
                  <a:schemeClr val="dk1"/>
                </a:solidFill>
                <a:latin typeface="Calibri"/>
                <a:ea typeface="Calibri"/>
                <a:cs typeface="Calibri"/>
                <a:sym typeface="Calibri"/>
              </a:rPr>
              <a:t>Women make up nearly </a:t>
            </a:r>
            <a:r>
              <a:rPr lang="en-US" sz="1200" b="0" i="0" u="sng" strike="noStrike" dirty="0">
                <a:solidFill>
                  <a:schemeClr val="dk1"/>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70 percent</a:t>
            </a:r>
            <a:r>
              <a:rPr lang="en-US" sz="1200" b="0" i="0" dirty="0">
                <a:solidFill>
                  <a:schemeClr val="dk1"/>
                </a:solidFill>
                <a:latin typeface="Calibri"/>
                <a:ea typeface="Calibri"/>
                <a:cs typeface="Calibri"/>
                <a:sym typeface="Calibri"/>
              </a:rPr>
              <a:t> of the global health workforce and are regularly subjected to </a:t>
            </a:r>
            <a:r>
              <a:rPr lang="en-US" sz="1200" b="0" i="0" u="sng" strike="noStrike" dirty="0">
                <a:solidFill>
                  <a:schemeClr val="dk1"/>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abuse and harassment</a:t>
            </a:r>
            <a:r>
              <a:rPr lang="en-US" sz="1200" b="0" i="0" dirty="0">
                <a:solidFill>
                  <a:schemeClr val="dk1"/>
                </a:solidFill>
                <a:latin typeface="Calibri"/>
                <a:ea typeface="Calibri"/>
                <a:cs typeface="Calibri"/>
                <a:sym typeface="Calibri"/>
              </a:rPr>
              <a:t> from colleagues and patients. Risks may be heightened in pandemic settings, harming women themselves and the crippling the effectiveness of broader health systems.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Please emphasize that all these legal instruments and policy frameworks are applicable in all types of emergencies.</a:t>
            </a:r>
          </a:p>
          <a:p>
            <a:pPr marL="0" lvl="0" indent="0" algn="l" rtl="0">
              <a:spcBef>
                <a:spcPts val="0"/>
              </a:spcBef>
              <a:spcAft>
                <a:spcPts val="0"/>
              </a:spcAft>
              <a:buNone/>
            </a:pPr>
            <a:r>
              <a:rPr lang="en-US" dirty="0"/>
              <a:t>An annex with the legal instruments and policy frameworks and their specific provisions to VAC/GBV is annexed to handouts and will be provided to all participants. </a:t>
            </a:r>
            <a:endParaRPr dirty="0"/>
          </a:p>
        </p:txBody>
      </p:sp>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endParaRPr lang="en-U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56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victim centered approach can include</a:t>
            </a:r>
            <a:r>
              <a:rPr lang="en-GB" sz="1200" dirty="0">
                <a:effectLst/>
                <a:latin typeface="Calibri" panose="020F0502020204030204" pitchFamily="34" charset="0"/>
                <a:ea typeface="Calibri" panose="020F0502020204030204" pitchFamily="34" charset="0"/>
                <a:cs typeface="Times New Roman" panose="02020603050405020304" pitchFamily="18" charset="0"/>
              </a:rPr>
              <a:t> keeping the victim informed about the progress of the case and what is expected of them, reducing unnecessary delays, protecting the victim’s privacy and adopting special procedures to ensure victims are safe from intimidation and further trauma when testifying in court. </a:t>
            </a:r>
            <a:endParaRPr lang="en-UG" dirty="0"/>
          </a:p>
          <a:p>
            <a:endParaRPr lang="en-U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94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chemeClr val="dk1"/>
              </a:buClr>
              <a:buSzPts val="2500"/>
              <a:buFont typeface="Arial"/>
              <a:buChar char="•"/>
              <a:tabLst/>
              <a:defRPr/>
            </a:pPr>
            <a:r>
              <a:rPr lang="en-US" sz="2800" b="0" i="0" u="none" strike="noStrike" cap="none" dirty="0">
                <a:solidFill>
                  <a:schemeClr val="tx1"/>
                </a:solidFill>
                <a:latin typeface="Calibri" panose="020F0502020204030204" pitchFamily="34" charset="0"/>
                <a:ea typeface="Calibri"/>
                <a:cs typeface="Calibri" panose="020F0502020204030204" pitchFamily="34" charset="0"/>
                <a:sym typeface="Calibri"/>
              </a:rPr>
              <a:t>Take emergency action if needed; Offer immediate and ongoing support; follow the </a:t>
            </a:r>
            <a:r>
              <a:rPr lang="en-US" sz="2800" dirty="0">
                <a:solidFill>
                  <a:schemeClr val="tx1"/>
                </a:solidFill>
                <a:latin typeface="Calibri" panose="020F0502020204030204" pitchFamily="34" charset="0"/>
                <a:cs typeface="Calibri" panose="020F0502020204030204" pitchFamily="34" charset="0"/>
              </a:rPr>
              <a:t>Standard Case Management Practice; </a:t>
            </a:r>
            <a:r>
              <a:rPr lang="en-US" sz="2800" b="0" i="0" u="none" strike="noStrike" cap="none" dirty="0">
                <a:solidFill>
                  <a:schemeClr val="tx1"/>
                </a:solidFill>
                <a:latin typeface="Calibri"/>
                <a:ea typeface="Calibri"/>
                <a:cs typeface="Calibri"/>
                <a:sym typeface="Calibri"/>
              </a:rPr>
              <a:t>Remember your own safety – protective clothing and access to soap and water.</a:t>
            </a:r>
          </a:p>
          <a:p>
            <a:pPr marL="0" marR="0" lvl="0" indent="0" algn="l" defTabSz="914400" rtl="0" eaLnBrk="1" fontAlgn="auto" latinLnBrk="0" hangingPunct="1">
              <a:lnSpc>
                <a:spcPct val="100000"/>
              </a:lnSpc>
              <a:spcBef>
                <a:spcPts val="0"/>
              </a:spcBef>
              <a:spcAft>
                <a:spcPts val="0"/>
              </a:spcAft>
              <a:buClr>
                <a:schemeClr val="dk1"/>
              </a:buClr>
              <a:buSzPts val="2500"/>
              <a:buFont typeface="Arial"/>
              <a:buNone/>
              <a:tabLst/>
              <a:defRPr/>
            </a:pPr>
            <a:endParaRPr lang="en-US" sz="2800" dirty="0">
              <a:solidFill>
                <a:schemeClr val="tx1"/>
              </a:solidFill>
              <a:latin typeface="Calibri" panose="020F0502020204030204" pitchFamily="34" charset="0"/>
              <a:cs typeface="Calibri" panose="020F0502020204030204" pitchFamily="34" charset="0"/>
            </a:endParaRPr>
          </a:p>
          <a:p>
            <a:pPr marL="285750" lvl="0" indent="-285750" algn="l" rtl="0">
              <a:spcBef>
                <a:spcPts val="0"/>
              </a:spcBef>
              <a:spcAft>
                <a:spcPts val="0"/>
              </a:spcAft>
              <a:buClr>
                <a:schemeClr val="dk1"/>
              </a:buClr>
              <a:buSzPts val="2500"/>
              <a:buFont typeface="Arial"/>
              <a:buChar char="•"/>
            </a:pPr>
            <a:r>
              <a:rPr lang="en-US" sz="2500" dirty="0"/>
              <a:t>Coordination w/ non-GBV and non-CP actors</a:t>
            </a:r>
            <a:endParaRPr dirty="0"/>
          </a:p>
          <a:p>
            <a:pPr marL="800100" lvl="1" indent="-342900" algn="l" rtl="0">
              <a:spcBef>
                <a:spcPts val="600"/>
              </a:spcBef>
              <a:spcAft>
                <a:spcPts val="0"/>
              </a:spcAft>
              <a:buClr>
                <a:schemeClr val="dk1"/>
              </a:buClr>
              <a:buSzPts val="2500"/>
              <a:buFont typeface="Courier New"/>
              <a:buChar char="o"/>
            </a:pPr>
            <a:r>
              <a:rPr lang="en-US" sz="2500" dirty="0"/>
              <a:t>Update service mapping and referral pathways and disseminate using age-, language-, and disability- appropriate modalities</a:t>
            </a:r>
            <a:endParaRPr dirty="0"/>
          </a:p>
          <a:p>
            <a:pPr marL="800100" lvl="1" indent="-342900" algn="l" rtl="0">
              <a:spcBef>
                <a:spcPts val="600"/>
              </a:spcBef>
              <a:spcAft>
                <a:spcPts val="0"/>
              </a:spcAft>
              <a:buClr>
                <a:schemeClr val="dk1"/>
              </a:buClr>
              <a:buSzPts val="2500"/>
              <a:buFont typeface="Courier New"/>
              <a:buChar char="o"/>
            </a:pPr>
            <a:r>
              <a:rPr lang="en-US" sz="2500" dirty="0"/>
              <a:t>Training on signs/symptoms, how to handle disclosures, safe referral </a:t>
            </a:r>
            <a:endParaRPr dirty="0"/>
          </a:p>
          <a:p>
            <a:pPr marL="800100" lvl="1" indent="-342900" algn="l" rtl="0">
              <a:spcBef>
                <a:spcPts val="600"/>
              </a:spcBef>
              <a:spcAft>
                <a:spcPts val="0"/>
              </a:spcAft>
              <a:buClr>
                <a:schemeClr val="dk1"/>
              </a:buClr>
              <a:buSzPts val="2500"/>
              <a:buFont typeface="Courier New"/>
              <a:buChar char="o"/>
            </a:pPr>
            <a:r>
              <a:rPr lang="en-US" sz="2500" dirty="0"/>
              <a:t>Joint activities to reach child/adolescent survivors</a:t>
            </a:r>
            <a:endParaRPr dirty="0"/>
          </a:p>
          <a:p>
            <a:pPr marL="285750" lvl="0" indent="-285750" algn="l" rtl="0">
              <a:spcBef>
                <a:spcPts val="600"/>
              </a:spcBef>
              <a:spcAft>
                <a:spcPts val="0"/>
              </a:spcAft>
              <a:buClr>
                <a:schemeClr val="dk1"/>
              </a:buClr>
              <a:buSzPts val="2500"/>
              <a:buFont typeface="Arial"/>
              <a:buChar char="•"/>
            </a:pPr>
            <a:r>
              <a:rPr lang="en-US" sz="2500" dirty="0"/>
              <a:t>Coordination w/ grassroots or community-based child protection networks, youth groups/networks, women-led organizations/networks, and disability-focused organizations/networks</a:t>
            </a:r>
            <a:endParaRPr dirty="0"/>
          </a:p>
        </p:txBody>
      </p:sp>
      <p:sp>
        <p:nvSpPr>
          <p:cNvPr id="296" name="Google Shape;2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Supporting existing survivors</a:t>
            </a:r>
            <a:endParaRPr/>
          </a:p>
          <a:p>
            <a:pPr marL="171450" lvl="0" indent="-171450" algn="l" rtl="0">
              <a:spcBef>
                <a:spcPts val="0"/>
              </a:spcBef>
              <a:spcAft>
                <a:spcPts val="0"/>
              </a:spcAft>
              <a:buClr>
                <a:schemeClr val="dk1"/>
              </a:buClr>
              <a:buSzPts val="1200"/>
              <a:buFont typeface="Arial"/>
              <a:buChar char="•"/>
            </a:pPr>
            <a:r>
              <a:rPr lang="en-US"/>
              <a:t>Put a poster outside the office or house</a:t>
            </a:r>
            <a:endParaRPr/>
          </a:p>
          <a:p>
            <a:pPr marL="171450" lvl="0" indent="-171450" algn="l" rtl="0">
              <a:spcBef>
                <a:spcPts val="0"/>
              </a:spcBef>
              <a:spcAft>
                <a:spcPts val="0"/>
              </a:spcAft>
              <a:buClr>
                <a:schemeClr val="dk1"/>
              </a:buClr>
              <a:buSzPts val="1200"/>
              <a:buFont typeface="Arial"/>
              <a:buChar char="•"/>
            </a:pPr>
            <a:r>
              <a:rPr lang="en-US"/>
              <a:t>Announce on popular media outlets such as radios</a:t>
            </a:r>
            <a:endParaRPr/>
          </a:p>
          <a:p>
            <a:pPr marL="0" lvl="0" indent="0" algn="l" rtl="0">
              <a:spcBef>
                <a:spcPts val="0"/>
              </a:spcBef>
              <a:spcAft>
                <a:spcPts val="0"/>
              </a:spcAft>
              <a:buNone/>
            </a:pPr>
            <a:endParaRPr/>
          </a:p>
        </p:txBody>
      </p:sp>
      <p:sp>
        <p:nvSpPr>
          <p:cNvPr id="316" name="Google Shape;3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This slide sums up the considerations for IPV/VAC violence during COVID </a:t>
            </a:r>
          </a:p>
          <a:p>
            <a:pPr marL="171450" lvl="0" indent="-171450" algn="l" rtl="0">
              <a:spcBef>
                <a:spcPts val="0"/>
              </a:spcBef>
              <a:spcAft>
                <a:spcPts val="0"/>
              </a:spcAft>
              <a:buFont typeface="Arial" panose="020B0604020202020204" pitchFamily="34" charset="0"/>
              <a:buChar char="•"/>
            </a:pPr>
            <a:r>
              <a:rPr lang="en-US" dirty="0"/>
              <a:t>Anecdotal reports on the TV and print media indicate an alarming increase (153%) in intimate partner violence since lockdown and containment measures in March 2020 – NTV show (CEDECOV, MGLSD &amp; </a:t>
            </a:r>
            <a:r>
              <a:rPr lang="en-US" sz="1200" dirty="0">
                <a:solidFill>
                  <a:srgbClr val="404040"/>
                </a:solidFill>
                <a:latin typeface="Calibri"/>
                <a:ea typeface="Calibri"/>
                <a:cs typeface="Calibri"/>
                <a:sym typeface="Calibri"/>
              </a:rPr>
              <a:t>Frank </a:t>
            </a:r>
            <a:r>
              <a:rPr lang="en-US" sz="1200" dirty="0" err="1">
                <a:solidFill>
                  <a:srgbClr val="404040"/>
                </a:solidFill>
                <a:latin typeface="Calibri"/>
                <a:ea typeface="Calibri"/>
                <a:cs typeface="Calibri"/>
                <a:sym typeface="Calibri"/>
              </a:rPr>
              <a:t>Tumwebaze</a:t>
            </a:r>
            <a:r>
              <a:rPr lang="en-US" sz="1200" dirty="0">
                <a:solidFill>
                  <a:srgbClr val="404040"/>
                </a:solidFill>
                <a:latin typeface="Calibri"/>
                <a:ea typeface="Calibri"/>
                <a:cs typeface="Calibri"/>
                <a:sym typeface="Calibri"/>
              </a:rPr>
              <a:t>, MGLSD told reporters that there has been an increase in GBV as the country is under lockdown to prevent the spread of COVID-19.</a:t>
            </a:r>
            <a:r>
              <a:rPr lang="en-US" sz="1200" dirty="0">
                <a:solidFill>
                  <a:schemeClr val="dk1"/>
                </a:solidFill>
                <a:latin typeface="Times New Roman"/>
                <a:ea typeface="Times New Roman"/>
                <a:cs typeface="Times New Roman"/>
                <a:sym typeface="Times New Roman"/>
              </a:rPr>
              <a:t> </a:t>
            </a:r>
            <a:r>
              <a:rPr lang="en-US" sz="1200" dirty="0">
                <a:solidFill>
                  <a:srgbClr val="404040"/>
                </a:solidFill>
                <a:latin typeface="Calibri"/>
                <a:ea typeface="Calibri"/>
                <a:cs typeface="Calibri"/>
                <a:sym typeface="Calibri"/>
              </a:rPr>
              <a:t>"Some of these cases have already claimed lives of Ugandans even before COVID-19 does so,’’ he said, noting that between March 30 and April 28, a total of 3,280 cases of GBV were reported to police (New Vision, April 28, 2020); COVID-19 Impact on GBV – NTV COVID-19 Forum. </a:t>
            </a:r>
            <a:r>
              <a:rPr lang="en-US" sz="1800" b="0" i="0" u="sng" dirty="0">
                <a:solidFill>
                  <a:schemeClr val="hlink"/>
                </a:solidFill>
                <a:latin typeface="Roboto"/>
                <a:ea typeface="Roboto"/>
                <a:cs typeface="Roboto"/>
                <a:sym typeface="Roboto"/>
                <a:hlinkClick r:id="rId3"/>
              </a:rPr>
              <a:t>#NTVNews</a:t>
            </a:r>
            <a:r>
              <a:rPr lang="en-US" sz="1800" b="0" i="0" dirty="0">
                <a:solidFill>
                  <a:srgbClr val="030303"/>
                </a:solidFill>
                <a:latin typeface="Roboto"/>
                <a:ea typeface="Roboto"/>
                <a:cs typeface="Roboto"/>
                <a:sym typeface="Roboto"/>
              </a:rPr>
              <a:t> </a:t>
            </a:r>
            <a:r>
              <a:rPr lang="en-US" sz="1800" b="0" i="0" u="sng" dirty="0">
                <a:solidFill>
                  <a:schemeClr val="hlink"/>
                </a:solidFill>
                <a:latin typeface="Roboto"/>
                <a:ea typeface="Roboto"/>
                <a:cs typeface="Roboto"/>
                <a:sym typeface="Roboto"/>
                <a:hlinkClick r:id="rId4"/>
              </a:rPr>
              <a:t>#NTVCOVID19Forum</a:t>
            </a:r>
            <a:r>
              <a:rPr lang="en-US" sz="1800" b="0" i="0" dirty="0">
                <a:solidFill>
                  <a:srgbClr val="030303"/>
                </a:solidFill>
                <a:latin typeface="Roboto"/>
                <a:ea typeface="Roboto"/>
                <a:cs typeface="Roboto"/>
                <a:sym typeface="Roboto"/>
              </a:rPr>
              <a:t> </a:t>
            </a:r>
            <a:r>
              <a:rPr lang="en-US" sz="1800" b="0" i="0" u="sng" dirty="0">
                <a:solidFill>
                  <a:schemeClr val="hlink"/>
                </a:solidFill>
                <a:latin typeface="Roboto"/>
                <a:ea typeface="Roboto"/>
                <a:cs typeface="Roboto"/>
                <a:sym typeface="Roboto"/>
                <a:hlinkClick r:id="rId5"/>
              </a:rPr>
              <a:t>#EndGBV</a:t>
            </a:r>
            <a:endParaRPr lang="en-US" sz="1800" b="0" i="0" dirty="0">
              <a:latin typeface="Roboto"/>
              <a:ea typeface="Roboto"/>
              <a:cs typeface="Roboto"/>
              <a:sym typeface="Roboto"/>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000" dirty="0">
                <a:solidFill>
                  <a:srgbClr val="FFFFFF"/>
                </a:solidFill>
              </a:rPr>
              <a:t>70% of respondents cited IPV as the type of they were experiencing in their community </a:t>
            </a:r>
            <a:r>
              <a:rPr lang="en-US" sz="1000" i="1" dirty="0">
                <a:solidFill>
                  <a:srgbClr val="FFFFFF"/>
                </a:solidFill>
              </a:rPr>
              <a:t>(Concern for Girl Child Assessment report</a:t>
            </a:r>
            <a:r>
              <a:rPr lang="en-US" sz="1000" dirty="0">
                <a:solidFill>
                  <a:srgbClr val="FFFFFF"/>
                </a:solidFill>
              </a:rPr>
              <a:t>)</a:t>
            </a:r>
          </a:p>
          <a:p>
            <a:pPr marL="0" lvl="0" indent="0" algn="l" rtl="0">
              <a:spcBef>
                <a:spcPts val="0"/>
              </a:spcBef>
              <a:spcAft>
                <a:spcPts val="0"/>
              </a:spcAft>
              <a:buNone/>
            </a:pPr>
            <a:endParaRPr dirty="0"/>
          </a:p>
        </p:txBody>
      </p:sp>
      <p:sp>
        <p:nvSpPr>
          <p:cNvPr id="461" name="Google Shape;46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i="1">
                <a:latin typeface="Calibri"/>
                <a:ea typeface="Calibri"/>
                <a:cs typeface="Calibri"/>
                <a:sym typeface="Calibri"/>
              </a:rPr>
              <a:t>‘GBV AOR Help Desk: GBV Case Management and the COVID-19 Pandemic’</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https://gbvguidelines.org/wp/wp-content/uploads/2020/03/guidance-on-gbv-case-management-in-the-face-of-covid-19</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373" name="Google Shape;3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‘GBV AOR Help Desk: </a:t>
            </a:r>
            <a:r>
              <a:rPr lang="en-UG" sz="1800" i="1" dirty="0">
                <a:effectLst/>
                <a:latin typeface="Calibri" panose="020F0502020204030204" pitchFamily="34" charset="0"/>
                <a:ea typeface="Calibri" panose="020F0502020204030204" pitchFamily="34" charset="0"/>
                <a:cs typeface="Calibri" panose="020F0502020204030204" pitchFamily="34" charset="0"/>
              </a:rPr>
              <a:t>GBV Case Management and the COVID-19 Pandemic</a:t>
            </a:r>
            <a:r>
              <a:rPr lang="en-US" sz="1800" i="1" dirty="0">
                <a:effectLst/>
                <a:latin typeface="Calibri" panose="020F0502020204030204" pitchFamily="34" charset="0"/>
                <a:ea typeface="Calibri" panose="020F0502020204030204" pitchFamily="34" charset="0"/>
                <a:cs typeface="Calibri" panose="020F0502020204030204" pitchFamily="34" charset="0"/>
              </a:rPr>
              <a:t>’</a:t>
            </a: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G"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https://gbvguidelines.org/wp/wp-content/uploads/2020/03/guidance-on-gbv-case-management-in-the-face-of-covid-19</a:t>
            </a: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G" dirty="0"/>
          </a:p>
        </p:txBody>
      </p:sp>
      <p:sp>
        <p:nvSpPr>
          <p:cNvPr id="4" name="Slide Number Placeholder 3"/>
          <p:cNvSpPr>
            <a:spLocks noGrp="1"/>
          </p:cNvSpPr>
          <p:nvPr>
            <p:ph type="sldNum" sz="quarter" idx="5"/>
          </p:nvPr>
        </p:nvSpPr>
        <p:spPr/>
        <p:txBody>
          <a:bodyPr/>
          <a:lstStyle/>
          <a:p>
            <a:fld id="{743802AB-6562-43C0-852B-EFAF2442D9F9}" type="slidenum">
              <a:rPr lang="en-GB" smtClean="0"/>
              <a:t>22</a:t>
            </a:fld>
            <a:endParaRPr lang="en-GB"/>
          </a:p>
        </p:txBody>
      </p:sp>
    </p:spTree>
    <p:extLst>
      <p:ext uri="{BB962C8B-B14F-4D97-AF65-F5344CB8AC3E}">
        <p14:creationId xmlns:p14="http://schemas.microsoft.com/office/powerpoint/2010/main" val="3169738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Service provision to victims/survivors requires a holistic approach if all their needs are to be appropriately met. Specific services are provided by specific actors that would constitute a referral network in case management. </a:t>
            </a:r>
          </a:p>
          <a:p>
            <a:pPr marL="0" lvl="0" indent="0" algn="l" rtl="0">
              <a:spcBef>
                <a:spcPts val="0"/>
              </a:spcBef>
              <a:spcAft>
                <a:spcPts val="0"/>
              </a:spcAft>
              <a:buNone/>
            </a:pPr>
            <a:endParaRPr dirty="0"/>
          </a:p>
        </p:txBody>
      </p:sp>
      <p:sp>
        <p:nvSpPr>
          <p:cNvPr id="471" name="Google Shape;4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SSW include probation and social welfare officers, community development officers, assistant community development officers and case managers and social workers). </a:t>
            </a:r>
          </a:p>
          <a:p>
            <a:pPr>
              <a:buFont typeface="Arial" panose="020B0604020202020204" pitchFamily="34" charset="0"/>
              <a:buChar char="•"/>
            </a:pPr>
            <a:r>
              <a:rPr lang="en-US" dirty="0"/>
              <a:t>The JLOS include: magistrates, legal aid officers and police)</a:t>
            </a:r>
          </a:p>
          <a:p>
            <a:pPr>
              <a:buFont typeface="Arial" panose="020B0604020202020204" pitchFamily="34" charset="0"/>
              <a:buChar char="•"/>
            </a:pPr>
            <a:r>
              <a:rPr lang="en-US" dirty="0"/>
              <a:t>The CSOs include: GBV workers, child protection and social protection practitioners</a:t>
            </a:r>
          </a:p>
          <a:p>
            <a:r>
              <a:rPr lang="en-US" dirty="0"/>
              <a:t>All these actors play a critical role in the prevention and response to all forms of violence against women and children. </a:t>
            </a:r>
            <a:endParaRPr lang="en-UG" dirty="0"/>
          </a:p>
        </p:txBody>
      </p:sp>
      <p:sp>
        <p:nvSpPr>
          <p:cNvPr id="4" name="Slide Number Placeholder 3"/>
          <p:cNvSpPr>
            <a:spLocks noGrp="1"/>
          </p:cNvSpPr>
          <p:nvPr>
            <p:ph type="sldNum" sz="quarter" idx="5"/>
          </p:nvPr>
        </p:nvSpPr>
        <p:spPr/>
        <p:txBody>
          <a:bodyPr/>
          <a:lstStyle/>
          <a:p>
            <a:fld id="{743802AB-6562-43C0-852B-EFAF2442D9F9}" type="slidenum">
              <a:rPr lang="en-GB" smtClean="0"/>
              <a:t>4</a:t>
            </a:fld>
            <a:endParaRPr lang="en-GB"/>
          </a:p>
        </p:txBody>
      </p:sp>
    </p:spTree>
    <p:extLst>
      <p:ext uri="{BB962C8B-B14F-4D97-AF65-F5344CB8AC3E}">
        <p14:creationId xmlns:p14="http://schemas.microsoft.com/office/powerpoint/2010/main" val="196396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The emphasis will be on practical information relating to compliance with national guidelines and will seek to provide a strengths-based approach, highlighting successes from Uganda and elsewhere.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Focusing on challenges/uncertainties that participants face, examples of how participants are addressing the problem and creation of an action plan by each county and sub-county Children’s Officer (</a:t>
            </a:r>
            <a:r>
              <a:rPr lang="en-US" b="1">
                <a:solidFill>
                  <a:schemeClr val="dk1"/>
                </a:solidFill>
              </a:rPr>
              <a:t>15 </a:t>
            </a:r>
            <a:r>
              <a:rPr lang="en-US">
                <a:solidFill>
                  <a:schemeClr val="dk1"/>
                </a:solidFill>
              </a:rPr>
              <a:t>minutes).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This can also be a time to discuss an existing case, or have some self-care activities, if needed and/or requested by the participants.</a:t>
            </a:r>
            <a:endParaRPr/>
          </a:p>
        </p:txBody>
      </p:sp>
      <p:sp>
        <p:nvSpPr>
          <p:cNvPr id="152" name="Google Shape;15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social service workforce (SSW) is </a:t>
            </a:r>
            <a:r>
              <a:rPr lang="en-US" b="0" i="0">
                <a:solidFill>
                  <a:srgbClr val="222222"/>
                </a:solidFill>
                <a:latin typeface="arial"/>
                <a:ea typeface="arial"/>
                <a:cs typeface="arial"/>
                <a:sym typeface="arial"/>
              </a:rPr>
              <a:t>a broad range of governmental and nongovernmental professionals and paraprofessionals who </a:t>
            </a:r>
            <a:r>
              <a:rPr lang="en-US" b="1" i="0">
                <a:solidFill>
                  <a:srgbClr val="222222"/>
                </a:solidFill>
                <a:latin typeface="arial"/>
                <a:ea typeface="arial"/>
                <a:cs typeface="arial"/>
                <a:sym typeface="arial"/>
              </a:rPr>
              <a:t>work</a:t>
            </a:r>
            <a:r>
              <a:rPr lang="en-US" b="0" i="0">
                <a:solidFill>
                  <a:srgbClr val="222222"/>
                </a:solidFill>
                <a:latin typeface="arial"/>
                <a:ea typeface="arial"/>
                <a:cs typeface="arial"/>
                <a:sym typeface="arial"/>
              </a:rPr>
              <a:t> with children, youth, adults, older persons, families and communities to ensure healthy development and well-being.</a:t>
            </a:r>
            <a:r>
              <a:rPr lang="en-US"/>
              <a:t> It comprises a broad range of actors including but not limited to </a:t>
            </a:r>
            <a:r>
              <a:rPr lang="en-US" b="0" i="0">
                <a:solidFill>
                  <a:srgbClr val="161717"/>
                </a:solidFill>
                <a:latin typeface="Helvetica Neue"/>
                <a:ea typeface="Helvetica Neue"/>
                <a:cs typeface="Helvetica Neue"/>
                <a:sym typeface="Helvetica Neue"/>
              </a:rPr>
              <a:t> social workers, social educators, childcare workers, youth workers, child and youth care workers, community development workers/community liaison officers, community workers, welfare officers, social/cultural animators and case managers.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http://www.socialserviceworkforce.org/workforce</a:t>
            </a:r>
            <a:endParaRPr sz="1800">
              <a:latin typeface="Calibri"/>
              <a:ea typeface="Calibri"/>
              <a:cs typeface="Calibri"/>
              <a:sym typeface="Calibri"/>
            </a:endParaRPr>
          </a:p>
          <a:p>
            <a:pPr marL="0" lvl="0" indent="0" algn="l" rtl="0">
              <a:spcBef>
                <a:spcPts val="0"/>
              </a:spcBef>
              <a:spcAft>
                <a:spcPts val="0"/>
              </a:spcAft>
              <a:buNone/>
            </a:pPr>
            <a:endParaRPr b="0" i="0">
              <a:solidFill>
                <a:srgbClr val="161717"/>
              </a:solidFill>
              <a:latin typeface="Helvetica Neue"/>
              <a:ea typeface="Helvetica Neue"/>
              <a:cs typeface="Helvetica Neue"/>
              <a:sym typeface="Helvetica Neue"/>
            </a:endParaRPr>
          </a:p>
          <a:p>
            <a:pPr marL="0" lvl="0" indent="0" algn="l" rtl="0">
              <a:spcBef>
                <a:spcPts val="0"/>
              </a:spcBef>
              <a:spcAft>
                <a:spcPts val="0"/>
              </a:spcAft>
              <a:buNone/>
            </a:pPr>
            <a:endParaRPr b="0" i="0">
              <a:solidFill>
                <a:srgbClr val="161717"/>
              </a:solidFill>
              <a:latin typeface="Helvetica Neue"/>
              <a:ea typeface="Helvetica Neue"/>
              <a:cs typeface="Helvetica Neue"/>
              <a:sym typeface="Helvetica Neue"/>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Source of definitions</a:t>
            </a:r>
            <a:endParaRPr lang="en-US" dirty="0"/>
          </a:p>
          <a:p>
            <a:pPr marL="0" lvl="0" indent="0" algn="l" rtl="0">
              <a:spcBef>
                <a:spcPts val="0"/>
              </a:spcBef>
              <a:spcAft>
                <a:spcPts val="0"/>
              </a:spcAft>
              <a:buNone/>
            </a:pPr>
            <a:r>
              <a:rPr lang="en-US" b="1" dirty="0"/>
              <a:t>Violence against children</a:t>
            </a:r>
            <a:r>
              <a:rPr lang="en-US" b="0" dirty="0"/>
              <a:t>: Children Act (as amended) 2016</a:t>
            </a:r>
            <a:r>
              <a:rPr lang="en-US" dirty="0"/>
              <a:t>,  CAP 59. Act 9</a:t>
            </a:r>
            <a:endParaRPr lang="en-US" b="0" dirty="0"/>
          </a:p>
          <a:p>
            <a:pPr marL="0" marR="0" lvl="0" indent="0" algn="l" rtl="0">
              <a:lnSpc>
                <a:spcPct val="100000"/>
              </a:lnSpc>
              <a:spcBef>
                <a:spcPts val="0"/>
              </a:spcBef>
              <a:spcAft>
                <a:spcPts val="0"/>
              </a:spcAft>
              <a:buClr>
                <a:schemeClr val="dk1"/>
              </a:buClr>
              <a:buSzPts val="1200"/>
              <a:buFont typeface="Calibri"/>
              <a:buNone/>
            </a:pPr>
            <a:r>
              <a:rPr lang="en-US" b="1" dirty="0"/>
              <a:t>Sexual Violence</a:t>
            </a:r>
            <a:r>
              <a:rPr lang="en-US" b="0" dirty="0"/>
              <a:t>: National Violence Against Children Survey; Findings from the Survey, MGLSD 2018.</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Intimate Partner Violence:  </a:t>
            </a:r>
            <a:r>
              <a:rPr lang="en-US" b="0" dirty="0"/>
              <a:t>Center for Disease Control and Prevention</a:t>
            </a:r>
            <a:r>
              <a:rPr lang="en-US" b="1" dirty="0"/>
              <a:t>. </a:t>
            </a:r>
            <a:r>
              <a:rPr lang="en-UG"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https://www.cdc.gov/violenceprevention/intimatepartnerviolence/index.html</a:t>
            </a: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Webinar guidance: </a:t>
            </a:r>
            <a:endParaRPr b="1" dirty="0"/>
          </a:p>
          <a:p>
            <a:pPr marL="228600" lvl="0" indent="-228600" algn="l" rtl="0">
              <a:spcBef>
                <a:spcPts val="0"/>
              </a:spcBef>
              <a:spcAft>
                <a:spcPts val="0"/>
              </a:spcAft>
              <a:buClr>
                <a:schemeClr val="dk1"/>
              </a:buClr>
              <a:buSzPts val="1200"/>
              <a:buFont typeface="Calibri"/>
              <a:buAutoNum type="arabicPeriod"/>
            </a:pPr>
            <a:r>
              <a:rPr lang="en-US" b="0" dirty="0"/>
              <a:t>Explain that these are all Ugandan government definitions. If wished, can read out the sexual violence definition below. </a:t>
            </a:r>
            <a:endParaRPr dirty="0"/>
          </a:p>
          <a:p>
            <a:pPr marL="228600" lvl="0" indent="-228600" algn="l" rtl="0">
              <a:spcBef>
                <a:spcPts val="0"/>
              </a:spcBef>
              <a:spcAft>
                <a:spcPts val="0"/>
              </a:spcAft>
              <a:buClr>
                <a:schemeClr val="dk1"/>
              </a:buClr>
              <a:buSzPts val="1200"/>
              <a:buFont typeface="Calibri"/>
              <a:buAutoNum type="arabicPeriod"/>
            </a:pPr>
            <a:r>
              <a:rPr lang="en-US" b="0" dirty="0"/>
              <a:t>Ask people if they have any questions about the definitions. </a:t>
            </a:r>
            <a:endParaRPr dirty="0"/>
          </a:p>
          <a:p>
            <a:pPr marL="228600" lvl="0" indent="-228600" algn="l" rtl="0">
              <a:spcBef>
                <a:spcPts val="0"/>
              </a:spcBef>
              <a:spcAft>
                <a:spcPts val="0"/>
              </a:spcAft>
              <a:buClr>
                <a:schemeClr val="dk1"/>
              </a:buClr>
              <a:buSzPts val="1200"/>
              <a:buFont typeface="Calibri"/>
              <a:buAutoNum type="arabicPeriod"/>
            </a:pPr>
            <a:r>
              <a:rPr lang="en-US" b="0" dirty="0"/>
              <a:t>Optional, ask people if they think that all forms of gender-based violence are sexual violence?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Noto Sans Symbols"/>
              <a:buChar char="▪"/>
            </a:pPr>
            <a:r>
              <a:rPr lang="en-US" sz="1200" i="1" dirty="0"/>
              <a:t>Includes child marriage; female genital mutilation; forced marriage; forced wife inheritance; sexual violence within marriage; virginity testing; widow cleansing; damage to property; defilement; harassment; incest; intimidation; physical abuse; sexual abuse; stalking; verbal abuse</a:t>
            </a:r>
            <a:endParaRPr sz="1200" i="1" dirty="0"/>
          </a:p>
          <a:p>
            <a:pPr marL="0" lvl="0" indent="-76200" algn="l" rtl="0">
              <a:spcBef>
                <a:spcPts val="0"/>
              </a:spcBef>
              <a:spcAft>
                <a:spcPts val="0"/>
              </a:spcAft>
              <a:buClr>
                <a:schemeClr val="dk1"/>
              </a:buClr>
              <a:buSzPts val="1200"/>
              <a:buFont typeface="Noto Sans Symbols"/>
              <a:buChar char="▪"/>
            </a:pPr>
            <a:r>
              <a:rPr lang="en-US" sz="1200" i="0" dirty="0"/>
              <a:t>Perpetrated against men and women – in practice, most GBV perpetrated against women</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US" b="1" dirty="0"/>
              <a:t>Sexual violence is </a:t>
            </a:r>
            <a:r>
              <a:rPr lang="en-US" dirty="0"/>
              <a:t>defined as including all forms of sexual abuse and sexual exploitation of children. This encompasses a range of acts, including completed non-consensual sex acts, attempted non-consensual sex acts, and abusive sexual contact. This also includes the exploitative use of children for sex.  From - </a:t>
            </a:r>
            <a:r>
              <a:rPr lang="en-US" b="0" dirty="0"/>
              <a:t>National Violence Against Children Survey; Findings from the Survey, MGLSD 2018.</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US" b="1" dirty="0"/>
              <a:t>Gender-based violence </a:t>
            </a:r>
            <a:r>
              <a:rPr lang="en-US" sz="1800" dirty="0">
                <a:solidFill>
                  <a:srgbClr val="000000"/>
                </a:solidFill>
                <a:latin typeface="Calibri"/>
                <a:ea typeface="Calibri"/>
                <a:cs typeface="Calibri"/>
                <a:sym typeface="Calibri"/>
              </a:rPr>
              <a:t>is violence directed against a person because of that person's gender or violence that affects persons of a particular gender disproportionately.</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*Adapted from the Coordinating Comprehensive Care for Children (4Children) CPD on SGBV/VAC, 2020.</a:t>
            </a:r>
            <a:endParaRPr dirty="0"/>
          </a:p>
          <a:p>
            <a:pPr marL="0" marR="0" lvl="0" indent="0" algn="l" rtl="0">
              <a:lnSpc>
                <a:spcPct val="100000"/>
              </a:lnSpc>
              <a:spcBef>
                <a:spcPts val="0"/>
              </a:spcBef>
              <a:spcAft>
                <a:spcPts val="0"/>
              </a:spcAft>
              <a:buClr>
                <a:schemeClr val="dk1"/>
              </a:buClr>
              <a:buSzPts val="1200"/>
              <a:buFont typeface="Calibri"/>
              <a:buNone/>
            </a:pPr>
            <a:r>
              <a:rPr lang="en-US" dirty="0"/>
              <a:t>*Other info sources - </a:t>
            </a:r>
            <a:r>
              <a:rPr lang="en-US" sz="1200" dirty="0">
                <a:solidFill>
                  <a:srgbClr val="1A1A1A"/>
                </a:solidFill>
                <a:latin typeface="Verdana"/>
                <a:ea typeface="Verdana"/>
                <a:cs typeface="Verdana"/>
                <a:sym typeface="Verdana"/>
              </a:rPr>
              <a:t>Allen, Amy, 2016. "Feminist Perspectives on Power", </a:t>
            </a:r>
            <a:r>
              <a:rPr lang="en-US" sz="1200" i="1" dirty="0">
                <a:solidFill>
                  <a:srgbClr val="1A1A1A"/>
                </a:solidFill>
                <a:latin typeface="Verdana"/>
                <a:ea typeface="Verdana"/>
                <a:cs typeface="Verdana"/>
                <a:sym typeface="Verdana"/>
              </a:rPr>
              <a:t>The Stanford Encyclopedia of Philosophy </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dirty="0"/>
              <a:t>The SSW can positively use power </a:t>
            </a:r>
            <a:r>
              <a:rPr lang="en-US" sz="2400" dirty="0"/>
              <a:t>by r</a:t>
            </a:r>
            <a:r>
              <a:rPr lang="en-US" dirty="0"/>
              <a:t>eferring and linking survivors to appropriate services; respecting privacy of the survivor; involving the survivor in the helping process; documenting the case management process; prioritizing welfare needs of the survivor.</a:t>
            </a:r>
            <a:endParaRPr dirty="0"/>
          </a:p>
          <a:p>
            <a:pPr marL="0" lvl="0" indent="0" algn="l" rtl="0">
              <a:spcBef>
                <a:spcPts val="0"/>
              </a:spcBef>
              <a:spcAft>
                <a:spcPts val="0"/>
              </a:spcAft>
              <a:buNone/>
            </a:pPr>
            <a:endParaRPr dirty="0"/>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4"/>
        <p:cNvGrpSpPr/>
        <p:nvPr/>
      </p:nvGrpSpPr>
      <p:grpSpPr>
        <a:xfrm>
          <a:off x="0" y="0"/>
          <a:ext cx="0" cy="0"/>
          <a:chOff x="0" y="0"/>
          <a:chExt cx="0" cy="0"/>
        </a:xfrm>
      </p:grpSpPr>
      <p:sp>
        <p:nvSpPr>
          <p:cNvPr id="85" name="Google Shape;85;p44"/>
          <p:cNvSpPr>
            <a:spLocks noGrp="1"/>
          </p:cNvSpPr>
          <p:nvPr>
            <p:ph type="pic" idx="2"/>
          </p:nvPr>
        </p:nvSpPr>
        <p:spPr>
          <a:xfrm>
            <a:off x="-1" y="0"/>
            <a:ext cx="7396163" cy="6858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212D24"/>
              </a:buClr>
              <a:buSzPts val="2800"/>
              <a:buFont typeface="Arial"/>
              <a:buChar char="•"/>
              <a:defRPr sz="2800" b="0" i="0" u="none" strike="noStrike" cap="none">
                <a:solidFill>
                  <a:srgbClr val="212D24"/>
                </a:solidFill>
                <a:latin typeface="Calibri"/>
                <a:ea typeface="Calibri"/>
                <a:cs typeface="Calibri"/>
                <a:sym typeface="Calibri"/>
              </a:defRPr>
            </a:lvl1pPr>
            <a:lvl2pPr marR="0" lvl="1" algn="l" rtl="0">
              <a:lnSpc>
                <a:spcPct val="90000"/>
              </a:lnSpc>
              <a:spcBef>
                <a:spcPts val="500"/>
              </a:spcBef>
              <a:spcAft>
                <a:spcPts val="0"/>
              </a:spcAft>
              <a:buClr>
                <a:srgbClr val="212D24"/>
              </a:buClr>
              <a:buSzPts val="2400"/>
              <a:buFont typeface="Arial"/>
              <a:buChar char="•"/>
              <a:defRPr sz="2400" b="0" i="0" u="none" strike="noStrike" cap="none">
                <a:solidFill>
                  <a:srgbClr val="212D24"/>
                </a:solidFill>
                <a:latin typeface="Calibri"/>
                <a:ea typeface="Calibri"/>
                <a:cs typeface="Calibri"/>
                <a:sym typeface="Calibri"/>
              </a:defRPr>
            </a:lvl2pPr>
            <a:lvl3pPr marR="0" lvl="2" algn="l" rtl="0">
              <a:lnSpc>
                <a:spcPct val="90000"/>
              </a:lnSpc>
              <a:spcBef>
                <a:spcPts val="500"/>
              </a:spcBef>
              <a:spcAft>
                <a:spcPts val="0"/>
              </a:spcAft>
              <a:buClr>
                <a:srgbClr val="212D24"/>
              </a:buClr>
              <a:buSzPts val="2000"/>
              <a:buFont typeface="Arial"/>
              <a:buChar char="•"/>
              <a:defRPr sz="2000" b="0" i="0" u="none" strike="noStrike" cap="none">
                <a:solidFill>
                  <a:srgbClr val="212D24"/>
                </a:solidFill>
                <a:latin typeface="Calibri"/>
                <a:ea typeface="Calibri"/>
                <a:cs typeface="Calibri"/>
                <a:sym typeface="Calibri"/>
              </a:defRPr>
            </a:lvl3pPr>
            <a:lvl4pPr marR="0" lvl="3"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4pPr>
            <a:lvl5pPr marR="0" lvl="4" algn="l" rtl="0">
              <a:lnSpc>
                <a:spcPct val="90000"/>
              </a:lnSpc>
              <a:spcBef>
                <a:spcPts val="500"/>
              </a:spcBef>
              <a:spcAft>
                <a:spcPts val="0"/>
              </a:spcAft>
              <a:buClr>
                <a:srgbClr val="212D24"/>
              </a:buClr>
              <a:buSzPts val="1800"/>
              <a:buFont typeface="Arial"/>
              <a:buChar char="•"/>
              <a:defRPr sz="1800" b="0" i="0" u="none" strike="noStrike" cap="none">
                <a:solidFill>
                  <a:srgbClr val="212D24"/>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4"/>
          <p:cNvSpPr txBox="1">
            <a:spLocks noGrp="1"/>
          </p:cNvSpPr>
          <p:nvPr>
            <p:ph type="ctrTitle"/>
          </p:nvPr>
        </p:nvSpPr>
        <p:spPr>
          <a:xfrm>
            <a:off x="7395590" y="2271052"/>
            <a:ext cx="4796410" cy="1325216"/>
          </a:xfrm>
          <a:prstGeom prst="rect">
            <a:avLst/>
          </a:prstGeom>
          <a:noFill/>
          <a:ln>
            <a:noFill/>
          </a:ln>
        </p:spPr>
        <p:txBody>
          <a:bodyPr spcFirstLastPara="1" wrap="square" lIns="360000" tIns="0" rIns="360000" bIns="0" anchor="t" anchorCtr="0">
            <a:noAutofit/>
          </a:bodyPr>
          <a:lstStyle>
            <a:lvl1pPr lvl="0" algn="ctr">
              <a:lnSpc>
                <a:spcPct val="90000"/>
              </a:lnSpc>
              <a:spcBef>
                <a:spcPts val="0"/>
              </a:spcBef>
              <a:spcAft>
                <a:spcPts val="0"/>
              </a:spcAft>
              <a:buClr>
                <a:srgbClr val="212D24"/>
              </a:buClr>
              <a:buSzPts val="3800"/>
              <a:buFont typeface="Arial"/>
              <a:buNone/>
              <a:defRPr sz="3800" b="1" i="0">
                <a:solidFill>
                  <a:srgbClr val="212D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p44"/>
          <p:cNvPicPr preferRelativeResize="0"/>
          <p:nvPr/>
        </p:nvPicPr>
        <p:blipFill rotWithShape="1">
          <a:blip r:embed="rId2">
            <a:alphaModFix/>
          </a:blip>
          <a:srcRect/>
          <a:stretch/>
        </p:blipFill>
        <p:spPr>
          <a:xfrm>
            <a:off x="9074811" y="451341"/>
            <a:ext cx="1447800" cy="130751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0" y="1"/>
            <a:ext cx="12192000" cy="963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864173" y="1444487"/>
            <a:ext cx="4786312"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45"/>
          <p:cNvSpPr txBox="1">
            <a:spLocks noGrp="1"/>
          </p:cNvSpPr>
          <p:nvPr>
            <p:ph type="body" idx="2"/>
          </p:nvPr>
        </p:nvSpPr>
        <p:spPr>
          <a:xfrm>
            <a:off x="6562184" y="1444487"/>
            <a:ext cx="4680000" cy="648632"/>
          </a:xfrm>
          <a:prstGeom prst="rect">
            <a:avLst/>
          </a:prstGeom>
          <a:solidFill>
            <a:srgbClr val="EF4228"/>
          </a:solidFill>
          <a:ln>
            <a:noFill/>
          </a:ln>
        </p:spPr>
        <p:txBody>
          <a:bodyPr spcFirstLastPara="1" wrap="square" lIns="251975" tIns="0" rIns="91425" bIns="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45"/>
          <p:cNvSpPr txBox="1">
            <a:spLocks noGrp="1"/>
          </p:cNvSpPr>
          <p:nvPr>
            <p:ph type="body" idx="3"/>
          </p:nvPr>
        </p:nvSpPr>
        <p:spPr>
          <a:xfrm>
            <a:off x="862584" y="2093118"/>
            <a:ext cx="4787900" cy="3954881"/>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5"/>
          <p:cNvSpPr txBox="1">
            <a:spLocks noGrp="1"/>
          </p:cNvSpPr>
          <p:nvPr>
            <p:ph type="body" idx="4"/>
          </p:nvPr>
        </p:nvSpPr>
        <p:spPr>
          <a:xfrm>
            <a:off x="6562184" y="2093118"/>
            <a:ext cx="4680000" cy="3954882"/>
          </a:xfrm>
          <a:prstGeom prst="rect">
            <a:avLst/>
          </a:prstGeom>
          <a:solidFill>
            <a:srgbClr val="F0EEED"/>
          </a:solidFill>
          <a:ln>
            <a:noFill/>
          </a:ln>
        </p:spPr>
        <p:txBody>
          <a:bodyPr spcFirstLastPara="1" wrap="square" lIns="324000" tIns="2880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1_zU98xZso&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sautichl@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hyperlink" Target="https://www.who.int/publications/i/item/inspire-handbook-action-for-implementing-the-seven-strategies-for-ending-violence-against-children" TargetMode="External"/><Relationship Id="rId3" Type="http://schemas.openxmlformats.org/officeDocument/2006/relationships/hyperlink" Target="https://www.unicef.org/media/68711/file/COVID-19-Protecting-children-from-violence-abuse-and-neglect-in-home-2020.pdf" TargetMode="External"/><Relationship Id="rId7" Type="http://schemas.openxmlformats.org/officeDocument/2006/relationships/hyperlink" Target="https://www.unicef.org/media/53851/file/Guidelines%20to%20strengthen%20social%20service%20for%20child%20protection%202019.pdf#page=1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socialserviceworkforce.org/system/files/resource/files/Protecting-children-from-violence-in-time-of-COVID-English_2020.pdf" TargetMode="External"/><Relationship Id="rId5" Type="http://schemas.openxmlformats.org/officeDocument/2006/relationships/hyperlink" Target="https://www.health.go.ug/covid/" TargetMode="External"/><Relationship Id="rId4" Type="http://schemas.openxmlformats.org/officeDocument/2006/relationships/hyperlink" Target="https://gbvguidelines.org/wp/wp-content/uploads/2020/04/Interagency-GBV-risk-mitigation-and-Covid-tipshee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l="68174" r="10764" b="58947"/>
          <a:stretch/>
        </p:blipFill>
        <p:spPr>
          <a:xfrm>
            <a:off x="6573078" y="205820"/>
            <a:ext cx="1550505" cy="1941034"/>
          </a:xfrm>
          <a:prstGeom prst="rect">
            <a:avLst/>
          </a:prstGeom>
          <a:noFill/>
          <a:ln>
            <a:noFill/>
          </a:ln>
        </p:spPr>
      </p:pic>
      <p:sp>
        <p:nvSpPr>
          <p:cNvPr id="102" name="Google Shape;102;p1"/>
          <p:cNvSpPr txBox="1"/>
          <p:nvPr/>
        </p:nvSpPr>
        <p:spPr>
          <a:xfrm>
            <a:off x="2705688" y="4985611"/>
            <a:ext cx="70792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Webinar Training</a:t>
            </a:r>
            <a:endParaRPr dirty="0"/>
          </a:p>
          <a:p>
            <a:pPr marL="0" marR="0" lvl="0" indent="0" algn="ctr" rtl="0">
              <a:lnSpc>
                <a:spcPct val="100000"/>
              </a:lnSpc>
              <a:spcBef>
                <a:spcPts val="0"/>
              </a:spcBef>
              <a:spcAft>
                <a:spcPts val="0"/>
              </a:spcAft>
              <a:buClr>
                <a:srgbClr val="000000"/>
              </a:buClr>
              <a:buSzPts val="2400"/>
              <a:buFont typeface="Calibri"/>
              <a:buNone/>
            </a:pPr>
            <a:r>
              <a:rPr lang="en-US" sz="2400" b="1" baseline="30000" dirty="0">
                <a:latin typeface="Calibri"/>
                <a:ea typeface="Calibri"/>
                <a:cs typeface="Calibri"/>
                <a:sym typeface="Calibri"/>
              </a:rPr>
              <a:t>19</a:t>
            </a:r>
            <a:r>
              <a:rPr lang="en-US" sz="2400" b="1" i="0" u="none" strike="noStrike" cap="none" baseline="30000" dirty="0">
                <a:solidFill>
                  <a:srgbClr val="000000"/>
                </a:solidFill>
                <a:latin typeface="Calibri"/>
                <a:ea typeface="Calibri"/>
                <a:cs typeface="Calibri"/>
                <a:sym typeface="Calibri"/>
              </a:rPr>
              <a:t>th</a:t>
            </a:r>
            <a:r>
              <a:rPr lang="en-US" sz="2400" b="1" i="0" u="none" strike="noStrike" cap="none" dirty="0">
                <a:solidFill>
                  <a:srgbClr val="000000"/>
                </a:solidFill>
                <a:latin typeface="Calibri"/>
                <a:ea typeface="Calibri"/>
                <a:cs typeface="Calibri"/>
                <a:sym typeface="Calibri"/>
              </a:rPr>
              <a:t> November 2020</a:t>
            </a:r>
            <a:endParaRPr sz="2400" b="1" i="0" u="none" strike="noStrike" cap="none" dirty="0">
              <a:solidFill>
                <a:srgbClr val="000000"/>
              </a:solidFill>
              <a:latin typeface="Calibri"/>
              <a:ea typeface="Calibri"/>
              <a:cs typeface="Calibri"/>
              <a:sym typeface="Calibri"/>
            </a:endParaRPr>
          </a:p>
        </p:txBody>
      </p:sp>
      <p:pic>
        <p:nvPicPr>
          <p:cNvPr id="103" name="Google Shape;103;p1"/>
          <p:cNvPicPr preferRelativeResize="0"/>
          <p:nvPr/>
        </p:nvPicPr>
        <p:blipFill rotWithShape="1">
          <a:blip r:embed="rId4">
            <a:alphaModFix/>
          </a:blip>
          <a:srcRect/>
          <a:stretch/>
        </p:blipFill>
        <p:spPr>
          <a:xfrm>
            <a:off x="10257183" y="6206784"/>
            <a:ext cx="1836494" cy="565785"/>
          </a:xfrm>
          <a:prstGeom prst="rect">
            <a:avLst/>
          </a:prstGeom>
          <a:noFill/>
          <a:ln>
            <a:noFill/>
          </a:ln>
        </p:spPr>
      </p:pic>
      <p:sp>
        <p:nvSpPr>
          <p:cNvPr id="104" name="Google Shape;104;p1"/>
          <p:cNvSpPr/>
          <p:nvPr/>
        </p:nvSpPr>
        <p:spPr>
          <a:xfrm>
            <a:off x="1073425" y="2535181"/>
            <a:ext cx="10005391"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3200" b="1" i="0" u="none" strike="noStrike" cap="none" dirty="0">
                <a:solidFill>
                  <a:srgbClr val="000000"/>
                </a:solidFill>
                <a:latin typeface="Calibri"/>
                <a:ea typeface="Calibri"/>
                <a:cs typeface="Calibri"/>
                <a:sym typeface="Calibri"/>
              </a:rPr>
              <a:t>Webinar </a:t>
            </a:r>
            <a:r>
              <a:rPr lang="en-US" sz="3200" b="1" dirty="0">
                <a:latin typeface="Calibri"/>
                <a:ea typeface="Calibri"/>
                <a:cs typeface="Calibri"/>
                <a:sym typeface="Calibri"/>
              </a:rPr>
              <a:t>3</a:t>
            </a:r>
            <a:r>
              <a:rPr lang="en-US" sz="3200" b="0" i="0" u="none" strike="noStrike" cap="none" dirty="0">
                <a:solidFill>
                  <a:srgbClr val="000000"/>
                </a:solidFill>
                <a:latin typeface="Calibri"/>
                <a:ea typeface="Calibri"/>
                <a:cs typeface="Calibri"/>
                <a:sym typeface="Calibri"/>
              </a:rPr>
              <a:t>: Increased sexual and gender-based violence, domestic violence and violence against children during crises (</a:t>
            </a:r>
            <a:r>
              <a:rPr lang="en-US" sz="3200" b="0" i="0" u="none" strike="noStrike" cap="none">
                <a:solidFill>
                  <a:srgbClr val="000000"/>
                </a:solidFill>
                <a:latin typeface="Calibri"/>
                <a:ea typeface="Calibri"/>
                <a:cs typeface="Calibri"/>
                <a:sym typeface="Calibri"/>
              </a:rPr>
              <a:t>including COVID-19</a:t>
            </a:r>
            <a:r>
              <a:rPr lang="en-US" sz="3200" b="0" i="0" u="none" strike="noStrike" cap="none" dirty="0">
                <a:solidFill>
                  <a:srgbClr val="000000"/>
                </a:solidFill>
                <a:latin typeface="Calibri"/>
                <a:ea typeface="Calibri"/>
                <a:cs typeface="Calibri"/>
                <a:sym typeface="Calibri"/>
              </a:rPr>
              <a:t>) and how to prevent and respond to it </a:t>
            </a:r>
            <a:endParaRPr sz="3200" b="1" i="0" u="none" strike="noStrike" cap="none" dirty="0">
              <a:solidFill>
                <a:srgbClr val="000000"/>
              </a:solidFill>
              <a:highlight>
                <a:srgbClr val="FFFF00"/>
              </a:highlight>
              <a:latin typeface="Calibri"/>
              <a:ea typeface="Calibri"/>
              <a:cs typeface="Calibri"/>
              <a:sym typeface="Calibri"/>
            </a:endParaRPr>
          </a:p>
        </p:txBody>
      </p:sp>
      <p:pic>
        <p:nvPicPr>
          <p:cNvPr id="105" name="Google Shape;105;p1" descr="The Ministry of Gender, Labour and Social Development - Make 12.4% Work"/>
          <p:cNvPicPr preferRelativeResize="0"/>
          <p:nvPr/>
        </p:nvPicPr>
        <p:blipFill rotWithShape="1">
          <a:blip r:embed="rId5">
            <a:alphaModFix/>
          </a:blip>
          <a:srcRect l="18573" r="20612"/>
          <a:stretch/>
        </p:blipFill>
        <p:spPr>
          <a:xfrm>
            <a:off x="4200940" y="205820"/>
            <a:ext cx="1417983" cy="19410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1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1"/>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600"/>
              <a:buFont typeface="Calibri"/>
              <a:buNone/>
            </a:pPr>
            <a:r>
              <a:rPr lang="en-US" sz="3600" dirty="0"/>
              <a:t>Relationship between power, gender and violence</a:t>
            </a:r>
            <a:endParaRPr sz="3600" dirty="0"/>
          </a:p>
        </p:txBody>
      </p:sp>
      <p:cxnSp>
        <p:nvCxnSpPr>
          <p:cNvPr id="261" name="Google Shape;261;p11"/>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62" name="Google Shape;262;p11"/>
          <p:cNvSpPr txBox="1">
            <a:spLocks noGrp="1"/>
          </p:cNvSpPr>
          <p:nvPr>
            <p:ph type="body" idx="1"/>
          </p:nvPr>
        </p:nvSpPr>
        <p:spPr>
          <a:xfrm>
            <a:off x="4762500" y="623275"/>
            <a:ext cx="6784324" cy="5694975"/>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dk1"/>
              </a:buClr>
              <a:buSzPts val="2590"/>
              <a:buNone/>
            </a:pPr>
            <a:endParaRPr sz="2590" b="1" dirty="0"/>
          </a:p>
          <a:p>
            <a:pPr marL="228600" lvl="0" indent="-87629" algn="l" rtl="0">
              <a:lnSpc>
                <a:spcPct val="80000"/>
              </a:lnSpc>
              <a:spcBef>
                <a:spcPts val="1000"/>
              </a:spcBef>
              <a:spcAft>
                <a:spcPts val="0"/>
              </a:spcAft>
              <a:buClr>
                <a:schemeClr val="dk1"/>
              </a:buClr>
              <a:buSzPts val="2220"/>
              <a:buFont typeface="Noto Sans Symbols"/>
              <a:buNone/>
            </a:pPr>
            <a:endParaRPr sz="2220" dirty="0"/>
          </a:p>
          <a:p>
            <a:pPr marL="228600" lvl="0" indent="-87629" algn="l" rtl="0">
              <a:lnSpc>
                <a:spcPct val="80000"/>
              </a:lnSpc>
              <a:spcBef>
                <a:spcPts val="1000"/>
              </a:spcBef>
              <a:spcAft>
                <a:spcPts val="0"/>
              </a:spcAft>
              <a:buClr>
                <a:schemeClr val="dk1"/>
              </a:buClr>
              <a:buSzPts val="2220"/>
              <a:buFont typeface="Noto Sans Symbols"/>
              <a:buNone/>
            </a:pPr>
            <a:endParaRPr sz="2220" dirty="0"/>
          </a:p>
          <a:p>
            <a:pPr marL="228600" lvl="0" indent="-228600" algn="l" rtl="0">
              <a:lnSpc>
                <a:spcPct val="80000"/>
              </a:lnSpc>
              <a:spcBef>
                <a:spcPts val="1000"/>
              </a:spcBef>
              <a:spcAft>
                <a:spcPts val="0"/>
              </a:spcAft>
              <a:buClr>
                <a:schemeClr val="dk1"/>
              </a:buClr>
              <a:buSzPts val="2220"/>
              <a:buFont typeface="Noto Sans Symbols"/>
              <a:buChar char="▪"/>
            </a:pPr>
            <a:r>
              <a:rPr lang="en-US" sz="2220" dirty="0"/>
              <a:t>GBV is a result of an unequal balance of </a:t>
            </a:r>
            <a:r>
              <a:rPr lang="en-US" sz="2220" b="1" dirty="0"/>
              <a:t>power</a:t>
            </a:r>
            <a:r>
              <a:rPr lang="en-US" sz="2220" dirty="0"/>
              <a:t> between women and men, boys, and girls. </a:t>
            </a:r>
            <a:endParaRPr dirty="0"/>
          </a:p>
          <a:p>
            <a:pPr marL="228600" lvl="0" indent="-228600" algn="l" rtl="0">
              <a:lnSpc>
                <a:spcPct val="80000"/>
              </a:lnSpc>
              <a:spcBef>
                <a:spcPts val="1000"/>
              </a:spcBef>
              <a:spcAft>
                <a:spcPts val="0"/>
              </a:spcAft>
              <a:buClr>
                <a:schemeClr val="dk1"/>
              </a:buClr>
              <a:buSzPts val="2220"/>
              <a:buFont typeface="Noto Sans Symbols"/>
              <a:buChar char="▪"/>
            </a:pPr>
            <a:r>
              <a:rPr lang="en-US" sz="2220" dirty="0"/>
              <a:t>It cuts across cultures, ethnic groups, socioeconomic statuses, and religions.</a:t>
            </a:r>
            <a:r>
              <a:rPr lang="en-US" sz="2405" dirty="0"/>
              <a:t> </a:t>
            </a:r>
            <a:endParaRPr sz="2405" b="1" dirty="0"/>
          </a:p>
          <a:p>
            <a:pPr marL="228600" lvl="0" indent="-228600" algn="l" rtl="0">
              <a:lnSpc>
                <a:spcPct val="80000"/>
              </a:lnSpc>
              <a:spcBef>
                <a:spcPts val="1000"/>
              </a:spcBef>
              <a:spcAft>
                <a:spcPts val="0"/>
              </a:spcAft>
              <a:buClr>
                <a:schemeClr val="dk1"/>
              </a:buClr>
              <a:buSzPts val="2220"/>
              <a:buFont typeface="Noto Sans Symbols"/>
              <a:buChar char="▪"/>
            </a:pPr>
            <a:r>
              <a:rPr lang="en-US" sz="2220" dirty="0"/>
              <a:t>Power can be negative or positive depending on how the person who wields it uses it.</a:t>
            </a:r>
            <a:endParaRPr dirty="0"/>
          </a:p>
          <a:p>
            <a:pPr marL="228600" lvl="0" indent="-228600" algn="l" rtl="0">
              <a:lnSpc>
                <a:spcPct val="80000"/>
              </a:lnSpc>
              <a:spcBef>
                <a:spcPts val="1000"/>
              </a:spcBef>
              <a:spcAft>
                <a:spcPts val="0"/>
              </a:spcAft>
              <a:buClr>
                <a:schemeClr val="dk1"/>
              </a:buClr>
              <a:buSzPts val="2220"/>
              <a:buFont typeface="Noto Sans Symbols"/>
              <a:buChar char="▪"/>
            </a:pPr>
            <a:r>
              <a:rPr lang="en-US" sz="2220" dirty="0"/>
              <a:t>Negative power is the power we exert over others, it is at the root of violence against women and children. Positive power holds the solution to turn the balance.</a:t>
            </a:r>
            <a:endParaRPr dirty="0"/>
          </a:p>
          <a:p>
            <a:pPr marL="228600" lvl="0" indent="-228600" algn="l" rtl="0">
              <a:lnSpc>
                <a:spcPct val="80000"/>
              </a:lnSpc>
              <a:spcBef>
                <a:spcPts val="1000"/>
              </a:spcBef>
              <a:spcAft>
                <a:spcPts val="0"/>
              </a:spcAft>
              <a:buClr>
                <a:schemeClr val="dk1"/>
              </a:buClr>
              <a:buSzPts val="2220"/>
              <a:buFont typeface="Noto Sans Symbols"/>
              <a:buChar char="▪"/>
            </a:pPr>
            <a:r>
              <a:rPr lang="en-US" sz="2220" dirty="0"/>
              <a:t>The workforce can transform negative uses of power into positive use to facilitate prevention and effective response to VAC/W by identifying and implementing solutions to prevent violence.</a:t>
            </a:r>
            <a:endParaRPr dirty="0"/>
          </a:p>
          <a:p>
            <a:pPr marL="228600" lvl="0" indent="-87629" algn="l" rtl="0">
              <a:lnSpc>
                <a:spcPct val="80000"/>
              </a:lnSpc>
              <a:spcBef>
                <a:spcPts val="1000"/>
              </a:spcBef>
              <a:spcAft>
                <a:spcPts val="0"/>
              </a:spcAft>
              <a:buClr>
                <a:schemeClr val="dk1"/>
              </a:buClr>
              <a:buSzPts val="2220"/>
              <a:buFont typeface="Noto Sans Symbols"/>
              <a:buNone/>
            </a:pPr>
            <a:endParaRPr sz="2220" dirty="0"/>
          </a:p>
          <a:p>
            <a:pPr marL="0" lvl="0" indent="0" algn="l" rtl="0">
              <a:lnSpc>
                <a:spcPct val="80000"/>
              </a:lnSpc>
              <a:spcBef>
                <a:spcPts val="1000"/>
              </a:spcBef>
              <a:spcAft>
                <a:spcPts val="0"/>
              </a:spcAft>
              <a:buClr>
                <a:schemeClr val="dk1"/>
              </a:buClr>
              <a:buSzPts val="2220"/>
              <a:buNone/>
            </a:pPr>
            <a:endParaRPr sz="2220" dirty="0"/>
          </a:p>
          <a:p>
            <a:pPr marL="0" lvl="0" indent="0" algn="l" rtl="0">
              <a:lnSpc>
                <a:spcPct val="80000"/>
              </a:lnSpc>
              <a:spcBef>
                <a:spcPts val="1000"/>
              </a:spcBef>
              <a:spcAft>
                <a:spcPts val="0"/>
              </a:spcAft>
              <a:buClr>
                <a:schemeClr val="dk1"/>
              </a:buClr>
              <a:buSzPts val="2220"/>
              <a:buNone/>
            </a:pPr>
            <a:endParaRPr sz="222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8"/>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0" name="Google Shape;210;p8"/>
          <p:cNvSpPr txBox="1">
            <a:spLocks noGrp="1"/>
          </p:cNvSpPr>
          <p:nvPr>
            <p:ph type="title"/>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800"/>
              <a:buFont typeface="Calibri"/>
              <a:buNone/>
            </a:pPr>
            <a:r>
              <a:rPr lang="en-US" sz="3800">
                <a:solidFill>
                  <a:srgbClr val="FFFFFF"/>
                </a:solidFill>
              </a:rPr>
              <a:t>VAC/W and GBV in the context of COVID-19</a:t>
            </a:r>
            <a:endParaRPr/>
          </a:p>
        </p:txBody>
      </p:sp>
      <p:sp>
        <p:nvSpPr>
          <p:cNvPr id="211" name="Google Shape;211;p8"/>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8"/>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8"/>
          <p:cNvSpPr txBox="1">
            <a:spLocks noGrp="1"/>
          </p:cNvSpPr>
          <p:nvPr>
            <p:ph type="body" idx="1"/>
          </p:nvPr>
        </p:nvSpPr>
        <p:spPr>
          <a:xfrm>
            <a:off x="4102101" y="628650"/>
            <a:ext cx="7688474" cy="584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dirty="0"/>
              <a:t>The current pandemic has amplified cases of domestic violence against women and children globally and nationally:</a:t>
            </a:r>
            <a:endParaRPr sz="2400" b="1" dirty="0"/>
          </a:p>
          <a:p>
            <a:pPr marL="228600" lvl="0" indent="-228600" algn="l" rtl="0">
              <a:lnSpc>
                <a:spcPct val="90000"/>
              </a:lnSpc>
              <a:spcBef>
                <a:spcPts val="1000"/>
              </a:spcBef>
              <a:spcAft>
                <a:spcPts val="0"/>
              </a:spcAft>
              <a:buClr>
                <a:schemeClr val="dk1"/>
              </a:buClr>
              <a:buSzPts val="2400"/>
              <a:buFont typeface="Noto Sans Symbols"/>
              <a:buChar char="▪"/>
            </a:pPr>
            <a:r>
              <a:rPr lang="en-US" sz="2400" dirty="0"/>
              <a:t>Increased concerns and reports on GBV have been expressed in many countries like China, France, Spain, Italy and the UK.</a:t>
            </a:r>
            <a:endParaRPr sz="2400" dirty="0"/>
          </a:p>
          <a:p>
            <a:pPr marL="228600" lvl="0" indent="-228600" algn="l" rtl="0">
              <a:lnSpc>
                <a:spcPct val="90000"/>
              </a:lnSpc>
              <a:spcBef>
                <a:spcPts val="1000"/>
              </a:spcBef>
              <a:spcAft>
                <a:spcPts val="0"/>
              </a:spcAft>
              <a:buClr>
                <a:schemeClr val="dk1"/>
              </a:buClr>
              <a:buSzPts val="2400"/>
              <a:buFont typeface="Noto Sans Symbols"/>
              <a:buChar char="▪"/>
            </a:pPr>
            <a:r>
              <a:rPr lang="en-US" sz="2400" dirty="0"/>
              <a:t>Domestic abuse killings more than doubled in first month of containment measures in the United Kingdom.</a:t>
            </a:r>
            <a:endParaRPr lang="en-US" dirty="0"/>
          </a:p>
          <a:p>
            <a:pPr marL="228600" lvl="0" indent="-228600" algn="l" rtl="0">
              <a:lnSpc>
                <a:spcPct val="90000"/>
              </a:lnSpc>
              <a:spcBef>
                <a:spcPts val="1000"/>
              </a:spcBef>
              <a:spcAft>
                <a:spcPts val="0"/>
              </a:spcAft>
              <a:buClr>
                <a:schemeClr val="dk1"/>
              </a:buClr>
              <a:buSzPts val="2400"/>
              <a:buFont typeface="Noto Sans Symbols"/>
              <a:buChar char="▪"/>
            </a:pPr>
            <a:r>
              <a:rPr lang="en-US" sz="2400" dirty="0"/>
              <a:t>Similarly, in Uganda there has been a reported increase on GBV – 3,280 cases reported to the police between March and April with an additional 283 VAC cases.</a:t>
            </a:r>
            <a:endParaRPr dirty="0"/>
          </a:p>
          <a:p>
            <a:pPr marL="0" lvl="0" indent="0" algn="l" rtl="0">
              <a:lnSpc>
                <a:spcPct val="90000"/>
              </a:lnSpc>
              <a:spcBef>
                <a:spcPts val="1000"/>
              </a:spcBef>
              <a:spcAft>
                <a:spcPts val="0"/>
              </a:spcAft>
              <a:buClr>
                <a:schemeClr val="dk1"/>
              </a:buClr>
              <a:buSzPts val="2400"/>
              <a:buNone/>
            </a:pPr>
            <a:r>
              <a:rPr lang="en-US" sz="2400" b="1" dirty="0">
                <a:latin typeface="Arial Narrow"/>
                <a:ea typeface="Arial Narrow"/>
                <a:cs typeface="Arial Narrow"/>
                <a:sym typeface="Arial Narrow"/>
              </a:rPr>
              <a:t>*</a:t>
            </a:r>
            <a:r>
              <a:rPr lang="en-US" sz="1800" b="1" dirty="0">
                <a:latin typeface="Arial Narrow"/>
                <a:ea typeface="Arial Narrow"/>
                <a:cs typeface="Arial Narrow"/>
                <a:sym typeface="Arial Narrow"/>
              </a:rPr>
              <a:t>When you have the time, watch this 1.30-hour video discussion on increase of VAC/GBV from a few experts around the world </a:t>
            </a:r>
            <a:r>
              <a:rPr lang="en-US" sz="1800" b="1" u="sng" dirty="0">
                <a:solidFill>
                  <a:srgbClr val="0000FF"/>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https://www.youtube.com/watch?v=X1_zU98xZso&amp;feature=youtu.be</a:t>
            </a:r>
            <a:endParaRPr sz="18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200"/>
              <a:buNone/>
            </a:pPr>
            <a:endParaRPr sz="22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6622293" y="247651"/>
            <a:ext cx="4953934" cy="1416050"/>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700"/>
              <a:buFont typeface="Calibri"/>
              <a:buNone/>
            </a:pPr>
            <a:r>
              <a:rPr lang="en-US" sz="3700">
                <a:solidFill>
                  <a:schemeClr val="lt1"/>
                </a:solidFill>
              </a:rPr>
              <a:t>VAC/W and GBV in the context of COVID-19</a:t>
            </a:r>
            <a:endParaRPr/>
          </a:p>
        </p:txBody>
      </p:sp>
      <p:sp>
        <p:nvSpPr>
          <p:cNvPr id="220" name="Google Shape;220;p9"/>
          <p:cNvSpPr/>
          <p:nvPr/>
        </p:nvSpPr>
        <p:spPr>
          <a:xfrm>
            <a:off x="0" y="0"/>
            <a:ext cx="6096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9"/>
          <p:cNvSpPr/>
          <p:nvPr/>
        </p:nvSpPr>
        <p:spPr>
          <a:xfrm>
            <a:off x="493138" y="559407"/>
            <a:ext cx="5109725"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2" name="Google Shape;222;p9" descr="Chart&#10;&#10;Description automatically generated"/>
          <p:cNvPicPr preferRelativeResize="0"/>
          <p:nvPr/>
        </p:nvPicPr>
        <p:blipFill rotWithShape="1">
          <a:blip r:embed="rId3">
            <a:alphaModFix/>
          </a:blip>
          <a:srcRect/>
          <a:stretch/>
        </p:blipFill>
        <p:spPr>
          <a:xfrm>
            <a:off x="1579606" y="805821"/>
            <a:ext cx="2936788" cy="5220957"/>
          </a:xfrm>
          <a:prstGeom prst="rect">
            <a:avLst/>
          </a:prstGeom>
          <a:noFill/>
          <a:ln>
            <a:noFill/>
          </a:ln>
        </p:spPr>
      </p:pic>
      <p:sp>
        <p:nvSpPr>
          <p:cNvPr id="223" name="Google Shape;223;p9"/>
          <p:cNvSpPr txBox="1">
            <a:spLocks noGrp="1"/>
          </p:cNvSpPr>
          <p:nvPr>
            <p:ph type="body" idx="1"/>
          </p:nvPr>
        </p:nvSpPr>
        <p:spPr>
          <a:xfrm>
            <a:off x="6508750" y="1720850"/>
            <a:ext cx="5190112" cy="48894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Calls to the UCHL significantly increased since the implementation of the containment measures, peaking in May with </a:t>
            </a:r>
            <a:r>
              <a:rPr lang="en-US" sz="2400">
                <a:solidFill>
                  <a:srgbClr val="FF0000"/>
                </a:solidFill>
              </a:rPr>
              <a:t>41,997</a:t>
            </a:r>
            <a:r>
              <a:rPr lang="en-US" sz="2400"/>
              <a:t> calls, an average of </a:t>
            </a:r>
            <a:r>
              <a:rPr lang="en-US" sz="2400">
                <a:solidFill>
                  <a:srgbClr val="FF0000"/>
                </a:solidFill>
              </a:rPr>
              <a:t>1354 </a:t>
            </a:r>
            <a:r>
              <a:rPr lang="en-US" sz="2400"/>
              <a:t>daily calls.</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Reports on VAC progressively increased since school closure with August seeing a 44% increase in reported VAC cases at UCHL call centre.</a:t>
            </a:r>
            <a:endParaRPr/>
          </a:p>
          <a:p>
            <a:pPr marL="0" lvl="0" indent="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457200" lvl="1" indent="0" algn="l" rtl="0">
              <a:lnSpc>
                <a:spcPct val="90000"/>
              </a:lnSpc>
              <a:spcBef>
                <a:spcPts val="500"/>
              </a:spcBef>
              <a:spcAft>
                <a:spcPts val="0"/>
              </a:spcAft>
              <a:buClr>
                <a:schemeClr val="dk1"/>
              </a:buClr>
              <a:buSzPts val="2000"/>
              <a:buNone/>
            </a:pPr>
            <a:endParaRPr sz="20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10"/>
          <p:cNvGrpSpPr/>
          <p:nvPr/>
        </p:nvGrpSpPr>
        <p:grpSpPr>
          <a:xfrm>
            <a:off x="1475807" y="686560"/>
            <a:ext cx="5962795" cy="5827545"/>
            <a:chOff x="1082602" y="-21231"/>
            <a:chExt cx="5962795" cy="5827545"/>
          </a:xfrm>
        </p:grpSpPr>
        <p:sp>
          <p:nvSpPr>
            <p:cNvPr id="230" name="Google Shape;230;p10"/>
            <p:cNvSpPr/>
            <p:nvPr/>
          </p:nvSpPr>
          <p:spPr>
            <a:xfrm>
              <a:off x="2442594" y="1334866"/>
              <a:ext cx="3242810" cy="3242810"/>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txBox="1"/>
            <p:nvPr/>
          </p:nvSpPr>
          <p:spPr>
            <a:xfrm>
              <a:off x="2917493" y="1809765"/>
              <a:ext cx="2293012" cy="2293012"/>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Pathways linking pandemics &amp; GBV and VAC</a:t>
              </a:r>
              <a:endParaRPr/>
            </a:p>
          </p:txBody>
        </p:sp>
        <p:sp>
          <p:nvSpPr>
            <p:cNvPr id="232" name="Google Shape;232;p10"/>
            <p:cNvSpPr/>
            <p:nvPr/>
          </p:nvSpPr>
          <p:spPr>
            <a:xfrm>
              <a:off x="3163998" y="-21231"/>
              <a:ext cx="1800003" cy="1727996"/>
            </a:xfrm>
            <a:prstGeom prst="ellipse">
              <a:avLst/>
            </a:prstGeom>
            <a:solidFill>
              <a:srgbClr val="08D0D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3427602" y="231828"/>
              <a:ext cx="1272795" cy="12218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1. Economic insecurity and poverty-related stress</a:t>
              </a:r>
              <a:endParaRPr/>
            </a:p>
          </p:txBody>
        </p:sp>
        <p:sp>
          <p:nvSpPr>
            <p:cNvPr id="234" name="Google Shape;234;p10"/>
            <p:cNvSpPr/>
            <p:nvPr/>
          </p:nvSpPr>
          <p:spPr>
            <a:xfrm>
              <a:off x="4522533" y="473234"/>
              <a:ext cx="1800003" cy="1727996"/>
            </a:xfrm>
            <a:prstGeom prst="ellipse">
              <a:avLst/>
            </a:prstGeom>
            <a:solidFill>
              <a:srgbClr val="0DCF9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txBox="1"/>
            <p:nvPr/>
          </p:nvSpPr>
          <p:spPr>
            <a:xfrm>
              <a:off x="4786137" y="726293"/>
              <a:ext cx="1272795" cy="12218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2. Quarantines &amp; social isolation</a:t>
              </a:r>
              <a:endParaRPr/>
            </a:p>
          </p:txBody>
        </p:sp>
        <p:sp>
          <p:nvSpPr>
            <p:cNvPr id="236" name="Google Shape;236;p10"/>
            <p:cNvSpPr/>
            <p:nvPr/>
          </p:nvSpPr>
          <p:spPr>
            <a:xfrm>
              <a:off x="5245394" y="1725267"/>
              <a:ext cx="1800003" cy="1727996"/>
            </a:xfrm>
            <a:prstGeom prst="ellipse">
              <a:avLst/>
            </a:prstGeom>
            <a:solidFill>
              <a:schemeClr val="accent5">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txBox="1"/>
            <p:nvPr/>
          </p:nvSpPr>
          <p:spPr>
            <a:xfrm>
              <a:off x="5508998" y="1978326"/>
              <a:ext cx="1272795" cy="12218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3. Disaster &amp; conflict-related unrest &amp; instability</a:t>
              </a:r>
              <a:endParaRPr/>
            </a:p>
          </p:txBody>
        </p:sp>
        <p:sp>
          <p:nvSpPr>
            <p:cNvPr id="238" name="Google Shape;238;p10"/>
            <p:cNvSpPr/>
            <p:nvPr/>
          </p:nvSpPr>
          <p:spPr>
            <a:xfrm>
              <a:off x="4994347" y="3149026"/>
              <a:ext cx="1800003" cy="1727996"/>
            </a:xfrm>
            <a:prstGeom prst="ellipse">
              <a:avLst/>
            </a:prstGeom>
            <a:solidFill>
              <a:srgbClr val="A3C14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txBox="1"/>
            <p:nvPr/>
          </p:nvSpPr>
          <p:spPr>
            <a:xfrm>
              <a:off x="5257951" y="3402085"/>
              <a:ext cx="1272795" cy="122187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4. Exposure to exploitative relationships due to changing demographics</a:t>
              </a:r>
              <a:endParaRPr/>
            </a:p>
          </p:txBody>
        </p:sp>
        <p:sp>
          <p:nvSpPr>
            <p:cNvPr id="240" name="Google Shape;240;p10"/>
            <p:cNvSpPr/>
            <p:nvPr/>
          </p:nvSpPr>
          <p:spPr>
            <a:xfrm>
              <a:off x="3886859" y="4078318"/>
              <a:ext cx="1800003" cy="1727996"/>
            </a:xfrm>
            <a:prstGeom prst="ellipse">
              <a:avLst/>
            </a:prstGeom>
            <a:solidFill>
              <a:schemeClr val="accent2">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txBox="1"/>
            <p:nvPr/>
          </p:nvSpPr>
          <p:spPr>
            <a:xfrm>
              <a:off x="4150463" y="4331377"/>
              <a:ext cx="1272795" cy="122187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5. Reduced health services availability and access to first responders</a:t>
              </a:r>
              <a:endParaRPr/>
            </a:p>
          </p:txBody>
        </p:sp>
        <p:sp>
          <p:nvSpPr>
            <p:cNvPr id="242" name="Google Shape;242;p10"/>
            <p:cNvSpPr/>
            <p:nvPr/>
          </p:nvSpPr>
          <p:spPr>
            <a:xfrm>
              <a:off x="2441137" y="4078318"/>
              <a:ext cx="1800003" cy="1727996"/>
            </a:xfrm>
            <a:prstGeom prst="ellipse">
              <a:avLst/>
            </a:prstGeom>
            <a:solidFill>
              <a:srgbClr val="08D0D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txBox="1"/>
            <p:nvPr/>
          </p:nvSpPr>
          <p:spPr>
            <a:xfrm>
              <a:off x="2704741" y="4331377"/>
              <a:ext cx="1272795" cy="122187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6. Virus-specific sources of violence</a:t>
              </a:r>
              <a:endParaRPr/>
            </a:p>
          </p:txBody>
        </p:sp>
        <p:sp>
          <p:nvSpPr>
            <p:cNvPr id="244" name="Google Shape;244;p10"/>
            <p:cNvSpPr/>
            <p:nvPr/>
          </p:nvSpPr>
          <p:spPr>
            <a:xfrm>
              <a:off x="1333649" y="3149026"/>
              <a:ext cx="1800003" cy="1727996"/>
            </a:xfrm>
            <a:prstGeom prst="ellipse">
              <a:avLst/>
            </a:prstGeom>
            <a:solidFill>
              <a:srgbClr val="0DCF99">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txBox="1"/>
            <p:nvPr/>
          </p:nvSpPr>
          <p:spPr>
            <a:xfrm>
              <a:off x="1597253" y="3402085"/>
              <a:ext cx="1272795" cy="122187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7. Inability of women to temporarily escape abusive partners</a:t>
              </a:r>
              <a:endParaRPr/>
            </a:p>
          </p:txBody>
        </p:sp>
        <p:sp>
          <p:nvSpPr>
            <p:cNvPr id="246" name="Google Shape;246;p10"/>
            <p:cNvSpPr/>
            <p:nvPr/>
          </p:nvSpPr>
          <p:spPr>
            <a:xfrm>
              <a:off x="1082602" y="1725267"/>
              <a:ext cx="1800003" cy="1727996"/>
            </a:xfrm>
            <a:prstGeom prst="ellipse">
              <a:avLst/>
            </a:prstGeom>
            <a:solidFill>
              <a:schemeClr val="accent5">
                <a:alpha val="49803"/>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txBox="1"/>
            <p:nvPr/>
          </p:nvSpPr>
          <p:spPr>
            <a:xfrm>
              <a:off x="1346206" y="1978326"/>
              <a:ext cx="1272795" cy="122187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8. Exposure to violence &amp; coercion in response efforts</a:t>
              </a:r>
              <a:endParaRPr/>
            </a:p>
          </p:txBody>
        </p:sp>
        <p:sp>
          <p:nvSpPr>
            <p:cNvPr id="248" name="Google Shape;248;p10"/>
            <p:cNvSpPr/>
            <p:nvPr/>
          </p:nvSpPr>
          <p:spPr>
            <a:xfrm>
              <a:off x="1805463" y="473234"/>
              <a:ext cx="1800003" cy="1727996"/>
            </a:xfrm>
            <a:prstGeom prst="ellipse">
              <a:avLst/>
            </a:prstGeom>
            <a:solidFill>
              <a:srgbClr val="A3C14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txBox="1"/>
            <p:nvPr/>
          </p:nvSpPr>
          <p:spPr>
            <a:xfrm>
              <a:off x="2069067" y="726293"/>
              <a:ext cx="1272795" cy="122187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9. Violence perpetrated against health workers &amp; CP staff</a:t>
              </a:r>
              <a:endParaRPr/>
            </a:p>
          </p:txBody>
        </p:sp>
      </p:grpSp>
      <p:sp>
        <p:nvSpPr>
          <p:cNvPr id="250" name="Google Shape;250;p10"/>
          <p:cNvSpPr txBox="1">
            <a:spLocks noGrp="1"/>
          </p:cNvSpPr>
          <p:nvPr>
            <p:ph type="title"/>
          </p:nvPr>
        </p:nvSpPr>
        <p:spPr>
          <a:xfrm>
            <a:off x="838200" y="365125"/>
            <a:ext cx="10515600" cy="40999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240"/>
              <a:buFont typeface="Calibri"/>
              <a:buNone/>
            </a:pPr>
            <a:r>
              <a:rPr lang="en-US" sz="3240" dirty="0"/>
              <a:t>Why are levels of violence increasing during COVID-19 ?</a:t>
            </a:r>
            <a:endParaRPr dirty="0"/>
          </a:p>
        </p:txBody>
      </p:sp>
      <p:sp>
        <p:nvSpPr>
          <p:cNvPr id="251" name="Google Shape;251;p10"/>
          <p:cNvSpPr txBox="1">
            <a:spLocks noGrp="1"/>
          </p:cNvSpPr>
          <p:nvPr>
            <p:ph type="body" idx="2"/>
          </p:nvPr>
        </p:nvSpPr>
        <p:spPr>
          <a:xfrm>
            <a:off x="8123172" y="1117783"/>
            <a:ext cx="3559633" cy="53750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Pathways can be both direct &amp; indirect, and are likely to interact, reinforcing existing vulnerabilities. </a:t>
            </a:r>
            <a:endParaRPr dirty="0"/>
          </a:p>
          <a:p>
            <a:pPr marL="228600" lvl="0" indent="-7620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n-US" sz="2400" dirty="0"/>
              <a:t>These pathways will depend on the type of vulnerability and contextual factors, including underlying gender norms and levels of GBV, VAW and VAC</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12"/>
          <p:cNvSpPr/>
          <p:nvPr/>
        </p:nvSpPr>
        <p:spPr>
          <a:xfrm>
            <a:off x="6577125" y="3726"/>
            <a:ext cx="5614875" cy="6858000"/>
          </a:xfrm>
          <a:prstGeom prst="rect">
            <a:avLst/>
          </a:prstGeom>
          <a:gradFill>
            <a:gsLst>
              <a:gs pos="0">
                <a:srgbClr val="0E6EC6">
                  <a:alpha val="81960"/>
                </a:srgbClr>
              </a:gs>
              <a:gs pos="25000">
                <a:srgbClr val="0F6FC6">
                  <a:alpha val="60000"/>
                </a:srgbClr>
              </a:gs>
              <a:gs pos="94000">
                <a:srgbClr val="76C2E8"/>
              </a:gs>
              <a:gs pos="100000">
                <a:srgbClr val="76C2E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p12"/>
          <p:cNvPicPr preferRelativeResize="0"/>
          <p:nvPr/>
        </p:nvPicPr>
        <p:blipFill rotWithShape="1">
          <a:blip r:embed="rId3">
            <a:alphaModFix/>
          </a:blip>
          <a:srcRect/>
          <a:stretch/>
        </p:blipFill>
        <p:spPr>
          <a:xfrm flipH="1">
            <a:off x="0" y="0"/>
            <a:ext cx="12192000" cy="6858000"/>
          </a:xfrm>
          <a:prstGeom prst="rect">
            <a:avLst/>
          </a:prstGeom>
          <a:noFill/>
          <a:ln>
            <a:noFill/>
          </a:ln>
        </p:spPr>
      </p:pic>
      <p:sp>
        <p:nvSpPr>
          <p:cNvPr id="269" name="Google Shape;269;p12"/>
          <p:cNvSpPr txBox="1">
            <a:spLocks noGrp="1"/>
          </p:cNvSpPr>
          <p:nvPr>
            <p:ph type="title"/>
          </p:nvPr>
        </p:nvSpPr>
        <p:spPr>
          <a:xfrm>
            <a:off x="801340" y="802955"/>
            <a:ext cx="4977976"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b="1">
                <a:solidFill>
                  <a:srgbClr val="000000"/>
                </a:solidFill>
              </a:rPr>
              <a:t>Chat box</a:t>
            </a:r>
            <a:endParaRPr/>
          </a:p>
        </p:txBody>
      </p:sp>
      <p:sp>
        <p:nvSpPr>
          <p:cNvPr id="270" name="Google Shape;270;p12"/>
          <p:cNvSpPr txBox="1">
            <a:spLocks noGrp="1"/>
          </p:cNvSpPr>
          <p:nvPr>
            <p:ph type="body" idx="1"/>
          </p:nvPr>
        </p:nvSpPr>
        <p:spPr>
          <a:xfrm>
            <a:off x="797809" y="1952786"/>
            <a:ext cx="4977578" cy="4108185"/>
          </a:xfrm>
          <a:prstGeom prst="rect">
            <a:avLst/>
          </a:prstGeom>
          <a:noFill/>
          <a:ln>
            <a:noFill/>
          </a:ln>
        </p:spPr>
        <p:txBody>
          <a:bodyPr spcFirstLastPara="1" wrap="square" lIns="91425" tIns="45700" rIns="91425" bIns="45700" anchor="ctr" anchorCtr="0">
            <a:normAutofit fontScale="92500"/>
          </a:bodyPr>
          <a:lstStyle/>
          <a:p>
            <a:pPr marL="0" indent="0">
              <a:buNone/>
            </a:pPr>
            <a:r>
              <a:rPr lang="en-GB" sz="2400" dirty="0">
                <a:solidFill>
                  <a:srgbClr val="000000"/>
                </a:solidFill>
              </a:rPr>
              <a:t>What types of violence are you noticing in your local community and in your work? </a:t>
            </a:r>
            <a:br>
              <a:rPr lang="en-GB" sz="2400" dirty="0">
                <a:solidFill>
                  <a:srgbClr val="000000"/>
                </a:solidFill>
              </a:rPr>
            </a:br>
            <a:endParaRPr lang="en-GB" sz="2400" dirty="0">
              <a:solidFill>
                <a:srgbClr val="000000"/>
              </a:solidFill>
            </a:endParaRPr>
          </a:p>
          <a:p>
            <a:pPr marL="0" indent="0">
              <a:buNone/>
            </a:pPr>
            <a:r>
              <a:rPr lang="en-GB" sz="2400" dirty="0">
                <a:solidFill>
                  <a:srgbClr val="000000"/>
                </a:solidFill>
              </a:rPr>
              <a:t>Who is the violence perpetrated against? </a:t>
            </a:r>
            <a:br>
              <a:rPr lang="en-GB" sz="2400" dirty="0">
                <a:solidFill>
                  <a:srgbClr val="000000"/>
                </a:solidFill>
              </a:rPr>
            </a:br>
            <a:endParaRPr lang="en-GB" sz="2400" dirty="0">
              <a:solidFill>
                <a:srgbClr val="000000"/>
              </a:solidFill>
            </a:endParaRPr>
          </a:p>
          <a:p>
            <a:pPr marL="0" indent="0">
              <a:buNone/>
            </a:pPr>
            <a:r>
              <a:rPr lang="en-GB" sz="2400" dirty="0">
                <a:solidFill>
                  <a:srgbClr val="000000"/>
                </a:solidFill>
              </a:rPr>
              <a:t>Who is the violence perpetrated by?</a:t>
            </a:r>
            <a:br>
              <a:rPr lang="en-GB" sz="2400" dirty="0">
                <a:solidFill>
                  <a:srgbClr val="000000"/>
                </a:solidFill>
              </a:rPr>
            </a:br>
            <a:r>
              <a:rPr lang="en-GB" sz="2400" dirty="0">
                <a:solidFill>
                  <a:srgbClr val="000000"/>
                </a:solidFill>
              </a:rPr>
              <a:t> </a:t>
            </a:r>
          </a:p>
          <a:p>
            <a:pPr marL="0" indent="0">
              <a:buNone/>
            </a:pPr>
            <a:r>
              <a:rPr lang="en-GB" sz="2400" dirty="0">
                <a:solidFill>
                  <a:srgbClr val="000000"/>
                </a:solidFill>
              </a:rPr>
              <a:t>Is it reported?</a:t>
            </a:r>
            <a:br>
              <a:rPr lang="en-GB" sz="2400" dirty="0">
                <a:solidFill>
                  <a:srgbClr val="000000"/>
                </a:solidFill>
              </a:rPr>
            </a:br>
            <a:endParaRPr lang="en-GB" sz="2400" dirty="0">
              <a:solidFill>
                <a:srgbClr val="000000"/>
              </a:solidFill>
            </a:endParaRPr>
          </a:p>
          <a:p>
            <a:pPr marL="0" indent="0">
              <a:buNone/>
            </a:pPr>
            <a:r>
              <a:rPr lang="en-GB" sz="2400" dirty="0">
                <a:solidFill>
                  <a:srgbClr val="000000"/>
                </a:solidFill>
              </a:rPr>
              <a:t>How is it being responded to?</a:t>
            </a:r>
            <a:endParaRPr lang="en-GB" sz="2000" dirty="0">
              <a:solidFill>
                <a:srgbClr val="000000"/>
              </a:solidFill>
            </a:endParaRPr>
          </a:p>
        </p:txBody>
      </p:sp>
      <p:sp>
        <p:nvSpPr>
          <p:cNvPr id="271" name="Google Shape;271;p12"/>
          <p:cNvSpPr/>
          <p:nvPr/>
        </p:nvSpPr>
        <p:spPr>
          <a:xfrm flipH="1">
            <a:off x="7191562"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8EC5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2" name="Google Shape;272;p12" descr="Chat"/>
          <p:cNvPicPr preferRelativeResize="0"/>
          <p:nvPr/>
        </p:nvPicPr>
        <p:blipFill rotWithShape="1">
          <a:blip r:embed="rId4">
            <a:alphaModFix/>
          </a:blip>
          <a:srcRect/>
          <a:stretch/>
        </p:blipFill>
        <p:spPr>
          <a:xfrm>
            <a:off x="8121726" y="1629089"/>
            <a:ext cx="3620021" cy="3620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3"/>
          <p:cNvSpPr/>
          <p:nvPr/>
        </p:nvSpPr>
        <p:spPr>
          <a:xfrm>
            <a:off x="0" y="0"/>
            <a:ext cx="12192000" cy="6858000"/>
          </a:xfrm>
          <a:prstGeom prst="rect">
            <a:avLst/>
          </a:prstGeom>
          <a:solidFill>
            <a:srgbClr val="959A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3"/>
          <p:cNvSpPr/>
          <p:nvPr/>
        </p:nvSpPr>
        <p:spPr>
          <a:xfrm>
            <a:off x="233680" y="195183"/>
            <a:ext cx="11724640" cy="637793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txBox="1">
            <a:spLocks noGrp="1"/>
          </p:cNvSpPr>
          <p:nvPr>
            <p:ph type="title"/>
          </p:nvPr>
        </p:nvSpPr>
        <p:spPr>
          <a:xfrm>
            <a:off x="431800" y="228038"/>
            <a:ext cx="6445612" cy="7192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59A1B"/>
              </a:buClr>
              <a:buSzPts val="4400"/>
              <a:buFont typeface="Calibri"/>
              <a:buNone/>
            </a:pPr>
            <a:r>
              <a:rPr lang="en-US" dirty="0">
                <a:solidFill>
                  <a:srgbClr val="959A1B"/>
                </a:solidFill>
              </a:rPr>
              <a:t>Legal and policy framework</a:t>
            </a:r>
            <a:endParaRPr dirty="0">
              <a:solidFill>
                <a:srgbClr val="959A1B"/>
              </a:solidFill>
            </a:endParaRPr>
          </a:p>
        </p:txBody>
      </p:sp>
      <p:sp>
        <p:nvSpPr>
          <p:cNvPr id="280" name="Google Shape;280;p13"/>
          <p:cNvSpPr txBox="1">
            <a:spLocks noGrp="1"/>
          </p:cNvSpPr>
          <p:nvPr>
            <p:ph type="body" idx="1"/>
          </p:nvPr>
        </p:nvSpPr>
        <p:spPr>
          <a:xfrm>
            <a:off x="233681" y="892498"/>
            <a:ext cx="7126786" cy="571347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1600"/>
              <a:buChar char="•"/>
            </a:pPr>
            <a:r>
              <a:rPr lang="en-US" sz="1600" dirty="0"/>
              <a:t>The Domestic Violence Act 2010 and its Regulations 2011</a:t>
            </a:r>
            <a:endParaRPr sz="1600" dirty="0"/>
          </a:p>
          <a:p>
            <a:pPr marL="228600" lvl="0" indent="-228600" algn="l" rtl="0">
              <a:lnSpc>
                <a:spcPct val="80000"/>
              </a:lnSpc>
              <a:spcBef>
                <a:spcPts val="1800"/>
              </a:spcBef>
              <a:spcAft>
                <a:spcPts val="0"/>
              </a:spcAft>
              <a:buClr>
                <a:schemeClr val="dk1"/>
              </a:buClr>
              <a:buSzPts val="1600"/>
              <a:buChar char="•"/>
            </a:pPr>
            <a:r>
              <a:rPr lang="en-US" sz="1600" dirty="0"/>
              <a:t>The prohibition of Female Genital Mutilation 2010 and Its regulations 2013</a:t>
            </a:r>
            <a:endParaRPr sz="1600" dirty="0"/>
          </a:p>
          <a:p>
            <a:pPr marL="228600" lvl="0" indent="-228600" algn="l" rtl="0">
              <a:lnSpc>
                <a:spcPct val="80000"/>
              </a:lnSpc>
              <a:spcBef>
                <a:spcPts val="1800"/>
              </a:spcBef>
              <a:spcAft>
                <a:spcPts val="0"/>
              </a:spcAft>
              <a:buClr>
                <a:schemeClr val="dk1"/>
              </a:buClr>
              <a:buSzPts val="1600"/>
              <a:buChar char="•"/>
            </a:pPr>
            <a:r>
              <a:rPr lang="en-US" sz="1600" dirty="0"/>
              <a:t>The Prevention of Trafficking in Persons Act 2009</a:t>
            </a:r>
            <a:endParaRPr sz="1600" dirty="0"/>
          </a:p>
          <a:p>
            <a:pPr marL="228600" lvl="0" indent="-228600" algn="l" rtl="0">
              <a:lnSpc>
                <a:spcPct val="80000"/>
              </a:lnSpc>
              <a:spcBef>
                <a:spcPts val="1800"/>
              </a:spcBef>
              <a:spcAft>
                <a:spcPts val="0"/>
              </a:spcAft>
              <a:buClr>
                <a:schemeClr val="dk1"/>
              </a:buClr>
              <a:buSzPts val="1600"/>
              <a:buChar char="•"/>
            </a:pPr>
            <a:r>
              <a:rPr lang="en-US" sz="1600" dirty="0"/>
              <a:t>The Penal code Act, Cap 120</a:t>
            </a:r>
            <a:endParaRPr sz="1600" dirty="0"/>
          </a:p>
          <a:p>
            <a:pPr marL="228600" lvl="0" indent="-228600" algn="l" rtl="0">
              <a:lnSpc>
                <a:spcPct val="80000"/>
              </a:lnSpc>
              <a:spcBef>
                <a:spcPts val="1800"/>
              </a:spcBef>
              <a:spcAft>
                <a:spcPts val="0"/>
              </a:spcAft>
              <a:buClr>
                <a:schemeClr val="dk1"/>
              </a:buClr>
              <a:buSzPts val="1600"/>
              <a:buChar char="•"/>
            </a:pPr>
            <a:r>
              <a:rPr lang="en-US" sz="1600" dirty="0"/>
              <a:t> The Children Act (as amended, 2016) Cap 59 </a:t>
            </a:r>
            <a:endParaRPr sz="1600" dirty="0"/>
          </a:p>
          <a:p>
            <a:pPr marL="228600" indent="-228600">
              <a:lnSpc>
                <a:spcPct val="80000"/>
              </a:lnSpc>
              <a:spcBef>
                <a:spcPts val="1800"/>
              </a:spcBef>
              <a:buSzPts val="1600"/>
            </a:pPr>
            <a:r>
              <a:rPr lang="en-US" sz="1600" dirty="0"/>
              <a:t>The International Criminal Court Act 2010; </a:t>
            </a:r>
            <a:r>
              <a:rPr lang="en-GB" sz="1800" dirty="0">
                <a:effectLst/>
                <a:latin typeface="Calibri" panose="020F0502020204030204" pitchFamily="34" charset="0"/>
                <a:ea typeface="Times New Roman" panose="02020603050405020304" pitchFamily="18" charset="0"/>
              </a:rPr>
              <a:t>The Magistrates Courts Act, Cap 16</a:t>
            </a:r>
            <a:endParaRPr lang="en-US" sz="1600" dirty="0"/>
          </a:p>
          <a:p>
            <a:pPr marL="228600" lvl="0" indent="-228600" algn="l" rtl="0">
              <a:lnSpc>
                <a:spcPct val="80000"/>
              </a:lnSpc>
              <a:spcBef>
                <a:spcPts val="1800"/>
              </a:spcBef>
              <a:spcAft>
                <a:spcPts val="0"/>
              </a:spcAft>
              <a:buClr>
                <a:schemeClr val="dk1"/>
              </a:buClr>
              <a:buSzPts val="1600"/>
              <a:buChar char="•"/>
            </a:pPr>
            <a:r>
              <a:rPr lang="en-US" sz="1600" dirty="0"/>
              <a:t>The Evidence Act, Cap 6</a:t>
            </a:r>
          </a:p>
          <a:p>
            <a:pPr marL="228600" indent="-228600">
              <a:lnSpc>
                <a:spcPct val="80000"/>
              </a:lnSpc>
              <a:spcBef>
                <a:spcPts val="1800"/>
              </a:spcBef>
              <a:buSzPts val="1600"/>
            </a:pPr>
            <a:r>
              <a:rPr lang="en-GB" sz="1800" dirty="0">
                <a:effectLst/>
                <a:latin typeface="Calibri" panose="020F0502020204030204" pitchFamily="34" charset="0"/>
                <a:ea typeface="Times New Roman" panose="02020603050405020304" pitchFamily="18" charset="0"/>
              </a:rPr>
              <a:t>The Trial on Indictments Act, Cap 23.</a:t>
            </a:r>
            <a:endParaRPr sz="1600" dirty="0"/>
          </a:p>
          <a:p>
            <a:pPr marL="228600" lvl="0" indent="-228600" algn="l" rtl="0">
              <a:lnSpc>
                <a:spcPct val="80000"/>
              </a:lnSpc>
              <a:spcBef>
                <a:spcPts val="1800"/>
              </a:spcBef>
              <a:spcAft>
                <a:spcPts val="0"/>
              </a:spcAft>
              <a:buClr>
                <a:schemeClr val="dk1"/>
              </a:buClr>
              <a:buSzPts val="1600"/>
              <a:buChar char="•"/>
            </a:pPr>
            <a:r>
              <a:rPr lang="en-US" sz="1600" dirty="0"/>
              <a:t>Other laws include the land Act, cap 227, the Employment (sexual Harassment regulations 2012</a:t>
            </a:r>
            <a:endParaRPr sz="1600" dirty="0"/>
          </a:p>
          <a:p>
            <a:pPr marL="0" lvl="0" indent="0" algn="l" rtl="0">
              <a:lnSpc>
                <a:spcPct val="80000"/>
              </a:lnSpc>
              <a:spcBef>
                <a:spcPts val="1800"/>
              </a:spcBef>
              <a:spcAft>
                <a:spcPts val="0"/>
              </a:spcAft>
              <a:buClr>
                <a:schemeClr val="dk1"/>
              </a:buClr>
              <a:buSzPts val="1600"/>
              <a:buNone/>
            </a:pPr>
            <a:r>
              <a:rPr lang="en-US" sz="1600" dirty="0">
                <a:latin typeface="Calibri"/>
                <a:ea typeface="Calibri"/>
                <a:cs typeface="Calibri"/>
                <a:sym typeface="Calibri"/>
              </a:rPr>
              <a:t>The Government has also developed policies and frameworks to prevent and respond to VAC &amp; GBV these include; The National Child Policy, 2020 and its Implementation Plan, 2020/21-2024/25; The Uganda Gender Policy(2007); The National Action Plan on Women(2008); The National Development Plan(NDP) 2010/11 - 2014/15 ; National Referral Pathway for Prevention and Response to Gender Based Violence Cases in Uganda (2013); National Guidelines on establishment and Management of GBV Shelters in Uganda and The National Action Plan on the United Nations Security Council Resolution 1325, 1820 and Goma Declaration(2008);</a:t>
            </a:r>
            <a:endParaRPr sz="1600" dirty="0">
              <a:latin typeface="Calibri"/>
              <a:ea typeface="Calibri"/>
              <a:cs typeface="Calibri"/>
              <a:sym typeface="Calibri"/>
            </a:endParaRPr>
          </a:p>
          <a:p>
            <a:pPr marL="228600" lvl="0" indent="-158750" algn="l" rtl="0">
              <a:lnSpc>
                <a:spcPct val="80000"/>
              </a:lnSpc>
              <a:spcBef>
                <a:spcPts val="1800"/>
              </a:spcBef>
              <a:spcAft>
                <a:spcPts val="0"/>
              </a:spcAft>
              <a:buClr>
                <a:schemeClr val="dk1"/>
              </a:buClr>
              <a:buSzPts val="1100"/>
              <a:buNone/>
            </a:pPr>
            <a:endParaRPr sz="1100" dirty="0">
              <a:solidFill>
                <a:srgbClr val="959A1B"/>
              </a:solidFill>
            </a:endParaRPr>
          </a:p>
        </p:txBody>
      </p:sp>
      <p:sp>
        <p:nvSpPr>
          <p:cNvPr id="281" name="Google Shape;281;p13"/>
          <p:cNvSpPr/>
          <p:nvPr/>
        </p:nvSpPr>
        <p:spPr>
          <a:xfrm>
            <a:off x="7360466" y="699706"/>
            <a:ext cx="4114800" cy="5477256"/>
          </a:xfrm>
          <a:prstGeom prst="rect">
            <a:avLst/>
          </a:prstGeom>
          <a:solidFill>
            <a:srgbClr val="FFFFFF"/>
          </a:solidFill>
          <a:ln w="15875" cap="flat" cmpd="sng">
            <a:solidFill>
              <a:srgbClr val="959A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2" name="Google Shape;282;p13"/>
          <p:cNvPicPr preferRelativeResize="0"/>
          <p:nvPr/>
        </p:nvPicPr>
        <p:blipFill rotWithShape="1">
          <a:blip r:embed="rId3">
            <a:alphaModFix/>
          </a:blip>
          <a:srcRect l="8927" r="9590" b="1"/>
          <a:stretch/>
        </p:blipFill>
        <p:spPr>
          <a:xfrm>
            <a:off x="7687185" y="765764"/>
            <a:ext cx="3788081" cy="51511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F01A-8AB5-4C11-ABF1-9D929C8C5A7F}"/>
              </a:ext>
            </a:extLst>
          </p:cNvPr>
          <p:cNvSpPr>
            <a:spLocks noGrp="1"/>
          </p:cNvSpPr>
          <p:nvPr>
            <p:ph type="title"/>
          </p:nvPr>
        </p:nvSpPr>
        <p:spPr>
          <a:xfrm>
            <a:off x="841249" y="365760"/>
            <a:ext cx="9912072" cy="1188404"/>
          </a:xfrm>
        </p:spPr>
        <p:txBody>
          <a:bodyPr>
            <a:normAutofit/>
          </a:bodyPr>
          <a:lstStyle/>
          <a:p>
            <a:r>
              <a:rPr lang="en-US" dirty="0">
                <a:latin typeface="Calibri Light" panose="020F0302020204030204" pitchFamily="34" charset="0"/>
                <a:cs typeface="Calibri Light" panose="020F0302020204030204" pitchFamily="34" charset="0"/>
              </a:rPr>
              <a:t>Key Messages to the workforce</a:t>
            </a:r>
            <a:endParaRPr lang="en-UG" dirty="0">
              <a:latin typeface="Calibri Light" panose="020F0302020204030204" pitchFamily="34" charset="0"/>
              <a:cs typeface="Calibri Light" panose="020F0302020204030204" pitchFamily="34" charset="0"/>
            </a:endParaRPr>
          </a:p>
        </p:txBody>
      </p:sp>
      <p:sp>
        <p:nvSpPr>
          <p:cNvPr id="8" name="Freeform: Shape 7">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8CD220A-E721-4618-98B3-2F56F2B5A7B9}"/>
              </a:ext>
            </a:extLst>
          </p:cNvPr>
          <p:cNvSpPr>
            <a:spLocks noGrp="1"/>
          </p:cNvSpPr>
          <p:nvPr>
            <p:ph type="body" idx="1"/>
          </p:nvPr>
        </p:nvSpPr>
        <p:spPr>
          <a:xfrm>
            <a:off x="257345" y="1733549"/>
            <a:ext cx="8421241" cy="4979352"/>
          </a:xfrm>
        </p:spPr>
        <p:txBody>
          <a:bodyPr anchor="t">
            <a:normAutofit/>
          </a:bodyPr>
          <a:lstStyle/>
          <a:p>
            <a:pPr marL="114300" indent="0">
              <a:spcAft>
                <a:spcPts val="800"/>
              </a:spcAft>
              <a:buNone/>
            </a:pP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Social service workers can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advocates to the government and for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victims and</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can take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leading role in obtaining justice by working closely with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justice, law and order sector. </a:t>
            </a:r>
            <a:endPar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spcAft>
                <a:spcPts val="800"/>
              </a:spcAft>
              <a:buNone/>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SSW </a:t>
            </a: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can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ensure comprehensive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prevention and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service response</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 to VAC/VAW by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mobilizing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partnerships</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referral networks of service providers in the community to </a:t>
            </a:r>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ensure that victims/survivors receive all the appropriate services they require.</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spcAft>
                <a:spcPts val="800"/>
              </a:spcAft>
              <a:buNone/>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The SSW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CSOs can play a key role in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support</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ing</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communities in changing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norms and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societal behaviours and preventing violence.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prevention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of violence against women and children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depends on changing community norms about gender concerns (e.g. equality, equity, power relations, biases, stereotypes) and the acceptability of violence against women</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14300" indent="0">
              <a:spcAft>
                <a:spcPts val="800"/>
              </a:spcAft>
              <a:buNone/>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SSW and CSOs can influence change through community</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mobilization programmes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change violence-related attitudes and behaviours and promote more equitable relationships between men and women.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t>
            </a:r>
            <a:r>
              <a:rPr lang="en-UG"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revention</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of VAC/Women also </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requires that society holds perpetrators accountable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without blaming</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victim</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UG"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/survivor</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G" sz="1500" dirty="0">
              <a:solidFill>
                <a:schemeClr val="bg1"/>
              </a:solidFill>
            </a:endParaRPr>
          </a:p>
        </p:txBody>
      </p:sp>
    </p:spTree>
    <p:extLst>
      <p:ext uri="{BB962C8B-B14F-4D97-AF65-F5344CB8AC3E}">
        <p14:creationId xmlns:p14="http://schemas.microsoft.com/office/powerpoint/2010/main" val="334595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3E0A-497D-4AAA-8C9E-9CBFB83BA4E9}"/>
              </a:ext>
            </a:extLst>
          </p:cNvPr>
          <p:cNvSpPr>
            <a:spLocks noGrp="1"/>
          </p:cNvSpPr>
          <p:nvPr>
            <p:ph type="title"/>
          </p:nvPr>
        </p:nvSpPr>
        <p:spPr>
          <a:xfrm>
            <a:off x="841249" y="365760"/>
            <a:ext cx="9912072" cy="1188404"/>
          </a:xfrm>
        </p:spPr>
        <p:txBody>
          <a:bodyPr>
            <a:normAutofit/>
          </a:bodyPr>
          <a:lstStyle/>
          <a:p>
            <a:r>
              <a:rPr lang="en-US" dirty="0">
                <a:latin typeface="Calibri Light" panose="020F0302020204030204" pitchFamily="34" charset="0"/>
                <a:cs typeface="Calibri Light" panose="020F0302020204030204" pitchFamily="34" charset="0"/>
              </a:rPr>
              <a:t>Key Messages</a:t>
            </a:r>
            <a:endParaRPr lang="en-UG" dirty="0">
              <a:latin typeface="Calibri Light" panose="020F0302020204030204" pitchFamily="34" charset="0"/>
              <a:cs typeface="Calibri Light" panose="020F0302020204030204" pitchFamily="34" charset="0"/>
            </a:endParaRPr>
          </a:p>
        </p:txBody>
      </p:sp>
      <p:sp>
        <p:nvSpPr>
          <p:cNvPr id="17" name="Freeform: Shape 16">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A4F822B-EEFF-456A-9C50-6BE83EDFA7DF}"/>
              </a:ext>
            </a:extLst>
          </p:cNvPr>
          <p:cNvSpPr>
            <a:spLocks noGrp="1"/>
          </p:cNvSpPr>
          <p:nvPr>
            <p:ph type="body" idx="1"/>
          </p:nvPr>
        </p:nvSpPr>
        <p:spPr>
          <a:xfrm>
            <a:off x="169739" y="1795947"/>
            <a:ext cx="8403151" cy="4873149"/>
          </a:xfrm>
        </p:spPr>
        <p:txBody>
          <a:bodyPr anchor="t">
            <a:normAutofit/>
          </a:bodyPr>
          <a:lstStyle/>
          <a:p>
            <a:pPr marL="114300" indent="0">
              <a:spcAft>
                <a:spcPts val="800"/>
              </a:spcAft>
              <a:buNone/>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CSOs should coordinate with the SSW and local leaders and work within existing government structures to ease follow up, referrals and management of VAC/women.</a:t>
            </a:r>
            <a:endParaRPr lang="en-UG"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JLOS  (police, magistrates, legal aid officers, etc) should apply a</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victim-centred approach that is sensitive to the factors that impact victims of violence and treats victims with respect and dignity. This can help to reduce attrition rates, re-traumatisation of victims and access to justice</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114300" indent="0">
              <a:buNone/>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Victims have often experienced trauma as a result of the violence perpetrated against them. Trauma affects the brain, memory and behaviour of victims in a way that can induce shame in the victim and also make reporting and testifying to their experience difficult. An  understanding of how trauma may be affecting victims and sensitivity to their situation is important in assisting both victims</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the court process.  </a:t>
            </a:r>
          </a:p>
          <a:p>
            <a:pPr marL="114300" indent="0">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eople who frequently hear distressing stories of violence (e.g. the judiciary, the police, health workers, child protection and GBV actors, etc,) also may experience trauma from hearing cases of violence and need to engage in self-care to stay health and continue to perform their role to the best of their ability.  </a:t>
            </a:r>
            <a:endParaRPr lang="en-UG"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G" sz="1500" dirty="0">
              <a:solidFill>
                <a:schemeClr val="bg1"/>
              </a:solidFill>
            </a:endParaRPr>
          </a:p>
        </p:txBody>
      </p:sp>
    </p:spTree>
    <p:extLst>
      <p:ext uri="{BB962C8B-B14F-4D97-AF65-F5344CB8AC3E}">
        <p14:creationId xmlns:p14="http://schemas.microsoft.com/office/powerpoint/2010/main" val="339383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5"/>
          <p:cNvSpPr txBox="1">
            <a:spLocks noGrp="1"/>
          </p:cNvSpPr>
          <p:nvPr>
            <p:ph type="title"/>
          </p:nvPr>
        </p:nvSpPr>
        <p:spPr>
          <a:xfrm>
            <a:off x="396573" y="320676"/>
            <a:ext cx="11407487" cy="10455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Stay informed and prepared</a:t>
            </a:r>
            <a:endParaRPr sz="5400"/>
          </a:p>
        </p:txBody>
      </p:sp>
      <p:sp>
        <p:nvSpPr>
          <p:cNvPr id="299" name="Google Shape;299;p15"/>
          <p:cNvSpPr/>
          <p:nvPr/>
        </p:nvSpPr>
        <p:spPr>
          <a:xfrm>
            <a:off x="0" y="0"/>
            <a:ext cx="126124" cy="6858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00" name="Google Shape;300;p15"/>
          <p:cNvGrpSpPr/>
          <p:nvPr/>
        </p:nvGrpSpPr>
        <p:grpSpPr>
          <a:xfrm>
            <a:off x="408324" y="1481692"/>
            <a:ext cx="11383986" cy="5040302"/>
            <a:chOff x="11750" y="244564"/>
            <a:chExt cx="11383986" cy="5040302"/>
          </a:xfrm>
        </p:grpSpPr>
        <p:sp>
          <p:nvSpPr>
            <p:cNvPr id="301" name="Google Shape;301;p15"/>
            <p:cNvSpPr/>
            <p:nvPr/>
          </p:nvSpPr>
          <p:spPr>
            <a:xfrm>
              <a:off x="11750" y="244564"/>
              <a:ext cx="3722732" cy="111681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txBox="1"/>
            <p:nvPr/>
          </p:nvSpPr>
          <p:spPr>
            <a:xfrm>
              <a:off x="11750" y="244564"/>
              <a:ext cx="3722732" cy="1116819"/>
            </a:xfrm>
            <a:prstGeom prst="rect">
              <a:avLst/>
            </a:prstGeom>
            <a:noFill/>
            <a:ln>
              <a:noFill/>
            </a:ln>
          </p:spPr>
          <p:txBody>
            <a:bodyPr spcFirstLastPara="1" wrap="square" lIns="294175" tIns="294175" rIns="294175" bIns="2941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Information</a:t>
              </a:r>
              <a:endParaRPr/>
            </a:p>
          </p:txBody>
        </p:sp>
        <p:sp>
          <p:nvSpPr>
            <p:cNvPr id="303" name="Google Shape;303;p15"/>
            <p:cNvSpPr/>
            <p:nvPr/>
          </p:nvSpPr>
          <p:spPr>
            <a:xfrm>
              <a:off x="11750" y="1361383"/>
              <a:ext cx="3722732" cy="3923483"/>
            </a:xfrm>
            <a:prstGeom prst="rect">
              <a:avLst/>
            </a:prstGeom>
            <a:solidFill>
              <a:srgbClr val="C9DDF0">
                <a:alpha val="89803"/>
              </a:srgbClr>
            </a:solidFill>
            <a:ln w="12700" cap="flat" cmpd="sng">
              <a:solidFill>
                <a:srgbClr val="C9DDF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p:nvPr/>
          </p:nvSpPr>
          <p:spPr>
            <a:xfrm>
              <a:off x="11750" y="1361383"/>
              <a:ext cx="3722732" cy="3923483"/>
            </a:xfrm>
            <a:prstGeom prst="rect">
              <a:avLst/>
            </a:prstGeom>
            <a:noFill/>
            <a:ln>
              <a:noFill/>
            </a:ln>
          </p:spPr>
          <p:txBody>
            <a:bodyPr spcFirstLastPara="1" wrap="square" lIns="367700" tIns="367700" rIns="367700" bIns="367700"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Keep yourself updated on the latest VAC/W and SGBV information</a:t>
              </a:r>
            </a:p>
            <a:p>
              <a:pPr marL="0" marR="0" lvl="0" indent="0" algn="l" rtl="0">
                <a:lnSpc>
                  <a:spcPct val="90000"/>
                </a:lnSpc>
                <a:spcBef>
                  <a:spcPts val="0"/>
                </a:spcBef>
                <a:spcAft>
                  <a:spcPts val="0"/>
                </a:spcAft>
                <a:buClr>
                  <a:schemeClr val="dk1"/>
                </a:buClr>
                <a:buSzPts val="2800"/>
                <a:buFont typeface="Calibri"/>
                <a:buNone/>
              </a:pPr>
              <a:endParaRPr lang="en-US" sz="2800" dirty="0">
                <a:solidFill>
                  <a:schemeClr val="dk1"/>
                </a:solidFill>
                <a:latin typeface="Calibri"/>
                <a:cs typeface="Calibri"/>
                <a:sym typeface="Calibri"/>
              </a:endParaRPr>
            </a:p>
            <a:p>
              <a:pPr marL="0" marR="0" lvl="0" indent="0" algn="l" rtl="0">
                <a:lnSpc>
                  <a:spcPct val="90000"/>
                </a:lnSpc>
                <a:spcBef>
                  <a:spcPts val="0"/>
                </a:spcBef>
                <a:spcAft>
                  <a:spcPts val="0"/>
                </a:spcAft>
                <a:buClr>
                  <a:schemeClr val="dk1"/>
                </a:buClr>
                <a:buSzPts val="2800"/>
                <a:buFont typeface="Calibri"/>
                <a:buNone/>
              </a:pPr>
              <a:r>
                <a:rPr lang="en-US" sz="2800" dirty="0">
                  <a:solidFill>
                    <a:schemeClr val="dk1"/>
                  </a:solidFill>
                  <a:latin typeface="Calibri"/>
                  <a:cs typeface="Calibri"/>
                  <a:sym typeface="Calibri"/>
                </a:rPr>
                <a:t>Act when you suspect or identify VAC/W</a:t>
              </a:r>
              <a:endParaRPr dirty="0"/>
            </a:p>
          </p:txBody>
        </p:sp>
        <p:sp>
          <p:nvSpPr>
            <p:cNvPr id="305" name="Google Shape;305;p15"/>
            <p:cNvSpPr/>
            <p:nvPr/>
          </p:nvSpPr>
          <p:spPr>
            <a:xfrm>
              <a:off x="3842377" y="244564"/>
              <a:ext cx="3722732" cy="1116819"/>
            </a:xfrm>
            <a:prstGeom prst="rect">
              <a:avLst/>
            </a:prstGeom>
            <a:solidFill>
              <a:srgbClr val="05B6D8"/>
            </a:solidFill>
            <a:ln w="12700" cap="flat" cmpd="sng">
              <a:solidFill>
                <a:srgbClr val="05B6D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txBox="1"/>
            <p:nvPr/>
          </p:nvSpPr>
          <p:spPr>
            <a:xfrm>
              <a:off x="3842377" y="244564"/>
              <a:ext cx="3722732" cy="1116819"/>
            </a:xfrm>
            <a:prstGeom prst="rect">
              <a:avLst/>
            </a:prstGeom>
            <a:noFill/>
            <a:ln>
              <a:noFill/>
            </a:ln>
          </p:spPr>
          <p:txBody>
            <a:bodyPr spcFirstLastPara="1" wrap="square" lIns="294175" tIns="294175" rIns="294175" bIns="2941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Services</a:t>
              </a:r>
              <a:endParaRPr/>
            </a:p>
          </p:txBody>
        </p:sp>
        <p:sp>
          <p:nvSpPr>
            <p:cNvPr id="307" name="Google Shape;307;p15"/>
            <p:cNvSpPr/>
            <p:nvPr/>
          </p:nvSpPr>
          <p:spPr>
            <a:xfrm>
              <a:off x="3842377" y="1361383"/>
              <a:ext cx="3722732" cy="3923483"/>
            </a:xfrm>
            <a:prstGeom prst="rect">
              <a:avLst/>
            </a:prstGeom>
            <a:solidFill>
              <a:srgbClr val="C9E4F0">
                <a:alpha val="89803"/>
              </a:srgbClr>
            </a:solidFill>
            <a:ln w="12700" cap="flat" cmpd="sng">
              <a:solidFill>
                <a:srgbClr val="C9E4F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txBox="1"/>
            <p:nvPr/>
          </p:nvSpPr>
          <p:spPr>
            <a:xfrm>
              <a:off x="3842377" y="1361383"/>
              <a:ext cx="3722732" cy="3923483"/>
            </a:xfrm>
            <a:prstGeom prst="rect">
              <a:avLst/>
            </a:prstGeom>
            <a:noFill/>
            <a:ln>
              <a:noFill/>
            </a:ln>
          </p:spPr>
          <p:txBody>
            <a:bodyPr spcFirstLastPara="1" wrap="square" lIns="367700" tIns="367700" rIns="367700" bIns="36770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0" u="none" strike="noStrike" cap="none" dirty="0">
                  <a:solidFill>
                    <a:schemeClr val="dk1"/>
                  </a:solidFill>
                  <a:latin typeface="Calibri"/>
                  <a:ea typeface="Calibri"/>
                  <a:cs typeface="Calibri"/>
                  <a:sym typeface="Calibri"/>
                </a:rPr>
                <a:t>Keep updated on local service provision</a:t>
              </a:r>
              <a:endParaRPr dirty="0"/>
            </a:p>
            <a:p>
              <a:pPr marL="228600" marR="0" lvl="1" indent="-228600" algn="l" rtl="0">
                <a:lnSpc>
                  <a:spcPct val="90000"/>
                </a:lnSpc>
                <a:spcBef>
                  <a:spcPts val="875"/>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Contacts with health and police</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Are local GBV services operating and, if so, on a normal schedule?</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Are there local NGOs conducting violence prevention work?</a:t>
              </a:r>
              <a:endParaRPr dirty="0"/>
            </a:p>
          </p:txBody>
        </p:sp>
        <p:sp>
          <p:nvSpPr>
            <p:cNvPr id="309" name="Google Shape;309;p15"/>
            <p:cNvSpPr/>
            <p:nvPr/>
          </p:nvSpPr>
          <p:spPr>
            <a:xfrm>
              <a:off x="7673004" y="244564"/>
              <a:ext cx="3722732" cy="1116819"/>
            </a:xfrm>
            <a:prstGeom prst="rect">
              <a:avLst/>
            </a:prstGeom>
            <a:solidFill>
              <a:srgbClr val="0ACFD8"/>
            </a:solidFill>
            <a:ln w="12700" cap="flat" cmpd="sng">
              <a:solidFill>
                <a:srgbClr val="0ACFD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txBox="1"/>
            <p:nvPr/>
          </p:nvSpPr>
          <p:spPr>
            <a:xfrm>
              <a:off x="7673004" y="244564"/>
              <a:ext cx="3722732" cy="1116819"/>
            </a:xfrm>
            <a:prstGeom prst="rect">
              <a:avLst/>
            </a:prstGeom>
            <a:noFill/>
            <a:ln>
              <a:noFill/>
            </a:ln>
          </p:spPr>
          <p:txBody>
            <a:bodyPr spcFirstLastPara="1" wrap="square" lIns="294175" tIns="294175" rIns="294175" bIns="2941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Coordination</a:t>
              </a:r>
              <a:endParaRPr/>
            </a:p>
          </p:txBody>
        </p:sp>
        <p:sp>
          <p:nvSpPr>
            <p:cNvPr id="311" name="Google Shape;311;p15"/>
            <p:cNvSpPr/>
            <p:nvPr/>
          </p:nvSpPr>
          <p:spPr>
            <a:xfrm>
              <a:off x="7673004" y="1361383"/>
              <a:ext cx="3722732" cy="3923483"/>
            </a:xfrm>
            <a:prstGeom prst="rect">
              <a:avLst/>
            </a:prstGeom>
            <a:solidFill>
              <a:srgbClr val="C9ECF0">
                <a:alpha val="89803"/>
              </a:srgbClr>
            </a:solidFill>
            <a:ln w="12700" cap="flat" cmpd="sng">
              <a:solidFill>
                <a:srgbClr val="C9ECF0">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txBox="1"/>
            <p:nvPr/>
          </p:nvSpPr>
          <p:spPr>
            <a:xfrm>
              <a:off x="7673004" y="1361383"/>
              <a:ext cx="3722732" cy="3923483"/>
            </a:xfrm>
            <a:prstGeom prst="rect">
              <a:avLst/>
            </a:prstGeom>
            <a:noFill/>
            <a:ln>
              <a:noFill/>
            </a:ln>
          </p:spPr>
          <p:txBody>
            <a:bodyPr spcFirstLastPara="1" wrap="square" lIns="367700" tIns="367700" rIns="367700" bIns="36770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Coordinate with formal and community service providers and networks</a:t>
              </a:r>
              <a:endParaRPr/>
            </a:p>
            <a:p>
              <a:pPr marL="228600" marR="0" lvl="1" indent="-228600" algn="l" rtl="0">
                <a:lnSpc>
                  <a:spcPct val="90000"/>
                </a:lnSpc>
                <a:spcBef>
                  <a:spcPts val="875"/>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Chiefs and religious institutions</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Local FM stations and media</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Police, health, education</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1136428" y="1"/>
            <a:ext cx="7474172" cy="1193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1260"/>
              <a:buFont typeface="Calibri"/>
              <a:buNone/>
            </a:pPr>
            <a:br>
              <a:rPr lang="en-US" sz="1260"/>
            </a:br>
            <a:br>
              <a:rPr lang="en-US" sz="1260"/>
            </a:br>
            <a:r>
              <a:rPr lang="en-US" sz="3240"/>
              <a:t>Preventing further violence </a:t>
            </a:r>
            <a:br>
              <a:rPr lang="en-US" sz="1260"/>
            </a:br>
            <a:br>
              <a:rPr lang="en-US" sz="1260"/>
            </a:br>
            <a:endParaRPr sz="1260"/>
          </a:p>
        </p:txBody>
      </p:sp>
      <p:sp>
        <p:nvSpPr>
          <p:cNvPr id="319" name="Google Shape;319;p16"/>
          <p:cNvSpPr/>
          <p:nvPr/>
        </p:nvSpPr>
        <p:spPr>
          <a:xfrm>
            <a:off x="10088880" y="0"/>
            <a:ext cx="2103120" cy="6858000"/>
          </a:xfrm>
          <a:prstGeom prst="rect">
            <a:avLst/>
          </a:prstGeom>
          <a:solidFill>
            <a:srgbClr val="4751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0" name="Google Shape;320;p16"/>
          <p:cNvSpPr/>
          <p:nvPr/>
        </p:nvSpPr>
        <p:spPr>
          <a:xfrm>
            <a:off x="8915400" y="2358913"/>
            <a:ext cx="2140172" cy="2140172"/>
          </a:xfrm>
          <a:prstGeom prst="ellipse">
            <a:avLst/>
          </a:prstGeom>
          <a:solidFill>
            <a:srgbClr val="FFFFFF"/>
          </a:solidFill>
          <a:ln w="22225" cap="flat" cmpd="sng">
            <a:solidFill>
              <a:srgbClr val="FF221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1" name="Google Shape;321;p16"/>
          <p:cNvPicPr preferRelativeResize="0"/>
          <p:nvPr/>
        </p:nvPicPr>
        <p:blipFill rotWithShape="1">
          <a:blip r:embed="rId3">
            <a:alphaModFix/>
          </a:blip>
          <a:srcRect l="413" r="1500" b="-1"/>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grpSp>
        <p:nvGrpSpPr>
          <p:cNvPr id="322" name="Google Shape;322;p16"/>
          <p:cNvGrpSpPr/>
          <p:nvPr/>
        </p:nvGrpSpPr>
        <p:grpSpPr>
          <a:xfrm>
            <a:off x="203200" y="1288346"/>
            <a:ext cx="8712199" cy="5446078"/>
            <a:chOff x="0" y="94546"/>
            <a:chExt cx="8712199" cy="5446078"/>
          </a:xfrm>
        </p:grpSpPr>
        <p:sp>
          <p:nvSpPr>
            <p:cNvPr id="323" name="Google Shape;323;p16"/>
            <p:cNvSpPr/>
            <p:nvPr/>
          </p:nvSpPr>
          <p:spPr>
            <a:xfrm>
              <a:off x="0" y="94546"/>
              <a:ext cx="8712199" cy="455715"/>
            </a:xfrm>
            <a:prstGeom prst="roundRect">
              <a:avLst>
                <a:gd name="adj" fmla="val 16667"/>
              </a:avLst>
            </a:prstGeom>
            <a:solidFill>
              <a:srgbClr val="0D6D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txBox="1"/>
            <p:nvPr/>
          </p:nvSpPr>
          <p:spPr>
            <a:xfrm>
              <a:off x="22246" y="116792"/>
              <a:ext cx="8667707"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Remember – violence is NEVER OK</a:t>
              </a:r>
              <a:endParaRPr/>
            </a:p>
          </p:txBody>
        </p:sp>
        <p:sp>
          <p:nvSpPr>
            <p:cNvPr id="325" name="Google Shape;325;p16"/>
            <p:cNvSpPr/>
            <p:nvPr/>
          </p:nvSpPr>
          <p:spPr>
            <a:xfrm>
              <a:off x="0" y="515789"/>
              <a:ext cx="8712199" cy="314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txBox="1"/>
            <p:nvPr/>
          </p:nvSpPr>
          <p:spPr>
            <a:xfrm>
              <a:off x="0" y="515789"/>
              <a:ext cx="8712199" cy="314640"/>
            </a:xfrm>
            <a:prstGeom prst="rect">
              <a:avLst/>
            </a:prstGeom>
            <a:noFill/>
            <a:ln>
              <a:noFill/>
            </a:ln>
          </p:spPr>
          <p:txBody>
            <a:bodyPr spcFirstLastPara="1" wrap="square" lIns="2766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Include VAC and GBV messaging in COVID-19 awareness raising</a:t>
              </a:r>
              <a:endParaRPr/>
            </a:p>
          </p:txBody>
        </p:sp>
        <p:sp>
          <p:nvSpPr>
            <p:cNvPr id="327" name="Google Shape;327;p16"/>
            <p:cNvSpPr/>
            <p:nvPr/>
          </p:nvSpPr>
          <p:spPr>
            <a:xfrm>
              <a:off x="0" y="830429"/>
              <a:ext cx="8712199" cy="455715"/>
            </a:xfrm>
            <a:prstGeom prst="roundRect">
              <a:avLst>
                <a:gd name="adj" fmla="val 16667"/>
              </a:avLst>
            </a:prstGeom>
            <a:solidFill>
              <a:srgbClr val="0D6D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txBox="1"/>
            <p:nvPr/>
          </p:nvSpPr>
          <p:spPr>
            <a:xfrm>
              <a:off x="22246" y="852675"/>
              <a:ext cx="8667707"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Publicize helplines and hotlines </a:t>
              </a:r>
              <a:endParaRPr/>
            </a:p>
          </p:txBody>
        </p:sp>
        <p:sp>
          <p:nvSpPr>
            <p:cNvPr id="329" name="Google Shape;329;p16"/>
            <p:cNvSpPr/>
            <p:nvPr/>
          </p:nvSpPr>
          <p:spPr>
            <a:xfrm>
              <a:off x="0" y="1286144"/>
              <a:ext cx="8712199" cy="1809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txBox="1"/>
            <p:nvPr/>
          </p:nvSpPr>
          <p:spPr>
            <a:xfrm>
              <a:off x="0" y="1286144"/>
              <a:ext cx="8712199" cy="1809180"/>
            </a:xfrm>
            <a:prstGeom prst="rect">
              <a:avLst/>
            </a:prstGeom>
            <a:noFill/>
            <a:ln>
              <a:noFill/>
            </a:ln>
          </p:spPr>
          <p:txBody>
            <a:bodyPr spcFirstLastPara="1" wrap="square" lIns="2766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Remind people of Child Helpline 116; Email </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sautichl@gmail.com</a:t>
              </a:r>
              <a:r>
                <a:rPr lang="en-US" sz="1800" b="0" i="0" u="none" strike="noStrike" cap="none">
                  <a:solidFill>
                    <a:schemeClr val="dk1"/>
                  </a:solidFill>
                  <a:latin typeface="Calibri"/>
                  <a:ea typeface="Calibri"/>
                  <a:cs typeface="Calibri"/>
                  <a:sym typeface="Calibri"/>
                </a:rPr>
                <a:t> (8am – 5pm) </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MoH</a:t>
              </a:r>
              <a:r>
                <a:rPr lang="en-US" sz="1800" b="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0800-100-066  0800-203-033 0800-303-033</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Free counselling dial *252# (select option 10)</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Police Emergency hotline</a:t>
              </a:r>
              <a:r>
                <a:rPr lang="en-US" sz="1800" b="0" i="0" u="none" strike="noStrike" cap="none">
                  <a:solidFill>
                    <a:schemeClr val="dk1"/>
                  </a:solidFill>
                  <a:latin typeface="Calibri"/>
                  <a:ea typeface="Calibri"/>
                  <a:cs typeface="Calibri"/>
                  <a:sym typeface="Calibri"/>
                </a:rPr>
                <a:t>: 999/112</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0782 909153; 0772 460297; 0772 469 323 </a:t>
              </a:r>
              <a:endParaRPr sz="1800" b="1" i="0" u="none" strike="noStrike" cap="none">
                <a:solidFill>
                  <a:schemeClr val="dk1"/>
                </a:solidFill>
                <a:latin typeface="Calibri"/>
                <a:ea typeface="Calibri"/>
                <a:cs typeface="Calibri"/>
                <a:sym typeface="Calibri"/>
              </a:endParaRPr>
            </a:p>
            <a:p>
              <a:pPr marL="171450" marR="0" lvl="1" indent="-69850" algn="l" rtl="0">
                <a:lnSpc>
                  <a:spcPct val="90000"/>
                </a:lnSpc>
                <a:spcBef>
                  <a:spcPts val="36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331" name="Google Shape;331;p16"/>
            <p:cNvSpPr/>
            <p:nvPr/>
          </p:nvSpPr>
          <p:spPr>
            <a:xfrm>
              <a:off x="0" y="3077426"/>
              <a:ext cx="8712199" cy="455715"/>
            </a:xfrm>
            <a:prstGeom prst="roundRect">
              <a:avLst>
                <a:gd name="adj" fmla="val 16667"/>
              </a:avLst>
            </a:prstGeom>
            <a:solidFill>
              <a:srgbClr val="0D6D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txBox="1"/>
            <p:nvPr/>
          </p:nvSpPr>
          <p:spPr>
            <a:xfrm>
              <a:off x="22246" y="3099672"/>
              <a:ext cx="8667707"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Psychosocial support and parenting tips</a:t>
              </a:r>
              <a:endParaRPr/>
            </a:p>
          </p:txBody>
        </p:sp>
        <p:sp>
          <p:nvSpPr>
            <p:cNvPr id="333" name="Google Shape;333;p16"/>
            <p:cNvSpPr/>
            <p:nvPr/>
          </p:nvSpPr>
          <p:spPr>
            <a:xfrm>
              <a:off x="0" y="3551039"/>
              <a:ext cx="8712199" cy="609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txBox="1"/>
            <p:nvPr/>
          </p:nvSpPr>
          <p:spPr>
            <a:xfrm>
              <a:off x="0" y="3551039"/>
              <a:ext cx="8712199" cy="609615"/>
            </a:xfrm>
            <a:prstGeom prst="rect">
              <a:avLst/>
            </a:prstGeom>
            <a:noFill/>
            <a:ln>
              <a:noFill/>
            </a:ln>
          </p:spPr>
          <p:txBody>
            <a:bodyPr spcFirstLastPara="1" wrap="square" lIns="2766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Stress reduction tips</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Positive parenting </a:t>
              </a:r>
              <a:endParaRPr/>
            </a:p>
          </p:txBody>
        </p:sp>
        <p:sp>
          <p:nvSpPr>
            <p:cNvPr id="335" name="Google Shape;335;p16"/>
            <p:cNvSpPr/>
            <p:nvPr/>
          </p:nvSpPr>
          <p:spPr>
            <a:xfrm>
              <a:off x="0" y="4160654"/>
              <a:ext cx="8712199" cy="455715"/>
            </a:xfrm>
            <a:prstGeom prst="roundRect">
              <a:avLst>
                <a:gd name="adj" fmla="val 16667"/>
              </a:avLst>
            </a:prstGeom>
            <a:solidFill>
              <a:srgbClr val="0D6DC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txBox="1"/>
            <p:nvPr/>
          </p:nvSpPr>
          <p:spPr>
            <a:xfrm>
              <a:off x="22246" y="4182900"/>
              <a:ext cx="8667707"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Safety planning with vulnerable clients</a:t>
              </a:r>
              <a:endParaRPr/>
            </a:p>
          </p:txBody>
        </p:sp>
        <p:sp>
          <p:nvSpPr>
            <p:cNvPr id="337" name="Google Shape;337;p16"/>
            <p:cNvSpPr/>
            <p:nvPr/>
          </p:nvSpPr>
          <p:spPr>
            <a:xfrm>
              <a:off x="0" y="4616369"/>
              <a:ext cx="8712199" cy="9242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0" y="4616369"/>
              <a:ext cx="8712199" cy="924255"/>
            </a:xfrm>
            <a:prstGeom prst="rect">
              <a:avLst/>
            </a:prstGeom>
            <a:noFill/>
            <a:ln>
              <a:noFill/>
            </a:ln>
          </p:spPr>
          <p:txBody>
            <a:bodyPr spcFirstLastPara="1" wrap="square" lIns="276600" tIns="22850" rIns="128000" bIns="2285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Always check they can talk</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Help prepare safety plan (details in job aid)</a:t>
              </a:r>
              <a:endParaRPr/>
            </a:p>
            <a:p>
              <a:pPr marL="171450" marR="0" lvl="1" indent="-171450" algn="l" rtl="0">
                <a:lnSpc>
                  <a:spcPct val="90000"/>
                </a:lnSpc>
                <a:spcBef>
                  <a:spcPts val="36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Schedule regular calls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 name="Google Shape;112;p2"/>
          <p:cNvSpPr txBox="1">
            <a:spLocks noGrp="1"/>
          </p:cNvSpPr>
          <p:nvPr>
            <p:ph type="title"/>
          </p:nvPr>
        </p:nvSpPr>
        <p:spPr>
          <a:xfrm>
            <a:off x="532015" y="3930305"/>
            <a:ext cx="3861960" cy="24372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Before we start</a:t>
            </a:r>
            <a:endParaRPr/>
          </a:p>
        </p:txBody>
      </p:sp>
      <p:sp>
        <p:nvSpPr>
          <p:cNvPr id="113" name="Google Shape;113;p2"/>
          <p:cNvSpPr/>
          <p:nvPr/>
        </p:nvSpPr>
        <p:spPr>
          <a:xfrm>
            <a:off x="0" y="0"/>
            <a:ext cx="12192000" cy="86584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2"/>
          <p:cNvSpPr/>
          <p:nvPr/>
        </p:nvSpPr>
        <p:spPr>
          <a:xfrm>
            <a:off x="517889" y="0"/>
            <a:ext cx="11231745" cy="355784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 name="Google Shape;115;p2"/>
          <p:cNvSpPr/>
          <p:nvPr/>
        </p:nvSpPr>
        <p:spPr>
          <a:xfrm rot="5400000" flipH="1">
            <a:off x="3635346" y="5126067"/>
            <a:ext cx="219456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 name="Google Shape;116;p2"/>
          <p:cNvSpPr txBox="1">
            <a:spLocks noGrp="1"/>
          </p:cNvSpPr>
          <p:nvPr>
            <p:ph type="body" idx="1"/>
          </p:nvPr>
        </p:nvSpPr>
        <p:spPr>
          <a:xfrm>
            <a:off x="4960180" y="3841378"/>
            <a:ext cx="6777923" cy="278730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chemeClr val="dk1"/>
              </a:buClr>
              <a:buSzPts val="1700"/>
              <a:buFont typeface="Calibri"/>
              <a:buAutoNum type="arabicPeriod"/>
            </a:pPr>
            <a:r>
              <a:rPr lang="en-US" sz="1700"/>
              <a:t>Please keep your cameras off during the presentation section</a:t>
            </a:r>
            <a:endParaRPr/>
          </a:p>
          <a:p>
            <a:pPr marL="514350" lvl="0" indent="-514350" algn="l" rtl="0">
              <a:lnSpc>
                <a:spcPct val="90000"/>
              </a:lnSpc>
              <a:spcBef>
                <a:spcPts val="1000"/>
              </a:spcBef>
              <a:spcAft>
                <a:spcPts val="0"/>
              </a:spcAft>
              <a:buClr>
                <a:schemeClr val="dk1"/>
              </a:buClr>
              <a:buSzPts val="1700"/>
              <a:buFont typeface="Calibri"/>
              <a:buAutoNum type="arabicPeriod"/>
            </a:pPr>
            <a:r>
              <a:rPr lang="en-US" sz="1700"/>
              <a:t>The host will unmute your microphones before you go into breakout rooms so you can speak to each other in the breakout room</a:t>
            </a:r>
            <a:endParaRPr/>
          </a:p>
          <a:p>
            <a:pPr marL="514350" lvl="0" indent="-514350" algn="l" rtl="0">
              <a:lnSpc>
                <a:spcPct val="90000"/>
              </a:lnSpc>
              <a:spcBef>
                <a:spcPts val="1000"/>
              </a:spcBef>
              <a:spcAft>
                <a:spcPts val="0"/>
              </a:spcAft>
              <a:buClr>
                <a:schemeClr val="dk1"/>
              </a:buClr>
              <a:buSzPts val="1700"/>
              <a:buFont typeface="Calibri"/>
              <a:buAutoNum type="arabicPeriod"/>
            </a:pPr>
            <a:r>
              <a:rPr lang="en-US" sz="1700"/>
              <a:t>During the breakout and afterwards feel free to keep your camera on</a:t>
            </a:r>
            <a:endParaRPr/>
          </a:p>
          <a:p>
            <a:pPr marL="514350" lvl="0" indent="-514350" algn="l" rtl="0">
              <a:lnSpc>
                <a:spcPct val="90000"/>
              </a:lnSpc>
              <a:spcBef>
                <a:spcPts val="1000"/>
              </a:spcBef>
              <a:spcAft>
                <a:spcPts val="0"/>
              </a:spcAft>
              <a:buClr>
                <a:schemeClr val="dk1"/>
              </a:buClr>
              <a:buSzPts val="1700"/>
              <a:buFont typeface="Calibri"/>
              <a:buAutoNum type="arabicPeriod"/>
            </a:pPr>
            <a:r>
              <a:rPr lang="en-US" sz="1700"/>
              <a:t>We will leave time after the webinar for a ‘virtual tea break’</a:t>
            </a:r>
            <a:endParaRPr/>
          </a:p>
          <a:p>
            <a:pPr marL="514350" lvl="0" indent="-406400" algn="l" rtl="0">
              <a:lnSpc>
                <a:spcPct val="90000"/>
              </a:lnSpc>
              <a:spcBef>
                <a:spcPts val="1000"/>
              </a:spcBef>
              <a:spcAft>
                <a:spcPts val="0"/>
              </a:spcAft>
              <a:buClr>
                <a:schemeClr val="dk1"/>
              </a:buClr>
              <a:buSzPts val="1700"/>
              <a:buFont typeface="Calibri"/>
              <a:buNone/>
            </a:pPr>
            <a:endParaRPr sz="1700"/>
          </a:p>
        </p:txBody>
      </p:sp>
      <p:pic>
        <p:nvPicPr>
          <p:cNvPr id="117" name="Google Shape;117;p2"/>
          <p:cNvPicPr preferRelativeResize="0"/>
          <p:nvPr/>
        </p:nvPicPr>
        <p:blipFill rotWithShape="1">
          <a:blip r:embed="rId3">
            <a:alphaModFix/>
          </a:blip>
          <a:srcRect/>
          <a:stretch/>
        </p:blipFill>
        <p:spPr>
          <a:xfrm>
            <a:off x="1090241" y="229319"/>
            <a:ext cx="4937142" cy="3089828"/>
          </a:xfrm>
          <a:prstGeom prst="rect">
            <a:avLst/>
          </a:prstGeom>
          <a:noFill/>
          <a:ln>
            <a:noFill/>
          </a:ln>
        </p:spPr>
      </p:pic>
      <p:sp>
        <p:nvSpPr>
          <p:cNvPr id="118" name="Google Shape;118;p2"/>
          <p:cNvSpPr/>
          <p:nvPr/>
        </p:nvSpPr>
        <p:spPr>
          <a:xfrm>
            <a:off x="591671" y="2710927"/>
            <a:ext cx="1484555" cy="946673"/>
          </a:xfrm>
          <a:custGeom>
            <a:avLst/>
            <a:gdLst/>
            <a:ahLst/>
            <a:cxnLst/>
            <a:rect l="l" t="t" r="r" b="b"/>
            <a:pathLst>
              <a:path w="1484555" h="946673" extrusionOk="0">
                <a:moveTo>
                  <a:pt x="1151068" y="311972"/>
                </a:moveTo>
                <a:cubicBezTo>
                  <a:pt x="1147482" y="297628"/>
                  <a:pt x="1148511" y="281243"/>
                  <a:pt x="1140310" y="268941"/>
                </a:cubicBezTo>
                <a:cubicBezTo>
                  <a:pt x="1133138" y="258183"/>
                  <a:pt x="1117700" y="256016"/>
                  <a:pt x="1108037" y="247426"/>
                </a:cubicBezTo>
                <a:cubicBezTo>
                  <a:pt x="1085295" y="227211"/>
                  <a:pt x="1068808" y="199758"/>
                  <a:pt x="1043491" y="182880"/>
                </a:cubicBezTo>
                <a:cubicBezTo>
                  <a:pt x="1032733" y="175708"/>
                  <a:pt x="1020948" y="169879"/>
                  <a:pt x="1011218" y="161365"/>
                </a:cubicBezTo>
                <a:cubicBezTo>
                  <a:pt x="992136" y="144668"/>
                  <a:pt x="981485" y="115595"/>
                  <a:pt x="957430" y="107577"/>
                </a:cubicBezTo>
                <a:cubicBezTo>
                  <a:pt x="853544" y="72947"/>
                  <a:pt x="1015059" y="128478"/>
                  <a:pt x="882127" y="75304"/>
                </a:cubicBezTo>
                <a:cubicBezTo>
                  <a:pt x="861070" y="66881"/>
                  <a:pt x="839096" y="60960"/>
                  <a:pt x="817581" y="53788"/>
                </a:cubicBezTo>
                <a:cubicBezTo>
                  <a:pt x="806823" y="50202"/>
                  <a:pt x="795450" y="48102"/>
                  <a:pt x="785308" y="43031"/>
                </a:cubicBezTo>
                <a:cubicBezTo>
                  <a:pt x="770964" y="35859"/>
                  <a:pt x="758096" y="24151"/>
                  <a:pt x="742277" y="21515"/>
                </a:cubicBezTo>
                <a:cubicBezTo>
                  <a:pt x="692632" y="13241"/>
                  <a:pt x="641872" y="14344"/>
                  <a:pt x="591670" y="10758"/>
                </a:cubicBezTo>
                <a:cubicBezTo>
                  <a:pt x="573741" y="7172"/>
                  <a:pt x="556166" y="0"/>
                  <a:pt x="537882" y="0"/>
                </a:cubicBezTo>
                <a:cubicBezTo>
                  <a:pt x="440997" y="0"/>
                  <a:pt x="343830" y="1118"/>
                  <a:pt x="247425" y="10758"/>
                </a:cubicBezTo>
                <a:cubicBezTo>
                  <a:pt x="224441" y="13056"/>
                  <a:pt x="210389" y="42620"/>
                  <a:pt x="193637" y="53788"/>
                </a:cubicBezTo>
                <a:cubicBezTo>
                  <a:pt x="180294" y="62683"/>
                  <a:pt x="163265" y="65459"/>
                  <a:pt x="150607" y="75304"/>
                </a:cubicBezTo>
                <a:cubicBezTo>
                  <a:pt x="-38159" y="222123"/>
                  <a:pt x="182078" y="72253"/>
                  <a:pt x="64545" y="150607"/>
                </a:cubicBezTo>
                <a:cubicBezTo>
                  <a:pt x="52568" y="186541"/>
                  <a:pt x="52034" y="185394"/>
                  <a:pt x="43030" y="225911"/>
                </a:cubicBezTo>
                <a:cubicBezTo>
                  <a:pt x="39064" y="243760"/>
                  <a:pt x="36239" y="261850"/>
                  <a:pt x="32273" y="279699"/>
                </a:cubicBezTo>
                <a:cubicBezTo>
                  <a:pt x="29066" y="294132"/>
                  <a:pt x="25577" y="308513"/>
                  <a:pt x="21515" y="322729"/>
                </a:cubicBezTo>
                <a:cubicBezTo>
                  <a:pt x="18400" y="333632"/>
                  <a:pt x="13507" y="344001"/>
                  <a:pt x="10757" y="355002"/>
                </a:cubicBezTo>
                <a:cubicBezTo>
                  <a:pt x="6322" y="372741"/>
                  <a:pt x="3586" y="390861"/>
                  <a:pt x="0" y="408791"/>
                </a:cubicBezTo>
                <a:cubicBezTo>
                  <a:pt x="2756" y="439103"/>
                  <a:pt x="9739" y="548494"/>
                  <a:pt x="21515" y="591671"/>
                </a:cubicBezTo>
                <a:cubicBezTo>
                  <a:pt x="26596" y="610301"/>
                  <a:pt x="34394" y="628187"/>
                  <a:pt x="43030" y="645459"/>
                </a:cubicBezTo>
                <a:cubicBezTo>
                  <a:pt x="48812" y="657023"/>
                  <a:pt x="56031" y="668002"/>
                  <a:pt x="64545" y="677732"/>
                </a:cubicBezTo>
                <a:cubicBezTo>
                  <a:pt x="81242" y="696814"/>
                  <a:pt x="118334" y="731520"/>
                  <a:pt x="118334" y="731520"/>
                </a:cubicBezTo>
                <a:cubicBezTo>
                  <a:pt x="121920" y="742278"/>
                  <a:pt x="123257" y="754069"/>
                  <a:pt x="129091" y="763793"/>
                </a:cubicBezTo>
                <a:cubicBezTo>
                  <a:pt x="146016" y="792001"/>
                  <a:pt x="162700" y="788331"/>
                  <a:pt x="193637" y="796066"/>
                </a:cubicBezTo>
                <a:cubicBezTo>
                  <a:pt x="200809" y="803238"/>
                  <a:pt x="206714" y="811955"/>
                  <a:pt x="215153" y="817581"/>
                </a:cubicBezTo>
                <a:cubicBezTo>
                  <a:pt x="241744" y="835309"/>
                  <a:pt x="261765" y="840291"/>
                  <a:pt x="290456" y="849854"/>
                </a:cubicBezTo>
                <a:cubicBezTo>
                  <a:pt x="371479" y="903868"/>
                  <a:pt x="268506" y="840447"/>
                  <a:pt x="365760" y="882127"/>
                </a:cubicBezTo>
                <a:cubicBezTo>
                  <a:pt x="377644" y="887220"/>
                  <a:pt x="386149" y="898549"/>
                  <a:pt x="398033" y="903642"/>
                </a:cubicBezTo>
                <a:cubicBezTo>
                  <a:pt x="412161" y="909697"/>
                  <a:pt x="484246" y="922801"/>
                  <a:pt x="494851" y="925158"/>
                </a:cubicBezTo>
                <a:cubicBezTo>
                  <a:pt x="591128" y="946553"/>
                  <a:pt x="475964" y="925595"/>
                  <a:pt x="602428" y="946673"/>
                </a:cubicBezTo>
                <a:cubicBezTo>
                  <a:pt x="684903" y="943087"/>
                  <a:pt x="767544" y="942246"/>
                  <a:pt x="849854" y="935915"/>
                </a:cubicBezTo>
                <a:cubicBezTo>
                  <a:pt x="885484" y="933174"/>
                  <a:pt x="894641" y="910323"/>
                  <a:pt x="925157" y="892885"/>
                </a:cubicBezTo>
                <a:cubicBezTo>
                  <a:pt x="935002" y="887259"/>
                  <a:pt x="946672" y="885713"/>
                  <a:pt x="957430" y="882127"/>
                </a:cubicBezTo>
                <a:cubicBezTo>
                  <a:pt x="971774" y="871369"/>
                  <a:pt x="986968" y="861661"/>
                  <a:pt x="1000461" y="849854"/>
                </a:cubicBezTo>
                <a:cubicBezTo>
                  <a:pt x="1111878" y="752364"/>
                  <a:pt x="978022" y="855926"/>
                  <a:pt x="1086522" y="774551"/>
                </a:cubicBezTo>
                <a:cubicBezTo>
                  <a:pt x="1090108" y="760207"/>
                  <a:pt x="1089945" y="744357"/>
                  <a:pt x="1097280" y="731520"/>
                </a:cubicBezTo>
                <a:cubicBezTo>
                  <a:pt x="1104828" y="718311"/>
                  <a:pt x="1120425" y="711418"/>
                  <a:pt x="1129553" y="699247"/>
                </a:cubicBezTo>
                <a:cubicBezTo>
                  <a:pt x="1142098" y="682520"/>
                  <a:pt x="1150743" y="663190"/>
                  <a:pt x="1161825" y="645459"/>
                </a:cubicBezTo>
                <a:cubicBezTo>
                  <a:pt x="1168677" y="634495"/>
                  <a:pt x="1177559" y="624750"/>
                  <a:pt x="1183341" y="613186"/>
                </a:cubicBezTo>
                <a:cubicBezTo>
                  <a:pt x="1191977" y="595914"/>
                  <a:pt x="1198257" y="577546"/>
                  <a:pt x="1204856" y="559398"/>
                </a:cubicBezTo>
                <a:cubicBezTo>
                  <a:pt x="1212606" y="538084"/>
                  <a:pt x="1226371" y="494852"/>
                  <a:pt x="1226371" y="494852"/>
                </a:cubicBezTo>
                <a:cubicBezTo>
                  <a:pt x="1243739" y="373283"/>
                  <a:pt x="1260830" y="333660"/>
                  <a:pt x="1237129" y="215153"/>
                </a:cubicBezTo>
                <a:cubicBezTo>
                  <a:pt x="1234593" y="202475"/>
                  <a:pt x="1224128" y="192610"/>
                  <a:pt x="1215614" y="182880"/>
                </a:cubicBezTo>
                <a:cubicBezTo>
                  <a:pt x="1198743" y="163598"/>
                  <a:pt x="1147041" y="110942"/>
                  <a:pt x="1118795" y="96819"/>
                </a:cubicBezTo>
                <a:cubicBezTo>
                  <a:pt x="1098510" y="86677"/>
                  <a:pt x="1054249" y="75304"/>
                  <a:pt x="1054249" y="75304"/>
                </a:cubicBezTo>
                <a:cubicBezTo>
                  <a:pt x="1043491" y="68132"/>
                  <a:pt x="1034082" y="58328"/>
                  <a:pt x="1021976" y="53788"/>
                </a:cubicBezTo>
                <a:cubicBezTo>
                  <a:pt x="1004856" y="47368"/>
                  <a:pt x="985926" y="47466"/>
                  <a:pt x="968188" y="43031"/>
                </a:cubicBezTo>
                <a:cubicBezTo>
                  <a:pt x="957187" y="40281"/>
                  <a:pt x="946673" y="35859"/>
                  <a:pt x="935915" y="32273"/>
                </a:cubicBezTo>
                <a:cubicBezTo>
                  <a:pt x="871369" y="35859"/>
                  <a:pt x="806699" y="37663"/>
                  <a:pt x="742277" y="43031"/>
                </a:cubicBezTo>
                <a:cubicBezTo>
                  <a:pt x="653466" y="50432"/>
                  <a:pt x="705223" y="49604"/>
                  <a:pt x="645458" y="64546"/>
                </a:cubicBezTo>
                <a:cubicBezTo>
                  <a:pt x="627720" y="68981"/>
                  <a:pt x="609599" y="71718"/>
                  <a:pt x="591670" y="75304"/>
                </a:cubicBezTo>
                <a:cubicBezTo>
                  <a:pt x="580912" y="82476"/>
                  <a:pt x="570961" y="91037"/>
                  <a:pt x="559397" y="96819"/>
                </a:cubicBezTo>
                <a:cubicBezTo>
                  <a:pt x="549255" y="101890"/>
                  <a:pt x="536691" y="101489"/>
                  <a:pt x="527124" y="107577"/>
                </a:cubicBezTo>
                <a:cubicBezTo>
                  <a:pt x="496871" y="126829"/>
                  <a:pt x="441063" y="172122"/>
                  <a:pt x="441063" y="172122"/>
                </a:cubicBezTo>
                <a:cubicBezTo>
                  <a:pt x="430305" y="190052"/>
                  <a:pt x="418141" y="207209"/>
                  <a:pt x="408790" y="225911"/>
                </a:cubicBezTo>
                <a:cubicBezTo>
                  <a:pt x="400154" y="243183"/>
                  <a:pt x="396653" y="262819"/>
                  <a:pt x="387275" y="279699"/>
                </a:cubicBezTo>
                <a:cubicBezTo>
                  <a:pt x="378568" y="295372"/>
                  <a:pt x="365760" y="308386"/>
                  <a:pt x="355002" y="322729"/>
                </a:cubicBezTo>
                <a:cubicBezTo>
                  <a:pt x="322555" y="484962"/>
                  <a:pt x="363871" y="282816"/>
                  <a:pt x="333487" y="419548"/>
                </a:cubicBezTo>
                <a:cubicBezTo>
                  <a:pt x="323463" y="464658"/>
                  <a:pt x="319757" y="491168"/>
                  <a:pt x="311971" y="537882"/>
                </a:cubicBezTo>
                <a:cubicBezTo>
                  <a:pt x="315557" y="595256"/>
                  <a:pt x="314599" y="653096"/>
                  <a:pt x="322729" y="710005"/>
                </a:cubicBezTo>
                <a:cubicBezTo>
                  <a:pt x="331498" y="771386"/>
                  <a:pt x="339926" y="756035"/>
                  <a:pt x="376517" y="785308"/>
                </a:cubicBezTo>
                <a:cubicBezTo>
                  <a:pt x="384437" y="791644"/>
                  <a:pt x="389336" y="801606"/>
                  <a:pt x="398033" y="806824"/>
                </a:cubicBezTo>
                <a:cubicBezTo>
                  <a:pt x="479240" y="855548"/>
                  <a:pt x="469027" y="847343"/>
                  <a:pt x="548640" y="860612"/>
                </a:cubicBezTo>
                <a:cubicBezTo>
                  <a:pt x="609600" y="849854"/>
                  <a:pt x="671301" y="842677"/>
                  <a:pt x="731520" y="828339"/>
                </a:cubicBezTo>
                <a:cubicBezTo>
                  <a:pt x="747120" y="824625"/>
                  <a:pt x="763211" y="818163"/>
                  <a:pt x="774550" y="806824"/>
                </a:cubicBezTo>
                <a:cubicBezTo>
                  <a:pt x="807021" y="774352"/>
                  <a:pt x="860611" y="699247"/>
                  <a:pt x="860611" y="699247"/>
                </a:cubicBezTo>
                <a:cubicBezTo>
                  <a:pt x="886643" y="569091"/>
                  <a:pt x="852447" y="723091"/>
                  <a:pt x="892884" y="591671"/>
                </a:cubicBezTo>
                <a:cubicBezTo>
                  <a:pt x="901580" y="563408"/>
                  <a:pt x="914400" y="505609"/>
                  <a:pt x="914400" y="505609"/>
                </a:cubicBezTo>
                <a:cubicBezTo>
                  <a:pt x="910814" y="469750"/>
                  <a:pt x="909122" y="433651"/>
                  <a:pt x="903642" y="398033"/>
                </a:cubicBezTo>
                <a:cubicBezTo>
                  <a:pt x="899206" y="369199"/>
                  <a:pt x="874869" y="332567"/>
                  <a:pt x="860611" y="311972"/>
                </a:cubicBezTo>
                <a:cubicBezTo>
                  <a:pt x="853595" y="301838"/>
                  <a:pt x="803427" y="227497"/>
                  <a:pt x="774550" y="204395"/>
                </a:cubicBezTo>
                <a:cubicBezTo>
                  <a:pt x="764454" y="196318"/>
                  <a:pt x="753503" y="189295"/>
                  <a:pt x="742277" y="182880"/>
                </a:cubicBezTo>
                <a:cubicBezTo>
                  <a:pt x="728354" y="174924"/>
                  <a:pt x="713901" y="167878"/>
                  <a:pt x="699247" y="161365"/>
                </a:cubicBezTo>
                <a:cubicBezTo>
                  <a:pt x="681601" y="153522"/>
                  <a:pt x="663388" y="147021"/>
                  <a:pt x="645458" y="139849"/>
                </a:cubicBezTo>
                <a:cubicBezTo>
                  <a:pt x="552225" y="147021"/>
                  <a:pt x="458772" y="151743"/>
                  <a:pt x="365760" y="161365"/>
                </a:cubicBezTo>
                <a:cubicBezTo>
                  <a:pt x="354481" y="162532"/>
                  <a:pt x="343783" y="167370"/>
                  <a:pt x="333487" y="172122"/>
                </a:cubicBezTo>
                <a:cubicBezTo>
                  <a:pt x="297085" y="188923"/>
                  <a:pt x="264805" y="216188"/>
                  <a:pt x="225910" y="225911"/>
                </a:cubicBezTo>
                <a:lnTo>
                  <a:pt x="182880" y="236668"/>
                </a:lnTo>
                <a:cubicBezTo>
                  <a:pt x="168536" y="243840"/>
                  <a:pt x="152169" y="247917"/>
                  <a:pt x="139849" y="258184"/>
                </a:cubicBezTo>
                <a:cubicBezTo>
                  <a:pt x="117193" y="277064"/>
                  <a:pt x="113396" y="307297"/>
                  <a:pt x="107576" y="333487"/>
                </a:cubicBezTo>
                <a:cubicBezTo>
                  <a:pt x="80248" y="456458"/>
                  <a:pt x="112306" y="325317"/>
                  <a:pt x="86061" y="430306"/>
                </a:cubicBezTo>
                <a:cubicBezTo>
                  <a:pt x="87363" y="438120"/>
                  <a:pt x="95805" y="509468"/>
                  <a:pt x="107576" y="527125"/>
                </a:cubicBezTo>
                <a:cubicBezTo>
                  <a:pt x="124143" y="551975"/>
                  <a:pt x="148308" y="565037"/>
                  <a:pt x="172122" y="580913"/>
                </a:cubicBezTo>
                <a:cubicBezTo>
                  <a:pt x="213558" y="643069"/>
                  <a:pt x="170130" y="586889"/>
                  <a:pt x="225910" y="634701"/>
                </a:cubicBezTo>
                <a:cubicBezTo>
                  <a:pt x="241312" y="647902"/>
                  <a:pt x="250798" y="668660"/>
                  <a:pt x="268941" y="677732"/>
                </a:cubicBezTo>
                <a:cubicBezTo>
                  <a:pt x="283284" y="684904"/>
                  <a:pt x="297231" y="692930"/>
                  <a:pt x="311971" y="699247"/>
                </a:cubicBezTo>
                <a:cubicBezTo>
                  <a:pt x="322394" y="703714"/>
                  <a:pt x="334102" y="704934"/>
                  <a:pt x="344244" y="710005"/>
                </a:cubicBezTo>
                <a:cubicBezTo>
                  <a:pt x="418535" y="747150"/>
                  <a:pt x="329993" y="719889"/>
                  <a:pt x="419548" y="742278"/>
                </a:cubicBezTo>
                <a:cubicBezTo>
                  <a:pt x="430306" y="749450"/>
                  <a:pt x="440257" y="758011"/>
                  <a:pt x="451821" y="763793"/>
                </a:cubicBezTo>
                <a:cubicBezTo>
                  <a:pt x="461963" y="768864"/>
                  <a:pt x="473154" y="771567"/>
                  <a:pt x="484094" y="774551"/>
                </a:cubicBezTo>
                <a:cubicBezTo>
                  <a:pt x="617554" y="810949"/>
                  <a:pt x="528144" y="782062"/>
                  <a:pt x="602428" y="806824"/>
                </a:cubicBezTo>
                <a:cubicBezTo>
                  <a:pt x="631569" y="806130"/>
                  <a:pt x="971028" y="850666"/>
                  <a:pt x="1108037" y="774551"/>
                </a:cubicBezTo>
                <a:cubicBezTo>
                  <a:pt x="1136809" y="758567"/>
                  <a:pt x="1151046" y="742300"/>
                  <a:pt x="1172583" y="720762"/>
                </a:cubicBezTo>
                <a:cubicBezTo>
                  <a:pt x="1198187" y="643951"/>
                  <a:pt x="1181518" y="675087"/>
                  <a:pt x="1215614" y="623944"/>
                </a:cubicBezTo>
                <a:cubicBezTo>
                  <a:pt x="1222786" y="602429"/>
                  <a:pt x="1230612" y="581121"/>
                  <a:pt x="1237129" y="559398"/>
                </a:cubicBezTo>
                <a:cubicBezTo>
                  <a:pt x="1277664" y="424281"/>
                  <a:pt x="1222484" y="592582"/>
                  <a:pt x="1258644" y="484094"/>
                </a:cubicBezTo>
                <a:cubicBezTo>
                  <a:pt x="1251472" y="412376"/>
                  <a:pt x="1249478" y="339951"/>
                  <a:pt x="1237129" y="268941"/>
                </a:cubicBezTo>
                <a:cubicBezTo>
                  <a:pt x="1233408" y="247543"/>
                  <a:pt x="1162276" y="183105"/>
                  <a:pt x="1161825" y="182880"/>
                </a:cubicBezTo>
                <a:cubicBezTo>
                  <a:pt x="1128953" y="166444"/>
                  <a:pt x="1094055" y="152330"/>
                  <a:pt x="1065007" y="129092"/>
                </a:cubicBezTo>
                <a:cubicBezTo>
                  <a:pt x="1057087" y="122756"/>
                  <a:pt x="1052563" y="112113"/>
                  <a:pt x="1043491" y="107577"/>
                </a:cubicBezTo>
                <a:cubicBezTo>
                  <a:pt x="1030267" y="100965"/>
                  <a:pt x="1014677" y="100881"/>
                  <a:pt x="1000461" y="96819"/>
                </a:cubicBezTo>
                <a:cubicBezTo>
                  <a:pt x="989558" y="93704"/>
                  <a:pt x="978330" y="91132"/>
                  <a:pt x="968188" y="86061"/>
                </a:cubicBezTo>
                <a:cubicBezTo>
                  <a:pt x="871510" y="37721"/>
                  <a:pt x="960744" y="60408"/>
                  <a:pt x="839096" y="43031"/>
                </a:cubicBezTo>
                <a:cubicBezTo>
                  <a:pt x="811985" y="44458"/>
                  <a:pt x="642411" y="31377"/>
                  <a:pt x="580913" y="75304"/>
                </a:cubicBezTo>
                <a:cubicBezTo>
                  <a:pt x="570392" y="82819"/>
                  <a:pt x="569127" y="99063"/>
                  <a:pt x="559397" y="107577"/>
                </a:cubicBezTo>
                <a:cubicBezTo>
                  <a:pt x="539937" y="124605"/>
                  <a:pt x="494851" y="150607"/>
                  <a:pt x="494851" y="150607"/>
                </a:cubicBezTo>
                <a:cubicBezTo>
                  <a:pt x="429834" y="280643"/>
                  <a:pt x="517090" y="123920"/>
                  <a:pt x="441063" y="215153"/>
                </a:cubicBezTo>
                <a:cubicBezTo>
                  <a:pt x="430797" y="227473"/>
                  <a:pt x="427504" y="244260"/>
                  <a:pt x="419548" y="258184"/>
                </a:cubicBezTo>
                <a:cubicBezTo>
                  <a:pt x="386181" y="316578"/>
                  <a:pt x="407000" y="263558"/>
                  <a:pt x="387275" y="322729"/>
                </a:cubicBezTo>
                <a:cubicBezTo>
                  <a:pt x="394447" y="448235"/>
                  <a:pt x="399148" y="573907"/>
                  <a:pt x="408790" y="699247"/>
                </a:cubicBezTo>
                <a:cubicBezTo>
                  <a:pt x="411827" y="738723"/>
                  <a:pt x="435820" y="780067"/>
                  <a:pt x="462578" y="806824"/>
                </a:cubicBezTo>
                <a:cubicBezTo>
                  <a:pt x="469750" y="813996"/>
                  <a:pt x="476174" y="822003"/>
                  <a:pt x="484094" y="828339"/>
                </a:cubicBezTo>
                <a:cubicBezTo>
                  <a:pt x="504871" y="844960"/>
                  <a:pt x="535612" y="861175"/>
                  <a:pt x="559397" y="871369"/>
                </a:cubicBezTo>
                <a:cubicBezTo>
                  <a:pt x="590450" y="884678"/>
                  <a:pt x="610487" y="885114"/>
                  <a:pt x="645458" y="892885"/>
                </a:cubicBezTo>
                <a:cubicBezTo>
                  <a:pt x="698870" y="904754"/>
                  <a:pt x="689809" y="907375"/>
                  <a:pt x="753035" y="914400"/>
                </a:cubicBezTo>
                <a:cubicBezTo>
                  <a:pt x="795951" y="919169"/>
                  <a:pt x="839096" y="921572"/>
                  <a:pt x="882127" y="925158"/>
                </a:cubicBezTo>
                <a:cubicBezTo>
                  <a:pt x="913716" y="922789"/>
                  <a:pt x="1229752" y="969901"/>
                  <a:pt x="1344705" y="871369"/>
                </a:cubicBezTo>
                <a:cubicBezTo>
                  <a:pt x="1360106" y="858168"/>
                  <a:pt x="1373392" y="842682"/>
                  <a:pt x="1387736" y="828339"/>
                </a:cubicBezTo>
                <a:cubicBezTo>
                  <a:pt x="1411922" y="731599"/>
                  <a:pt x="1379070" y="845254"/>
                  <a:pt x="1430767" y="731520"/>
                </a:cubicBezTo>
                <a:cubicBezTo>
                  <a:pt x="1450264" y="688627"/>
                  <a:pt x="1454123" y="657771"/>
                  <a:pt x="1463040" y="613186"/>
                </a:cubicBezTo>
                <a:cubicBezTo>
                  <a:pt x="1455868" y="537882"/>
                  <a:pt x="1450907" y="462335"/>
                  <a:pt x="1441524" y="387275"/>
                </a:cubicBezTo>
                <a:cubicBezTo>
                  <a:pt x="1437292" y="353417"/>
                  <a:pt x="1418290" y="339686"/>
                  <a:pt x="1398494" y="311972"/>
                </a:cubicBezTo>
                <a:cubicBezTo>
                  <a:pt x="1330550" y="216853"/>
                  <a:pt x="1430821" y="347896"/>
                  <a:pt x="1344705" y="247426"/>
                </a:cubicBezTo>
                <a:cubicBezTo>
                  <a:pt x="1333037" y="233813"/>
                  <a:pt x="1325111" y="217073"/>
                  <a:pt x="1312433" y="204395"/>
                </a:cubicBezTo>
                <a:cubicBezTo>
                  <a:pt x="1299755" y="191717"/>
                  <a:pt x="1283015" y="183790"/>
                  <a:pt x="1269402" y="172122"/>
                </a:cubicBezTo>
                <a:cubicBezTo>
                  <a:pt x="1218122" y="128168"/>
                  <a:pt x="1259752" y="147390"/>
                  <a:pt x="1204856" y="129092"/>
                </a:cubicBezTo>
                <a:cubicBezTo>
                  <a:pt x="1112366" y="67433"/>
                  <a:pt x="1229387" y="141358"/>
                  <a:pt x="1140310" y="96819"/>
                </a:cubicBezTo>
                <a:cubicBezTo>
                  <a:pt x="1128746" y="91037"/>
                  <a:pt x="1120143" y="79844"/>
                  <a:pt x="1108037" y="75304"/>
                </a:cubicBezTo>
                <a:cubicBezTo>
                  <a:pt x="1090917" y="68884"/>
                  <a:pt x="1072178" y="68132"/>
                  <a:pt x="1054249" y="64546"/>
                </a:cubicBezTo>
                <a:cubicBezTo>
                  <a:pt x="1027940" y="51392"/>
                  <a:pt x="1007435" y="38604"/>
                  <a:pt x="978945" y="32273"/>
                </a:cubicBezTo>
                <a:cubicBezTo>
                  <a:pt x="957653" y="27541"/>
                  <a:pt x="935692" y="26247"/>
                  <a:pt x="914400" y="21515"/>
                </a:cubicBezTo>
                <a:cubicBezTo>
                  <a:pt x="903331" y="19055"/>
                  <a:pt x="893128" y="13508"/>
                  <a:pt x="882127" y="10758"/>
                </a:cubicBezTo>
                <a:cubicBezTo>
                  <a:pt x="864388" y="6323"/>
                  <a:pt x="846268" y="3586"/>
                  <a:pt x="828338" y="0"/>
                </a:cubicBezTo>
                <a:cubicBezTo>
                  <a:pt x="785308" y="3586"/>
                  <a:pt x="742162" y="5990"/>
                  <a:pt x="699247" y="10758"/>
                </a:cubicBezTo>
                <a:cubicBezTo>
                  <a:pt x="677568" y="13167"/>
                  <a:pt x="654953" y="13414"/>
                  <a:pt x="634701" y="21515"/>
                </a:cubicBezTo>
                <a:cubicBezTo>
                  <a:pt x="618054" y="28174"/>
                  <a:pt x="607237" y="44892"/>
                  <a:pt x="591670" y="53788"/>
                </a:cubicBezTo>
                <a:cubicBezTo>
                  <a:pt x="581824" y="59414"/>
                  <a:pt x="570155" y="60960"/>
                  <a:pt x="559397" y="64546"/>
                </a:cubicBezTo>
                <a:cubicBezTo>
                  <a:pt x="545054" y="75304"/>
                  <a:pt x="530141" y="85341"/>
                  <a:pt x="516367" y="96819"/>
                </a:cubicBezTo>
                <a:cubicBezTo>
                  <a:pt x="508575" y="103312"/>
                  <a:pt x="503290" y="112708"/>
                  <a:pt x="494851" y="118334"/>
                </a:cubicBezTo>
                <a:cubicBezTo>
                  <a:pt x="481508" y="127229"/>
                  <a:pt x="465744" y="131893"/>
                  <a:pt x="451821" y="139849"/>
                </a:cubicBezTo>
                <a:cubicBezTo>
                  <a:pt x="440595" y="146264"/>
                  <a:pt x="430512" y="154512"/>
                  <a:pt x="419548" y="161365"/>
                </a:cubicBezTo>
                <a:cubicBezTo>
                  <a:pt x="401817" y="172447"/>
                  <a:pt x="383689" y="182880"/>
                  <a:pt x="365760" y="193638"/>
                </a:cubicBezTo>
                <a:cubicBezTo>
                  <a:pt x="362174" y="211567"/>
                  <a:pt x="359813" y="229786"/>
                  <a:pt x="355002" y="247426"/>
                </a:cubicBezTo>
                <a:cubicBezTo>
                  <a:pt x="349035" y="269306"/>
                  <a:pt x="333487" y="311972"/>
                  <a:pt x="333487" y="311972"/>
                </a:cubicBezTo>
                <a:cubicBezTo>
                  <a:pt x="329901" y="337073"/>
                  <a:pt x="328879" y="362676"/>
                  <a:pt x="322729" y="387275"/>
                </a:cubicBezTo>
                <a:cubicBezTo>
                  <a:pt x="314478" y="420278"/>
                  <a:pt x="290456" y="484094"/>
                  <a:pt x="290456" y="484094"/>
                </a:cubicBezTo>
                <a:cubicBezTo>
                  <a:pt x="294042" y="541468"/>
                  <a:pt x="294084" y="599175"/>
                  <a:pt x="301214" y="656217"/>
                </a:cubicBezTo>
                <a:cubicBezTo>
                  <a:pt x="304882" y="685559"/>
                  <a:pt x="306327" y="717674"/>
                  <a:pt x="322729" y="742278"/>
                </a:cubicBezTo>
                <a:cubicBezTo>
                  <a:pt x="344043" y="774250"/>
                  <a:pt x="375295" y="825699"/>
                  <a:pt x="408790" y="839097"/>
                </a:cubicBezTo>
                <a:cubicBezTo>
                  <a:pt x="426719" y="846269"/>
                  <a:pt x="443844" y="855929"/>
                  <a:pt x="462578" y="860612"/>
                </a:cubicBezTo>
                <a:cubicBezTo>
                  <a:pt x="522246" y="875528"/>
                  <a:pt x="695813" y="880659"/>
                  <a:pt x="720762" y="882127"/>
                </a:cubicBezTo>
                <a:lnTo>
                  <a:pt x="785308" y="892885"/>
                </a:lnTo>
                <a:cubicBezTo>
                  <a:pt x="803297" y="896156"/>
                  <a:pt x="820812" y="903642"/>
                  <a:pt x="839096" y="903642"/>
                </a:cubicBezTo>
                <a:cubicBezTo>
                  <a:pt x="961069" y="903642"/>
                  <a:pt x="1082936" y="896471"/>
                  <a:pt x="1204856" y="892885"/>
                </a:cubicBezTo>
                <a:cubicBezTo>
                  <a:pt x="1311078" y="871640"/>
                  <a:pt x="1206288" y="895994"/>
                  <a:pt x="1312433" y="860612"/>
                </a:cubicBezTo>
                <a:cubicBezTo>
                  <a:pt x="1326459" y="855937"/>
                  <a:pt x="1341247" y="853916"/>
                  <a:pt x="1355463" y="849854"/>
                </a:cubicBezTo>
                <a:cubicBezTo>
                  <a:pt x="1432641" y="827803"/>
                  <a:pt x="1332180" y="850209"/>
                  <a:pt x="1441524" y="828339"/>
                </a:cubicBezTo>
                <a:cubicBezTo>
                  <a:pt x="1448696" y="821167"/>
                  <a:pt x="1457822" y="815521"/>
                  <a:pt x="1463040" y="806824"/>
                </a:cubicBezTo>
                <a:cubicBezTo>
                  <a:pt x="1480241" y="778155"/>
                  <a:pt x="1483493" y="687287"/>
                  <a:pt x="1484555" y="677732"/>
                </a:cubicBezTo>
                <a:cubicBezTo>
                  <a:pt x="1480969" y="598843"/>
                  <a:pt x="1482849" y="519514"/>
                  <a:pt x="1473797" y="441064"/>
                </a:cubicBezTo>
                <a:cubicBezTo>
                  <a:pt x="1471959" y="425133"/>
                  <a:pt x="1458599" y="412773"/>
                  <a:pt x="1452282" y="398033"/>
                </a:cubicBezTo>
                <a:cubicBezTo>
                  <a:pt x="1447815" y="387610"/>
                  <a:pt x="1446595" y="375902"/>
                  <a:pt x="1441524" y="365760"/>
                </a:cubicBezTo>
                <a:cubicBezTo>
                  <a:pt x="1435742" y="354196"/>
                  <a:pt x="1425791" y="345051"/>
                  <a:pt x="1420009" y="333487"/>
                </a:cubicBezTo>
                <a:cubicBezTo>
                  <a:pt x="1414938" y="323345"/>
                  <a:pt x="1416213" y="310165"/>
                  <a:pt x="1409251" y="301214"/>
                </a:cubicBezTo>
                <a:cubicBezTo>
                  <a:pt x="1341708" y="214373"/>
                  <a:pt x="1367411" y="259135"/>
                  <a:pt x="1312433" y="215153"/>
                </a:cubicBezTo>
                <a:cubicBezTo>
                  <a:pt x="1304513" y="208817"/>
                  <a:pt x="1299989" y="198174"/>
                  <a:pt x="1290917" y="193638"/>
                </a:cubicBezTo>
                <a:cubicBezTo>
                  <a:pt x="1264721" y="180540"/>
                  <a:pt x="1214229" y="169087"/>
                  <a:pt x="1183341" y="161365"/>
                </a:cubicBezTo>
                <a:cubicBezTo>
                  <a:pt x="1067942" y="103664"/>
                  <a:pt x="1240539" y="186075"/>
                  <a:pt x="1054249" y="118334"/>
                </a:cubicBezTo>
                <a:cubicBezTo>
                  <a:pt x="1042098" y="113916"/>
                  <a:pt x="1033540" y="102601"/>
                  <a:pt x="1021976" y="96819"/>
                </a:cubicBezTo>
                <a:cubicBezTo>
                  <a:pt x="995491" y="83576"/>
                  <a:pt x="949953" y="79436"/>
                  <a:pt x="925157" y="75304"/>
                </a:cubicBezTo>
                <a:cubicBezTo>
                  <a:pt x="824847" y="41866"/>
                  <a:pt x="904224" y="64546"/>
                  <a:pt x="677731" y="64546"/>
                </a:cubicBezTo>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25"/>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4" name="Google Shape;464;p25"/>
          <p:cNvSpPr txBox="1">
            <a:spLocks noGrp="1"/>
          </p:cNvSpPr>
          <p:nvPr>
            <p:ph type="title"/>
          </p:nvPr>
        </p:nvSpPr>
        <p:spPr>
          <a:xfrm>
            <a:off x="777240" y="731519"/>
            <a:ext cx="2845191" cy="3237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500"/>
              <a:buFont typeface="Calibri"/>
              <a:buNone/>
            </a:pPr>
            <a:r>
              <a:rPr lang="en-US" sz="3500" dirty="0">
                <a:solidFill>
                  <a:srgbClr val="FFFFFF"/>
                </a:solidFill>
              </a:rPr>
              <a:t>Special considerations for IPV and VAC </a:t>
            </a:r>
            <a:endParaRPr sz="3500" dirty="0">
              <a:solidFill>
                <a:srgbClr val="FFFFFF"/>
              </a:solidFill>
            </a:endParaRPr>
          </a:p>
        </p:txBody>
      </p:sp>
      <p:sp>
        <p:nvSpPr>
          <p:cNvPr id="465" name="Google Shape;465;p25"/>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6" name="Google Shape;466;p25"/>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7" name="Google Shape;467;p25"/>
          <p:cNvSpPr txBox="1">
            <a:spLocks noGrp="1"/>
          </p:cNvSpPr>
          <p:nvPr>
            <p:ph type="body" idx="1"/>
          </p:nvPr>
        </p:nvSpPr>
        <p:spPr>
          <a:xfrm>
            <a:off x="3933327" y="457200"/>
            <a:ext cx="8055473" cy="6092445"/>
          </a:xfrm>
          <a:prstGeom prst="rect">
            <a:avLst/>
          </a:prstGeom>
          <a:noFill/>
          <a:ln>
            <a:noFill/>
          </a:ln>
        </p:spPr>
        <p:txBody>
          <a:bodyPr spcFirstLastPara="1" wrap="square" lIns="91425" tIns="45700" rIns="91425" bIns="45700" anchor="ctr" anchorCtr="0">
            <a:normAutofit lnSpcReduction="10000"/>
          </a:bodyPr>
          <a:lstStyle/>
          <a:p>
            <a:pPr marL="228600" lvl="0" indent="-190500" algn="l" rtl="0">
              <a:lnSpc>
                <a:spcPct val="70000"/>
              </a:lnSpc>
              <a:spcBef>
                <a:spcPts val="0"/>
              </a:spcBef>
              <a:spcAft>
                <a:spcPts val="0"/>
              </a:spcAft>
              <a:buClr>
                <a:schemeClr val="dk1"/>
              </a:buClr>
              <a:buSzPts val="600"/>
              <a:buNone/>
            </a:pPr>
            <a:endParaRPr sz="600" dirty="0"/>
          </a:p>
          <a:p>
            <a:pPr marL="228600" lvl="0" indent="-190500" algn="l" rtl="0">
              <a:lnSpc>
                <a:spcPct val="70000"/>
              </a:lnSpc>
              <a:spcBef>
                <a:spcPts val="1000"/>
              </a:spcBef>
              <a:spcAft>
                <a:spcPts val="0"/>
              </a:spcAft>
              <a:buClr>
                <a:schemeClr val="dk1"/>
              </a:buClr>
              <a:buSzPts val="600"/>
              <a:buNone/>
            </a:pPr>
            <a:endParaRPr sz="600" dirty="0"/>
          </a:p>
          <a:p>
            <a:pPr marL="228600" lvl="0" indent="-190500" algn="l" rtl="0">
              <a:lnSpc>
                <a:spcPct val="70000"/>
              </a:lnSpc>
              <a:spcBef>
                <a:spcPts val="1000"/>
              </a:spcBef>
              <a:spcAft>
                <a:spcPts val="0"/>
              </a:spcAft>
              <a:buClr>
                <a:schemeClr val="dk1"/>
              </a:buClr>
              <a:buSzPts val="600"/>
              <a:buNone/>
            </a:pPr>
            <a:endParaRPr sz="600" dirty="0"/>
          </a:p>
          <a:p>
            <a:pPr marL="228600" lvl="0" indent="-190500" algn="l" rtl="0">
              <a:lnSpc>
                <a:spcPct val="70000"/>
              </a:lnSpc>
              <a:spcBef>
                <a:spcPts val="1000"/>
              </a:spcBef>
              <a:spcAft>
                <a:spcPts val="0"/>
              </a:spcAft>
              <a:buClr>
                <a:schemeClr val="dk1"/>
              </a:buClr>
              <a:buSzPts val="600"/>
              <a:buNone/>
            </a:pPr>
            <a:endParaRPr sz="600" dirty="0"/>
          </a:p>
          <a:p>
            <a:pPr marL="228600" lvl="0" indent="-168275" algn="l" rtl="0">
              <a:lnSpc>
                <a:spcPct val="100000"/>
              </a:lnSpc>
              <a:spcBef>
                <a:spcPts val="1000"/>
              </a:spcBef>
              <a:spcAft>
                <a:spcPts val="0"/>
              </a:spcAft>
              <a:buClr>
                <a:schemeClr val="dk1"/>
              </a:buClr>
              <a:buSzPts val="950"/>
              <a:buNone/>
            </a:pPr>
            <a:endParaRPr sz="950" dirty="0"/>
          </a:p>
          <a:p>
            <a:pPr marL="228600" lvl="0" indent="-168275" algn="l" rtl="0">
              <a:lnSpc>
                <a:spcPct val="100000"/>
              </a:lnSpc>
              <a:spcBef>
                <a:spcPts val="1000"/>
              </a:spcBef>
              <a:spcAft>
                <a:spcPts val="0"/>
              </a:spcAft>
              <a:buClr>
                <a:schemeClr val="dk1"/>
              </a:buClr>
              <a:buSzPts val="950"/>
              <a:buNone/>
            </a:pPr>
            <a:endParaRPr sz="950" dirty="0"/>
          </a:p>
          <a:p>
            <a:pPr marL="0" indent="0">
              <a:lnSpc>
                <a:spcPct val="100000"/>
              </a:lnSpc>
              <a:buSzPts val="2000"/>
              <a:buNone/>
            </a:pPr>
            <a:r>
              <a:rPr lang="en-US" sz="2000" dirty="0">
                <a:solidFill>
                  <a:schemeClr val="tx1"/>
                </a:solidFill>
              </a:rPr>
              <a:t>Grave concerns on exponential increase in intimate partner violence during COVID-19</a:t>
            </a:r>
          </a:p>
          <a:p>
            <a:pPr marL="228600" lvl="0" indent="-228600" algn="l" rtl="0">
              <a:lnSpc>
                <a:spcPct val="100000"/>
              </a:lnSpc>
              <a:spcBef>
                <a:spcPts val="1000"/>
              </a:spcBef>
              <a:spcAft>
                <a:spcPts val="0"/>
              </a:spcAft>
              <a:buClr>
                <a:schemeClr val="dk1"/>
              </a:buClr>
              <a:buSzPts val="2000"/>
              <a:buChar char="•"/>
            </a:pPr>
            <a:r>
              <a:rPr lang="en-US" sz="2000" dirty="0"/>
              <a:t>Integrate efforts to prevent and respond to all forms of violence against women, children and adolescents into COVID-19 response plans </a:t>
            </a:r>
            <a:endParaRPr sz="2000" dirty="0"/>
          </a:p>
          <a:p>
            <a:pPr marL="228600" lvl="0" indent="-228600" algn="l" rtl="0">
              <a:lnSpc>
                <a:spcPct val="100000"/>
              </a:lnSpc>
              <a:spcBef>
                <a:spcPts val="1000"/>
              </a:spcBef>
              <a:spcAft>
                <a:spcPts val="0"/>
              </a:spcAft>
              <a:buClr>
                <a:schemeClr val="dk1"/>
              </a:buClr>
              <a:buSzPts val="2000"/>
              <a:buChar char="•"/>
            </a:pPr>
            <a:r>
              <a:rPr lang="en-US" sz="2000" dirty="0"/>
              <a:t>Influence social norms and related behaviors to better safeguard children at home </a:t>
            </a:r>
            <a:endParaRPr dirty="0"/>
          </a:p>
          <a:p>
            <a:pPr marL="228600" lvl="0" indent="-228600" algn="l" rtl="0">
              <a:lnSpc>
                <a:spcPct val="100000"/>
              </a:lnSpc>
              <a:spcBef>
                <a:spcPts val="1000"/>
              </a:spcBef>
              <a:spcAft>
                <a:spcPts val="0"/>
              </a:spcAft>
              <a:buClr>
                <a:schemeClr val="dk1"/>
              </a:buClr>
              <a:buSzPts val="2000"/>
              <a:buChar char="•"/>
            </a:pPr>
            <a:r>
              <a:rPr lang="en-US" sz="2000" dirty="0"/>
              <a:t>Identify positive and negative coping mechanisms or behaviors that are strengthened and exacerbated by the pandemic (e.g. alcohol use). </a:t>
            </a:r>
            <a:endParaRPr dirty="0"/>
          </a:p>
          <a:p>
            <a:pPr marL="228600" lvl="0" indent="-228600" algn="l" rtl="0">
              <a:lnSpc>
                <a:spcPct val="100000"/>
              </a:lnSpc>
              <a:spcBef>
                <a:spcPts val="1000"/>
              </a:spcBef>
              <a:spcAft>
                <a:spcPts val="0"/>
              </a:spcAft>
              <a:buClr>
                <a:schemeClr val="dk1"/>
              </a:buClr>
              <a:buSzPts val="2000"/>
              <a:buChar char="•"/>
            </a:pPr>
            <a:r>
              <a:rPr lang="en-US" sz="2000" dirty="0"/>
              <a:t>Step up awareness campaigns, including targeting men at home.</a:t>
            </a:r>
            <a:endParaRPr sz="2000" dirty="0"/>
          </a:p>
          <a:p>
            <a:pPr marL="228600" lvl="0" indent="-228600" algn="l" rtl="0">
              <a:lnSpc>
                <a:spcPct val="100000"/>
              </a:lnSpc>
              <a:spcBef>
                <a:spcPts val="1000"/>
              </a:spcBef>
              <a:spcAft>
                <a:spcPts val="0"/>
              </a:spcAft>
              <a:buClr>
                <a:schemeClr val="dk1"/>
              </a:buClr>
              <a:buSzPts val="2000"/>
              <a:buChar char="•"/>
            </a:pPr>
            <a:r>
              <a:rPr lang="en-US" sz="2000" dirty="0"/>
              <a:t>Work with community and religious leaders to raise awareness and influence positive behavior through targeted messaging. </a:t>
            </a:r>
            <a:endParaRPr sz="2000" dirty="0"/>
          </a:p>
          <a:p>
            <a:pPr marL="228600" lvl="0" indent="-228600" algn="l" rtl="0">
              <a:lnSpc>
                <a:spcPct val="100000"/>
              </a:lnSpc>
              <a:spcBef>
                <a:spcPts val="1000"/>
              </a:spcBef>
              <a:spcAft>
                <a:spcPts val="0"/>
              </a:spcAft>
              <a:buClr>
                <a:schemeClr val="dk1"/>
              </a:buClr>
              <a:buSzPts val="2000"/>
              <a:buChar char="•"/>
            </a:pPr>
            <a:r>
              <a:rPr lang="en-US" sz="2000" dirty="0"/>
              <a:t> Advocate for the designation of domestic violence shelters as essential services and increase resources to them and to civil society groups on the front line of response.</a:t>
            </a:r>
            <a:endParaRPr sz="2000" dirty="0"/>
          </a:p>
          <a:p>
            <a:pPr marL="228600" lvl="0" indent="-179387" algn="l" rtl="0">
              <a:lnSpc>
                <a:spcPct val="100000"/>
              </a:lnSpc>
              <a:spcBef>
                <a:spcPts val="1800"/>
              </a:spcBef>
              <a:spcAft>
                <a:spcPts val="0"/>
              </a:spcAft>
              <a:buClr>
                <a:schemeClr val="dk1"/>
              </a:buClr>
              <a:buSzPts val="775"/>
              <a:buNone/>
            </a:pPr>
            <a:endParaRPr sz="775" dirty="0"/>
          </a:p>
          <a:p>
            <a:pPr marL="228600" lvl="0" indent="-190500" algn="l" rtl="0">
              <a:lnSpc>
                <a:spcPct val="70000"/>
              </a:lnSpc>
              <a:spcBef>
                <a:spcPts val="1800"/>
              </a:spcBef>
              <a:spcAft>
                <a:spcPts val="0"/>
              </a:spcAft>
              <a:buClr>
                <a:schemeClr val="dk1"/>
              </a:buClr>
              <a:buSzPts val="600"/>
              <a:buNone/>
            </a:pPr>
            <a:endParaRPr sz="600" dirty="0"/>
          </a:p>
          <a:p>
            <a:pPr marL="228600" lvl="0" indent="-190500" algn="l" rtl="0">
              <a:lnSpc>
                <a:spcPct val="70000"/>
              </a:lnSpc>
              <a:spcBef>
                <a:spcPts val="1000"/>
              </a:spcBef>
              <a:spcAft>
                <a:spcPts val="0"/>
              </a:spcAft>
              <a:buClr>
                <a:schemeClr val="dk1"/>
              </a:buClr>
              <a:buSzPts val="600"/>
              <a:buNone/>
            </a:pPr>
            <a:endParaRPr sz="600" dirty="0"/>
          </a:p>
          <a:p>
            <a:pPr marL="0" lvl="0" indent="0" algn="l" rtl="0">
              <a:lnSpc>
                <a:spcPct val="70000"/>
              </a:lnSpc>
              <a:spcBef>
                <a:spcPts val="1000"/>
              </a:spcBef>
              <a:spcAft>
                <a:spcPts val="0"/>
              </a:spcAft>
              <a:buClr>
                <a:schemeClr val="dk1"/>
              </a:buClr>
              <a:buSzPts val="600"/>
              <a:buNone/>
            </a:pPr>
            <a:endParaRPr sz="600" i="1" dirty="0"/>
          </a:p>
          <a:p>
            <a:pPr marL="0" lvl="0" indent="0" algn="l" rtl="0">
              <a:lnSpc>
                <a:spcPct val="70000"/>
              </a:lnSpc>
              <a:spcBef>
                <a:spcPts val="1800"/>
              </a:spcBef>
              <a:spcAft>
                <a:spcPts val="0"/>
              </a:spcAft>
              <a:buClr>
                <a:schemeClr val="dk1"/>
              </a:buClr>
              <a:buSzPts val="600"/>
              <a:buNone/>
            </a:pPr>
            <a:endParaRPr sz="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19"/>
          <p:cNvSpPr/>
          <p:nvPr/>
        </p:nvSpPr>
        <p:spPr>
          <a:xfrm>
            <a:off x="466344" y="448055"/>
            <a:ext cx="3414370" cy="380125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6" name="Google Shape;376;p19"/>
          <p:cNvSpPr txBox="1">
            <a:spLocks noGrp="1"/>
          </p:cNvSpPr>
          <p:nvPr>
            <p:ph type="title"/>
          </p:nvPr>
        </p:nvSpPr>
        <p:spPr>
          <a:xfrm>
            <a:off x="596900" y="558801"/>
            <a:ext cx="3238500" cy="34102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800"/>
              <a:buFont typeface="Calibri"/>
              <a:buNone/>
            </a:pPr>
            <a:r>
              <a:rPr lang="en-US" sz="3800">
                <a:solidFill>
                  <a:srgbClr val="FFFFFF"/>
                </a:solidFill>
              </a:rPr>
              <a:t>Case Management Considerations during COVID</a:t>
            </a:r>
            <a:endParaRPr sz="3800">
              <a:solidFill>
                <a:srgbClr val="FFFFFF"/>
              </a:solidFill>
            </a:endParaRPr>
          </a:p>
        </p:txBody>
      </p:sp>
      <p:sp>
        <p:nvSpPr>
          <p:cNvPr id="377" name="Google Shape;377;p19"/>
          <p:cNvSpPr/>
          <p:nvPr/>
        </p:nvSpPr>
        <p:spPr>
          <a:xfrm>
            <a:off x="466343" y="4419227"/>
            <a:ext cx="3414369" cy="1979852"/>
          </a:xfrm>
          <a:prstGeom prst="rect">
            <a:avLst/>
          </a:pr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19"/>
          <p:cNvSpPr/>
          <p:nvPr/>
        </p:nvSpPr>
        <p:spPr>
          <a:xfrm>
            <a:off x="4044603" y="448055"/>
            <a:ext cx="7688475" cy="5952745"/>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9" name="Google Shape;379;p19"/>
          <p:cNvSpPr txBox="1">
            <a:spLocks noGrp="1"/>
          </p:cNvSpPr>
          <p:nvPr>
            <p:ph type="body" idx="1"/>
          </p:nvPr>
        </p:nvSpPr>
        <p:spPr>
          <a:xfrm>
            <a:off x="4095750" y="457200"/>
            <a:ext cx="7629905" cy="5941879"/>
          </a:xfrm>
          <a:prstGeom prst="rect">
            <a:avLst/>
          </a:prstGeom>
          <a:noFill/>
          <a:ln>
            <a:noFill/>
          </a:ln>
        </p:spPr>
        <p:txBody>
          <a:bodyPr spcFirstLastPara="1" wrap="square" lIns="91425" tIns="45700" rIns="91425" bIns="45700" anchor="ctr" anchorCtr="0">
            <a:normAutofit/>
          </a:bodyPr>
          <a:lstStyle/>
          <a:p>
            <a:pPr marL="228600" lvl="0" indent="-87629" algn="l" rtl="0">
              <a:lnSpc>
                <a:spcPct val="80000"/>
              </a:lnSpc>
              <a:spcBef>
                <a:spcPts val="0"/>
              </a:spcBef>
              <a:spcAft>
                <a:spcPts val="0"/>
              </a:spcAft>
              <a:buClr>
                <a:schemeClr val="dk1"/>
              </a:buClr>
              <a:buSzPts val="2220"/>
              <a:buFont typeface="Noto Sans Symbols"/>
              <a:buNone/>
            </a:pPr>
            <a:endParaRPr sz="2220" b="0" dirty="0"/>
          </a:p>
          <a:p>
            <a:pPr marL="0" lvl="0" indent="0" algn="l" rtl="0">
              <a:lnSpc>
                <a:spcPct val="80000"/>
              </a:lnSpc>
              <a:spcBef>
                <a:spcPts val="1000"/>
              </a:spcBef>
              <a:spcAft>
                <a:spcPts val="0"/>
              </a:spcAft>
              <a:buClr>
                <a:schemeClr val="dk1"/>
              </a:buClr>
              <a:buSzPts val="2220"/>
              <a:buNone/>
            </a:pPr>
            <a:r>
              <a:rPr lang="en-US" sz="2220" dirty="0">
                <a:latin typeface="Calibri"/>
                <a:ea typeface="Calibri"/>
                <a:cs typeface="Calibri"/>
                <a:sym typeface="Calibri"/>
              </a:rPr>
              <a:t>While COVID-19 infection has lower mortality rate, it is highly contagious and demands higher level of flexibility, and a more layered approach to GBV case management service delivery than in past epidemics.</a:t>
            </a:r>
            <a:endParaRPr sz="2220" dirty="0">
              <a:latin typeface="Calibri"/>
              <a:ea typeface="Calibri"/>
              <a:cs typeface="Calibri"/>
              <a:sym typeface="Calibri"/>
            </a:endParaRPr>
          </a:p>
          <a:p>
            <a:pPr marL="0" lvl="0" indent="0" algn="l" rtl="0">
              <a:lnSpc>
                <a:spcPct val="80000"/>
              </a:lnSpc>
              <a:spcBef>
                <a:spcPts val="1000"/>
              </a:spcBef>
              <a:spcAft>
                <a:spcPts val="0"/>
              </a:spcAft>
              <a:buClr>
                <a:schemeClr val="dk1"/>
              </a:buClr>
              <a:buSzPts val="2220"/>
              <a:buNone/>
            </a:pPr>
            <a:r>
              <a:rPr lang="en-US" sz="2220"/>
              <a:t>Case Management, by definition, functions as the central point that links children and families to multiple services</a:t>
            </a:r>
            <a:endParaRPr/>
          </a:p>
          <a:p>
            <a:pPr marL="0" lvl="0" indent="0" algn="l" rtl="0">
              <a:lnSpc>
                <a:spcPct val="80000"/>
              </a:lnSpc>
              <a:spcBef>
                <a:spcPts val="1000"/>
              </a:spcBef>
              <a:spcAft>
                <a:spcPts val="0"/>
              </a:spcAft>
              <a:buClr>
                <a:schemeClr val="dk1"/>
              </a:buClr>
              <a:buSzPts val="2220"/>
              <a:buNone/>
            </a:pPr>
            <a:r>
              <a:rPr lang="en-US" sz="2220" dirty="0">
                <a:latin typeface="Calibri"/>
                <a:ea typeface="Calibri"/>
                <a:cs typeface="Calibri"/>
                <a:sym typeface="Calibri"/>
              </a:rPr>
              <a:t>Case management remains a critical service that is possible to continue in most cases with sufficient modification and adaptations to uphold public health guidelines. </a:t>
            </a:r>
            <a:endParaRPr dirty="0"/>
          </a:p>
          <a:p>
            <a:pPr marL="0" lvl="0" indent="0" algn="l" rtl="0">
              <a:lnSpc>
                <a:spcPct val="80000"/>
              </a:lnSpc>
              <a:spcBef>
                <a:spcPts val="1000"/>
              </a:spcBef>
              <a:spcAft>
                <a:spcPts val="0"/>
              </a:spcAft>
              <a:buClr>
                <a:schemeClr val="dk1"/>
              </a:buClr>
              <a:buSzPts val="2220"/>
              <a:buNone/>
            </a:pPr>
            <a:r>
              <a:rPr lang="en-US" sz="2220" dirty="0">
                <a:latin typeface="Calibri"/>
                <a:ea typeface="Calibri"/>
                <a:cs typeface="Calibri"/>
                <a:sym typeface="Calibri"/>
              </a:rPr>
              <a:t>All duty bearers should:</a:t>
            </a:r>
            <a:endParaRPr dirty="0"/>
          </a:p>
          <a:p>
            <a:pPr marL="228600" lvl="0" indent="-228600" algn="l" rtl="0">
              <a:lnSpc>
                <a:spcPct val="97000"/>
              </a:lnSpc>
              <a:spcBef>
                <a:spcPts val="1000"/>
              </a:spcBef>
              <a:spcAft>
                <a:spcPts val="0"/>
              </a:spcAft>
              <a:buClr>
                <a:schemeClr val="dk1"/>
              </a:buClr>
              <a:buSzPts val="2220"/>
              <a:buChar char="•"/>
            </a:pPr>
            <a:r>
              <a:rPr lang="en-US" sz="2220" dirty="0">
                <a:latin typeface="Calibri"/>
                <a:ea typeface="Calibri"/>
                <a:cs typeface="Calibri"/>
                <a:sym typeface="Calibri"/>
              </a:rPr>
              <a:t>Ensure that all service centers such as GBV shelters have Infection, Prevention and Control (IPC) measures in accordance with standards at all service delivery points. </a:t>
            </a:r>
            <a:endParaRPr sz="2220" dirty="0">
              <a:latin typeface="Calibri"/>
              <a:ea typeface="Calibri"/>
              <a:cs typeface="Calibri"/>
              <a:sym typeface="Calibri"/>
            </a:endParaRPr>
          </a:p>
          <a:p>
            <a:pPr marL="228600" lvl="0" indent="-228600" algn="l" rtl="0">
              <a:lnSpc>
                <a:spcPct val="97000"/>
              </a:lnSpc>
              <a:spcBef>
                <a:spcPts val="1000"/>
              </a:spcBef>
              <a:spcAft>
                <a:spcPts val="0"/>
              </a:spcAft>
              <a:buClr>
                <a:schemeClr val="dk1"/>
              </a:buClr>
              <a:buSzPts val="2220"/>
              <a:buChar char="•"/>
            </a:pPr>
            <a:r>
              <a:rPr lang="en-US" sz="2220" dirty="0">
                <a:latin typeface="Calibri"/>
                <a:ea typeface="Calibri"/>
                <a:cs typeface="Calibri"/>
                <a:sym typeface="Calibri"/>
              </a:rPr>
              <a:t>Communicate openly with women and girls about COVID-19 and any changes or potential changes in your methods of service delivery. </a:t>
            </a:r>
            <a:endParaRPr sz="2220" dirty="0">
              <a:latin typeface="Calibri"/>
              <a:ea typeface="Calibri"/>
              <a:cs typeface="Calibri"/>
              <a:sym typeface="Calibri"/>
            </a:endParaRPr>
          </a:p>
          <a:p>
            <a:pPr marL="228600" lvl="0" indent="-87629" algn="l" rtl="0">
              <a:lnSpc>
                <a:spcPct val="80000"/>
              </a:lnSpc>
              <a:spcBef>
                <a:spcPts val="1000"/>
              </a:spcBef>
              <a:spcAft>
                <a:spcPts val="0"/>
              </a:spcAft>
              <a:buClr>
                <a:schemeClr val="dk1"/>
              </a:buClr>
              <a:buSzPts val="2220"/>
              <a:buNone/>
            </a:pPr>
            <a:endParaRPr sz="2220" dirty="0">
              <a:latin typeface="Calibri"/>
              <a:ea typeface="Calibri"/>
              <a:cs typeface="Calibri"/>
              <a:sym typeface="Calibri"/>
            </a:endParaRPr>
          </a:p>
          <a:p>
            <a:pPr marL="228600" lvl="0" indent="-87629" algn="l" rtl="0">
              <a:lnSpc>
                <a:spcPct val="80000"/>
              </a:lnSpc>
              <a:spcBef>
                <a:spcPts val="1000"/>
              </a:spcBef>
              <a:spcAft>
                <a:spcPts val="0"/>
              </a:spcAft>
              <a:buClr>
                <a:schemeClr val="dk1"/>
              </a:buClr>
              <a:buSzPts val="2220"/>
              <a:buNone/>
            </a:pPr>
            <a:endParaRPr sz="222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0507-9B20-42B9-9062-0A6DBA79198E}"/>
              </a:ext>
            </a:extLst>
          </p:cNvPr>
          <p:cNvSpPr>
            <a:spLocks noGrp="1"/>
          </p:cNvSpPr>
          <p:nvPr>
            <p:ph type="title"/>
          </p:nvPr>
        </p:nvSpPr>
        <p:spPr>
          <a:xfrm>
            <a:off x="432560" y="1345958"/>
            <a:ext cx="4008029" cy="4166085"/>
          </a:xfrm>
        </p:spPr>
        <p:txBody>
          <a:bodyPr>
            <a:normAutofit/>
          </a:bodyPr>
          <a:lstStyle/>
          <a:p>
            <a:r>
              <a:rPr lang="en-US" dirty="0"/>
              <a:t>Case Management Considerations during COVID</a:t>
            </a:r>
            <a:endParaRPr lang="en-UG" dirty="0"/>
          </a:p>
        </p:txBody>
      </p:sp>
      <p:graphicFrame>
        <p:nvGraphicFramePr>
          <p:cNvPr id="5" name="Content Placeholder 2">
            <a:extLst>
              <a:ext uri="{FF2B5EF4-FFF2-40B4-BE49-F238E27FC236}">
                <a16:creationId xmlns:a16="http://schemas.microsoft.com/office/drawing/2014/main" id="{0F5B5197-1ACC-4F49-BCB8-339227D9C4CA}"/>
              </a:ext>
            </a:extLst>
          </p:cNvPr>
          <p:cNvGraphicFramePr>
            <a:graphicFrameLocks noGrp="1"/>
          </p:cNvGraphicFramePr>
          <p:nvPr>
            <p:ph idx="1"/>
            <p:extLst>
              <p:ext uri="{D42A27DB-BD31-4B8C-83A1-F6EECF244321}">
                <p14:modId xmlns:p14="http://schemas.microsoft.com/office/powerpoint/2010/main" val="3003243476"/>
              </p:ext>
            </p:extLst>
          </p:nvPr>
        </p:nvGraphicFramePr>
        <p:xfrm>
          <a:off x="4270851" y="312101"/>
          <a:ext cx="7528742" cy="6296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63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2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74" name="Google Shape;474;p26"/>
          <p:cNvPicPr preferRelativeResize="0"/>
          <p:nvPr/>
        </p:nvPicPr>
        <p:blipFill rotWithShape="1">
          <a:blip r:embed="rId3">
            <a:alphaModFix/>
          </a:blip>
          <a:srcRect l="3377" r="6220" b="-7"/>
          <a:stretch/>
        </p:blipFill>
        <p:spPr>
          <a:xfrm>
            <a:off x="7005638" y="1716088"/>
            <a:ext cx="4319588" cy="4311650"/>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475" name="Google Shape;475;p26"/>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National Referral Networks</a:t>
            </a:r>
            <a:endParaRPr/>
          </a:p>
        </p:txBody>
      </p:sp>
      <p:sp>
        <p:nvSpPr>
          <p:cNvPr id="476" name="Google Shape;476;p26"/>
          <p:cNvSpPr txBox="1">
            <a:spLocks noGrp="1"/>
          </p:cNvSpPr>
          <p:nvPr>
            <p:ph type="body" idx="1"/>
          </p:nvPr>
        </p:nvSpPr>
        <p:spPr>
          <a:xfrm>
            <a:off x="866775" y="1716088"/>
            <a:ext cx="6056313" cy="43116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Clr>
                <a:schemeClr val="dk1"/>
              </a:buClr>
              <a:buSzPts val="1017"/>
              <a:buNone/>
            </a:pPr>
            <a:endParaRPr sz="1017" dirty="0"/>
          </a:p>
          <a:p>
            <a:pPr marL="0" lvl="0" indent="0" algn="l" rtl="0">
              <a:lnSpc>
                <a:spcPct val="70000"/>
              </a:lnSpc>
              <a:spcBef>
                <a:spcPts val="1000"/>
              </a:spcBef>
              <a:spcAft>
                <a:spcPts val="0"/>
              </a:spcAft>
              <a:buClr>
                <a:schemeClr val="dk1"/>
              </a:buClr>
              <a:buSzPts val="1017"/>
              <a:buNone/>
            </a:pPr>
            <a:endParaRPr sz="1017" dirty="0"/>
          </a:p>
          <a:p>
            <a:pPr marL="457200" lvl="0" indent="-392620" algn="l" rtl="0">
              <a:lnSpc>
                <a:spcPct val="70000"/>
              </a:lnSpc>
              <a:spcBef>
                <a:spcPts val="1000"/>
              </a:spcBef>
              <a:spcAft>
                <a:spcPts val="0"/>
              </a:spcAft>
              <a:buClr>
                <a:schemeClr val="dk1"/>
              </a:buClr>
              <a:buSzPts val="1017"/>
              <a:buFont typeface="Arial"/>
              <a:buNone/>
            </a:pPr>
            <a:endParaRPr sz="2000" dirty="0"/>
          </a:p>
          <a:p>
            <a:pPr marL="228600" indent="-228600">
              <a:lnSpc>
                <a:spcPct val="70000"/>
              </a:lnSpc>
              <a:buSzPts val="2220"/>
              <a:buFont typeface="Noto Sans Symbols"/>
              <a:buChar char="▪"/>
            </a:pPr>
            <a:r>
              <a:rPr lang="en-US" sz="2000" dirty="0"/>
              <a:t>This slide sums up the considerations for violence during COVID </a:t>
            </a:r>
          </a:p>
          <a:p>
            <a:pPr marL="228600" lvl="0" indent="-228600" algn="l" rtl="0">
              <a:lnSpc>
                <a:spcPct val="70000"/>
              </a:lnSpc>
              <a:spcBef>
                <a:spcPts val="1000"/>
              </a:spcBef>
              <a:spcAft>
                <a:spcPts val="0"/>
              </a:spcAft>
              <a:buClr>
                <a:schemeClr val="dk1"/>
              </a:buClr>
              <a:buSzPts val="2220"/>
              <a:buFont typeface="Noto Sans Symbols"/>
              <a:buChar char="▪"/>
            </a:pPr>
            <a:r>
              <a:rPr lang="en-US" sz="2000" dirty="0"/>
              <a:t>Consist of partnerships between different sectors, agencies, and government and nongovernmental services that coordinate to provide services, support, and access to justice for victims of violence and their families. </a:t>
            </a:r>
            <a:endParaRPr sz="2000" dirty="0"/>
          </a:p>
          <a:p>
            <a:pPr marL="228600" lvl="0" indent="-228600" algn="l" rtl="0">
              <a:lnSpc>
                <a:spcPct val="70000"/>
              </a:lnSpc>
              <a:spcBef>
                <a:spcPts val="1000"/>
              </a:spcBef>
              <a:spcAft>
                <a:spcPts val="0"/>
              </a:spcAft>
              <a:buClr>
                <a:schemeClr val="dk1"/>
              </a:buClr>
              <a:buSzPts val="2220"/>
              <a:buFont typeface="Noto Sans Symbols"/>
              <a:buChar char="▪"/>
            </a:pPr>
            <a:r>
              <a:rPr lang="en-US" sz="2000" dirty="0"/>
              <a:t>A comprehensive and well-publicized referral network helps providers quickly guide children, families to appropriate services and support.</a:t>
            </a:r>
            <a:endParaRPr sz="2000" dirty="0"/>
          </a:p>
          <a:p>
            <a:pPr marL="228600" lvl="0" indent="-87629" algn="l" rtl="0">
              <a:lnSpc>
                <a:spcPct val="70000"/>
              </a:lnSpc>
              <a:spcBef>
                <a:spcPts val="1000"/>
              </a:spcBef>
              <a:spcAft>
                <a:spcPts val="0"/>
              </a:spcAft>
              <a:buClr>
                <a:schemeClr val="dk1"/>
              </a:buClr>
              <a:buSzPts val="2220"/>
              <a:buFont typeface="Noto Sans Symbols"/>
              <a:buNone/>
            </a:pPr>
            <a:endParaRPr sz="2000" b="1" dirty="0"/>
          </a:p>
          <a:p>
            <a:pPr marL="0" lvl="0" indent="0" algn="l" rtl="0">
              <a:lnSpc>
                <a:spcPct val="70000"/>
              </a:lnSpc>
              <a:spcBef>
                <a:spcPts val="1000"/>
              </a:spcBef>
              <a:spcAft>
                <a:spcPts val="0"/>
              </a:spcAft>
              <a:buClr>
                <a:schemeClr val="dk1"/>
              </a:buClr>
              <a:buSzPts val="2220"/>
              <a:buNone/>
            </a:pPr>
            <a:r>
              <a:rPr lang="en-US" sz="2000" i="1" dirty="0"/>
              <a:t>*National referral pathways and the roles of duty bearers are discussed in webinar 5 in-depth  session on VAC/VAW.</a:t>
            </a:r>
            <a:endParaRPr sz="2000" i="1" dirty="0"/>
          </a:p>
          <a:p>
            <a:pPr marL="228600" lvl="0" indent="-87629" algn="l" rtl="0">
              <a:lnSpc>
                <a:spcPct val="70000"/>
              </a:lnSpc>
              <a:spcBef>
                <a:spcPts val="1000"/>
              </a:spcBef>
              <a:spcAft>
                <a:spcPts val="0"/>
              </a:spcAft>
              <a:buClr>
                <a:schemeClr val="dk1"/>
              </a:buClr>
              <a:buSzPts val="2220"/>
              <a:buNone/>
            </a:pPr>
            <a:endParaRPr sz="2220" dirty="0"/>
          </a:p>
          <a:p>
            <a:pPr marL="228600" lvl="0" indent="-164020" algn="l" rtl="0">
              <a:lnSpc>
                <a:spcPct val="70000"/>
              </a:lnSpc>
              <a:spcBef>
                <a:spcPts val="1000"/>
              </a:spcBef>
              <a:spcAft>
                <a:spcPts val="0"/>
              </a:spcAft>
              <a:buClr>
                <a:schemeClr val="dk1"/>
              </a:buClr>
              <a:buSzPts val="1017"/>
              <a:buNone/>
            </a:pPr>
            <a:endParaRPr sz="1017" dirty="0"/>
          </a:p>
          <a:p>
            <a:pPr marL="228600" lvl="0" indent="-164020" algn="l" rtl="0">
              <a:lnSpc>
                <a:spcPct val="70000"/>
              </a:lnSpc>
              <a:spcBef>
                <a:spcPts val="1000"/>
              </a:spcBef>
              <a:spcAft>
                <a:spcPts val="0"/>
              </a:spcAft>
              <a:buClr>
                <a:schemeClr val="dk1"/>
              </a:buClr>
              <a:buSzPts val="1017"/>
              <a:buNone/>
            </a:pPr>
            <a:endParaRPr sz="1017" dirty="0"/>
          </a:p>
          <a:p>
            <a:pPr marL="228600" lvl="0" indent="-164020" algn="l" rtl="0">
              <a:lnSpc>
                <a:spcPct val="70000"/>
              </a:lnSpc>
              <a:spcBef>
                <a:spcPts val="1000"/>
              </a:spcBef>
              <a:spcAft>
                <a:spcPts val="0"/>
              </a:spcAft>
              <a:buClr>
                <a:schemeClr val="dk1"/>
              </a:buClr>
              <a:buSzPts val="1017"/>
              <a:buNone/>
            </a:pPr>
            <a:endParaRPr sz="1017" dirty="0"/>
          </a:p>
          <a:p>
            <a:pPr marL="228600" lvl="0" indent="-164020" algn="l" rtl="0">
              <a:lnSpc>
                <a:spcPct val="70000"/>
              </a:lnSpc>
              <a:spcBef>
                <a:spcPts val="1000"/>
              </a:spcBef>
              <a:spcAft>
                <a:spcPts val="0"/>
              </a:spcAft>
              <a:buClr>
                <a:schemeClr val="dk1"/>
              </a:buClr>
              <a:buSzPts val="1017"/>
              <a:buNone/>
            </a:pPr>
            <a:endParaRPr sz="1017" dirty="0"/>
          </a:p>
          <a:p>
            <a:pPr marL="228600" lvl="0" indent="-164020" algn="l" rtl="0">
              <a:lnSpc>
                <a:spcPct val="70000"/>
              </a:lnSpc>
              <a:spcBef>
                <a:spcPts val="1800"/>
              </a:spcBef>
              <a:spcAft>
                <a:spcPts val="0"/>
              </a:spcAft>
              <a:buClr>
                <a:schemeClr val="dk1"/>
              </a:buClr>
              <a:buSzPts val="1017"/>
              <a:buNone/>
            </a:pPr>
            <a:endParaRPr sz="1017" dirty="0"/>
          </a:p>
          <a:p>
            <a:pPr marL="228600" lvl="0" indent="-164020" algn="l" rtl="0">
              <a:lnSpc>
                <a:spcPct val="70000"/>
              </a:lnSpc>
              <a:spcBef>
                <a:spcPts val="1000"/>
              </a:spcBef>
              <a:spcAft>
                <a:spcPts val="0"/>
              </a:spcAft>
              <a:buClr>
                <a:schemeClr val="dk1"/>
              </a:buClr>
              <a:buSzPts val="1017"/>
              <a:buNone/>
            </a:pPr>
            <a:endParaRPr sz="1017" dirty="0"/>
          </a:p>
          <a:p>
            <a:pPr marL="0" lvl="0" indent="0" algn="l" rtl="0">
              <a:lnSpc>
                <a:spcPct val="70000"/>
              </a:lnSpc>
              <a:spcBef>
                <a:spcPts val="1000"/>
              </a:spcBef>
              <a:spcAft>
                <a:spcPts val="0"/>
              </a:spcAft>
              <a:buClr>
                <a:schemeClr val="dk1"/>
              </a:buClr>
              <a:buSzPts val="1017"/>
              <a:buNone/>
            </a:pPr>
            <a:endParaRPr sz="1017" i="1" dirty="0"/>
          </a:p>
          <a:p>
            <a:pPr marL="0" lvl="0" indent="0" algn="l" rtl="0">
              <a:lnSpc>
                <a:spcPct val="70000"/>
              </a:lnSpc>
              <a:spcBef>
                <a:spcPts val="1800"/>
              </a:spcBef>
              <a:spcAft>
                <a:spcPts val="0"/>
              </a:spcAft>
              <a:buClr>
                <a:schemeClr val="dk1"/>
              </a:buClr>
              <a:buSzPts val="1017"/>
              <a:buNone/>
            </a:pPr>
            <a:endParaRPr sz="1017"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Google Shape;48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“Building back better”</a:t>
            </a:r>
            <a:endParaRPr/>
          </a:p>
        </p:txBody>
      </p:sp>
      <p:grpSp>
        <p:nvGrpSpPr>
          <p:cNvPr id="483" name="Google Shape;483;p27"/>
          <p:cNvGrpSpPr/>
          <p:nvPr/>
        </p:nvGrpSpPr>
        <p:grpSpPr>
          <a:xfrm>
            <a:off x="838200" y="1827430"/>
            <a:ext cx="10515600" cy="4347726"/>
            <a:chOff x="0" y="1805"/>
            <a:chExt cx="10515600" cy="4347726"/>
          </a:xfrm>
        </p:grpSpPr>
        <p:sp>
          <p:nvSpPr>
            <p:cNvPr id="484" name="Google Shape;484;p27"/>
            <p:cNvSpPr/>
            <p:nvPr/>
          </p:nvSpPr>
          <p:spPr>
            <a:xfrm>
              <a:off x="0" y="1805"/>
              <a:ext cx="10515600" cy="91531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276881" y="207750"/>
              <a:ext cx="503420" cy="5034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1057183" y="1805"/>
              <a:ext cx="9458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txBox="1"/>
            <p:nvPr/>
          </p:nvSpPr>
          <p:spPr>
            <a:xfrm>
              <a:off x="1057183" y="1805"/>
              <a:ext cx="9458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As containment measures reduce, prioritize visiting households where violence suspected / identified </a:t>
              </a:r>
              <a:endParaRPr sz="2200" b="0" i="0" u="none" strike="noStrike" cap="none">
                <a:solidFill>
                  <a:schemeClr val="dk1"/>
                </a:solidFill>
                <a:latin typeface="Calibri"/>
                <a:ea typeface="Calibri"/>
                <a:cs typeface="Calibri"/>
                <a:sym typeface="Calibri"/>
              </a:endParaRPr>
            </a:p>
          </p:txBody>
        </p:sp>
        <p:sp>
          <p:nvSpPr>
            <p:cNvPr id="488" name="Google Shape;488;p27"/>
            <p:cNvSpPr/>
            <p:nvPr/>
          </p:nvSpPr>
          <p:spPr>
            <a:xfrm>
              <a:off x="0" y="1145944"/>
              <a:ext cx="10515600" cy="915310"/>
            </a:xfrm>
            <a:prstGeom prst="roundRect">
              <a:avLst>
                <a:gd name="adj" fmla="val 10000"/>
              </a:avLst>
            </a:prstGeom>
            <a:solidFill>
              <a:srgbClr val="08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276881" y="1351889"/>
              <a:ext cx="503420" cy="50342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1057183" y="1145944"/>
              <a:ext cx="9458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txBox="1"/>
            <p:nvPr/>
          </p:nvSpPr>
          <p:spPr>
            <a:xfrm>
              <a:off x="1057183" y="1145944"/>
              <a:ext cx="9458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Case management – focus on living arrangements to reduce violence e.g. identifying new ‘safe’ caregivers or social networks</a:t>
              </a:r>
              <a:endParaRPr sz="2200" b="0" i="0" u="none" strike="noStrike" cap="none">
                <a:solidFill>
                  <a:schemeClr val="dk1"/>
                </a:solidFill>
                <a:latin typeface="Calibri"/>
                <a:ea typeface="Calibri"/>
                <a:cs typeface="Calibri"/>
                <a:sym typeface="Calibri"/>
              </a:endParaRPr>
            </a:p>
          </p:txBody>
        </p:sp>
        <p:sp>
          <p:nvSpPr>
            <p:cNvPr id="492" name="Google Shape;492;p27"/>
            <p:cNvSpPr/>
            <p:nvPr/>
          </p:nvSpPr>
          <p:spPr>
            <a:xfrm>
              <a:off x="0" y="2290082"/>
              <a:ext cx="10515600" cy="915310"/>
            </a:xfrm>
            <a:prstGeom prst="roundRect">
              <a:avLst>
                <a:gd name="adj" fmla="val 10000"/>
              </a:avLst>
            </a:prstGeom>
            <a:solidFill>
              <a:srgbClr val="0DC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276881" y="2496027"/>
              <a:ext cx="503420" cy="5034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1057183" y="2290082"/>
              <a:ext cx="9458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txBox="1"/>
            <p:nvPr/>
          </p:nvSpPr>
          <p:spPr>
            <a:xfrm>
              <a:off x="1057183" y="2290082"/>
              <a:ext cx="9458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alibri"/>
                  <a:ea typeface="Calibri"/>
                  <a:cs typeface="Calibri"/>
                  <a:sym typeface="Calibri"/>
                </a:rPr>
                <a:t>Keep violence prevention high on the agenda </a:t>
              </a:r>
              <a:endParaRPr sz="2200" b="0" i="0" u="none" strike="noStrike" cap="none" dirty="0">
                <a:solidFill>
                  <a:schemeClr val="dk1"/>
                </a:solidFill>
                <a:latin typeface="Calibri"/>
                <a:ea typeface="Calibri"/>
                <a:cs typeface="Calibri"/>
                <a:sym typeface="Calibri"/>
              </a:endParaRPr>
            </a:p>
          </p:txBody>
        </p:sp>
        <p:sp>
          <p:nvSpPr>
            <p:cNvPr id="496" name="Google Shape;496;p27"/>
            <p:cNvSpPr/>
            <p:nvPr/>
          </p:nvSpPr>
          <p:spPr>
            <a:xfrm>
              <a:off x="0" y="3434221"/>
              <a:ext cx="10515600" cy="915310"/>
            </a:xfrm>
            <a:prstGeom prst="roundRect">
              <a:avLst>
                <a:gd name="adj" fmla="val 1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276881" y="3640166"/>
              <a:ext cx="503420" cy="503420"/>
            </a:xfrm>
            <a:prstGeom prst="rect">
              <a:avLst/>
            </a:prstGeom>
            <a:blipFill rotWithShape="1">
              <a:blip r:embed="rId6">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1057183" y="3434221"/>
              <a:ext cx="9458416" cy="9153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txBox="1"/>
            <p:nvPr/>
          </p:nvSpPr>
          <p:spPr>
            <a:xfrm>
              <a:off x="1057183" y="3434221"/>
              <a:ext cx="9458416" cy="915310"/>
            </a:xfrm>
            <a:prstGeom prst="rect">
              <a:avLst/>
            </a:prstGeom>
            <a:noFill/>
            <a:ln>
              <a:noFill/>
            </a:ln>
          </p:spPr>
          <p:txBody>
            <a:bodyPr spcFirstLastPara="1" wrap="square" lIns="96850" tIns="96850" rIns="96850" bIns="968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Maintain referral networks or coordination that have worked during strict containment measures</a:t>
              </a:r>
              <a:endParaRPr sz="22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8"/>
          <p:cNvSpPr txBox="1">
            <a:spLocks noGrp="1"/>
          </p:cNvSpPr>
          <p:nvPr>
            <p:ph type="title"/>
          </p:nvPr>
        </p:nvSpPr>
        <p:spPr>
          <a:xfrm>
            <a:off x="838200" y="1"/>
            <a:ext cx="10515600" cy="86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Additional reading</a:t>
            </a:r>
            <a:endParaRPr/>
          </a:p>
        </p:txBody>
      </p:sp>
      <p:sp>
        <p:nvSpPr>
          <p:cNvPr id="506" name="Google Shape;506;p28"/>
          <p:cNvSpPr txBox="1">
            <a:spLocks noGrp="1"/>
          </p:cNvSpPr>
          <p:nvPr>
            <p:ph type="body" idx="1"/>
          </p:nvPr>
        </p:nvSpPr>
        <p:spPr>
          <a:xfrm>
            <a:off x="349250" y="863600"/>
            <a:ext cx="11309350" cy="5930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1800"/>
              <a:t>UNICEF: COVID-19 Protecting Children from Violence, Abuse and Neglect in the Home. </a:t>
            </a:r>
            <a:r>
              <a:rPr lang="en-US" sz="1800" u="sng">
                <a:solidFill>
                  <a:schemeClr val="accent1"/>
                </a:solidFill>
                <a:hlinkClick r:id="rId3">
                  <a:extLst>
                    <a:ext uri="{A12FA001-AC4F-418D-AE19-62706E023703}">
                      <ahyp:hlinkClr xmlns:ahyp="http://schemas.microsoft.com/office/drawing/2018/hyperlinkcolor" val="tx"/>
                    </a:ext>
                  </a:extLst>
                </a:hlinkClick>
              </a:rPr>
              <a:t>https://www.unicef.org/media/68711/file/COVID-19-Protecting-children-from-violence-abuse-and-neglect-in-home-2020.pdf</a:t>
            </a:r>
            <a:r>
              <a:rPr lang="en-US" sz="1800">
                <a:solidFill>
                  <a:schemeClr val="accent1"/>
                </a:solidFill>
              </a:rPr>
              <a:t> </a:t>
            </a:r>
            <a:endParaRPr/>
          </a:p>
          <a:p>
            <a:pPr marL="228600" lvl="0" indent="-228600" algn="l" rtl="0">
              <a:lnSpc>
                <a:spcPct val="90000"/>
              </a:lnSpc>
              <a:spcBef>
                <a:spcPts val="1000"/>
              </a:spcBef>
              <a:spcAft>
                <a:spcPts val="0"/>
              </a:spcAft>
              <a:buClr>
                <a:schemeClr val="dk1"/>
              </a:buClr>
              <a:buSzPts val="1800"/>
              <a:buChar char="•"/>
            </a:pPr>
            <a:r>
              <a:rPr lang="en-US" sz="1800"/>
              <a:t>Inter-Agency Standing Committee, Global Protection Cluster, GBV Prevention and Response: </a:t>
            </a:r>
            <a:r>
              <a:rPr lang="en-US" sz="1800" i="1"/>
              <a:t>GBV Risk Mitigation and COVID-19 Tip Sheet: </a:t>
            </a:r>
            <a:r>
              <a:rPr lang="en-US" sz="1800" u="sng">
                <a:solidFill>
                  <a:schemeClr val="accent1"/>
                </a:solidFill>
                <a:hlinkClick r:id="rId4">
                  <a:extLst>
                    <a:ext uri="{A12FA001-AC4F-418D-AE19-62706E023703}">
                      <ahyp:hlinkClr xmlns:ahyp="http://schemas.microsoft.com/office/drawing/2018/hyperlinkcolor" val="tx"/>
                    </a:ext>
                  </a:extLst>
                </a:hlinkClick>
              </a:rPr>
              <a:t>https://gbvguidelines.org/wp/wp-content/uploads/2020/04/Interagency-GBV-risk-mitigation-and-Covid-tipsheet.pdf</a:t>
            </a:r>
            <a:r>
              <a:rPr lang="en-US" sz="1800">
                <a:solidFill>
                  <a:schemeClr val="accent1"/>
                </a:solidFill>
              </a:rPr>
              <a:t>  </a:t>
            </a:r>
            <a:endParaRPr/>
          </a:p>
          <a:p>
            <a:pPr marL="228600" lvl="0" indent="-228600" algn="l" rtl="0">
              <a:lnSpc>
                <a:spcPct val="90000"/>
              </a:lnSpc>
              <a:spcBef>
                <a:spcPts val="1000"/>
              </a:spcBef>
              <a:spcAft>
                <a:spcPts val="0"/>
              </a:spcAft>
              <a:buClr>
                <a:schemeClr val="dk1"/>
              </a:buClr>
              <a:buSzPts val="1800"/>
              <a:buChar char="•"/>
            </a:pPr>
            <a:r>
              <a:rPr lang="en-US" sz="1800"/>
              <a:t>Global Protection Cluster. </a:t>
            </a:r>
            <a:r>
              <a:rPr lang="en-US" sz="1800" i="1"/>
              <a:t>Identifying &amp; Mitigating Gender-based Violence Risks within the COVID-19 Response</a:t>
            </a:r>
            <a:r>
              <a:rPr lang="en-US" sz="1800"/>
              <a:t>. </a:t>
            </a:r>
            <a:r>
              <a:rPr lang="en-US" sz="1800" u="sng">
                <a:solidFill>
                  <a:schemeClr val="accent1"/>
                </a:solidFill>
                <a:hlinkClick r:id="rId4">
                  <a:extLst>
                    <a:ext uri="{A12FA001-AC4F-418D-AE19-62706E023703}">
                      <ahyp:hlinkClr xmlns:ahyp="http://schemas.microsoft.com/office/drawing/2018/hyperlinkcolor" val="tx"/>
                    </a:ext>
                  </a:extLst>
                </a:hlinkClick>
              </a:rPr>
              <a:t>https://gbvguidelines.org/wp/wp-content/uploads/2020/04/Interagency-GBV-risk-mitigation-and-Covid-tipsheet.pdf</a:t>
            </a:r>
            <a:r>
              <a:rPr lang="en-US" sz="1800">
                <a:solidFill>
                  <a:schemeClr val="accent1"/>
                </a:solidFill>
              </a:rPr>
              <a:t> </a:t>
            </a:r>
            <a:endParaRPr/>
          </a:p>
          <a:p>
            <a:pPr marL="228600" lvl="0" indent="-228600" algn="l" rtl="0">
              <a:lnSpc>
                <a:spcPct val="90000"/>
              </a:lnSpc>
              <a:spcBef>
                <a:spcPts val="1000"/>
              </a:spcBef>
              <a:spcAft>
                <a:spcPts val="0"/>
              </a:spcAft>
              <a:buClr>
                <a:schemeClr val="dk1"/>
              </a:buClr>
              <a:buSzPts val="1800"/>
              <a:buChar char="•"/>
            </a:pPr>
            <a:r>
              <a:rPr lang="en-US" sz="1800"/>
              <a:t>Always check the Ministry of Health website for latest COVID-19 updates: </a:t>
            </a:r>
            <a:r>
              <a:rPr lang="en-US" sz="18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https://www.health.go.ug/covid/</a:t>
            </a:r>
            <a:endParaRPr sz="1800" u="sng">
              <a:solidFill>
                <a:schemeClr val="accent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1800"/>
              <a:buChar char="•"/>
            </a:pPr>
            <a:r>
              <a:rPr lang="en-US" sz="1800"/>
              <a:t>UNICEF: Protection of Children from Violence in the time of COVID-19. </a:t>
            </a:r>
            <a:r>
              <a:rPr lang="en-US" sz="1800" u="sng">
                <a:solidFill>
                  <a:schemeClr val="accen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http://www.socialserviceworkforce.org/system/files/resource/files/Protecting-children-from-violence-in-time-of-COVID-English_2020.pdf</a:t>
            </a:r>
            <a:endParaRPr sz="1800">
              <a:solidFill>
                <a:schemeClr val="accent1"/>
              </a:solidFill>
              <a:latin typeface="Calibri"/>
              <a:ea typeface="Calibri"/>
              <a:cs typeface="Calibri"/>
              <a:sym typeface="Calibri"/>
            </a:endParaRPr>
          </a:p>
          <a:p>
            <a:pPr marL="228600" lvl="0" indent="-228600" algn="l" rtl="0">
              <a:lnSpc>
                <a:spcPct val="90000"/>
              </a:lnSpc>
              <a:spcBef>
                <a:spcPts val="1000"/>
              </a:spcBef>
              <a:spcAft>
                <a:spcPts val="0"/>
              </a:spcAft>
              <a:buClr>
                <a:schemeClr val="accent1"/>
              </a:buClr>
              <a:buSzPts val="1800"/>
              <a:buChar char="•"/>
            </a:pPr>
            <a:r>
              <a:rPr lang="en-US" sz="1800">
                <a:solidFill>
                  <a:schemeClr val="accent1"/>
                </a:solidFill>
              </a:rPr>
              <a:t>UNICEF Guidelines to Strengthen the SSW for Child Protection, Feb 2019 </a:t>
            </a:r>
            <a:r>
              <a:rPr lang="en-US" sz="1800" u="sng">
                <a:solidFill>
                  <a:schemeClr val="accent1"/>
                </a:solidFill>
                <a:hlinkClick r:id="rId7">
                  <a:extLst>
                    <a:ext uri="{A12FA001-AC4F-418D-AE19-62706E023703}">
                      <ahyp:hlinkClr xmlns:ahyp="http://schemas.microsoft.com/office/drawing/2018/hyperlinkcolor" val="tx"/>
                    </a:ext>
                  </a:extLst>
                </a:hlinkClick>
              </a:rPr>
              <a:t>https://www.unicef.org/media/53851/file/Guidelines%20to%20strengthen%20social%20service%20for%20child%20protection%202019.pdf#page=17</a:t>
            </a:r>
            <a:endParaRPr sz="1800">
              <a:solidFill>
                <a:schemeClr val="accent1"/>
              </a:solidFill>
            </a:endParaRPr>
          </a:p>
          <a:p>
            <a:pPr marL="228600" lvl="0" indent="-228600" algn="l" rtl="0">
              <a:lnSpc>
                <a:spcPct val="90000"/>
              </a:lnSpc>
              <a:spcBef>
                <a:spcPts val="1000"/>
              </a:spcBef>
              <a:spcAft>
                <a:spcPts val="0"/>
              </a:spcAft>
              <a:buClr>
                <a:schemeClr val="dk1"/>
              </a:buClr>
              <a:buSzPts val="1800"/>
              <a:buChar char="•"/>
            </a:pPr>
            <a:r>
              <a:rPr lang="en-US" sz="1800"/>
              <a:t>INSPIRE Seven Strategies for Ending Violence Against Children. </a:t>
            </a:r>
            <a:r>
              <a:rPr lang="en-US" sz="1800">
                <a:solidFill>
                  <a:schemeClr val="accent1"/>
                </a:solidFill>
              </a:rPr>
              <a:t>https://www.who.int/publications/i/item/inspire-seven-strategies-for-ending-violence-against-children</a:t>
            </a:r>
            <a:endParaRPr/>
          </a:p>
          <a:p>
            <a:pPr marL="228600" lvl="0" indent="-228600" algn="l" rtl="0">
              <a:lnSpc>
                <a:spcPct val="90000"/>
              </a:lnSpc>
              <a:spcBef>
                <a:spcPts val="1000"/>
              </a:spcBef>
              <a:spcAft>
                <a:spcPts val="0"/>
              </a:spcAft>
              <a:buClr>
                <a:schemeClr val="dk1"/>
              </a:buClr>
              <a:buSzPts val="1800"/>
              <a:buChar char="•"/>
            </a:pPr>
            <a:r>
              <a:rPr lang="en-US" sz="1800"/>
              <a:t>INSPIRE Handbook, Actions for implementing the  seven strategies </a:t>
            </a:r>
            <a:r>
              <a:rPr lang="en-US" sz="1800" u="sng">
                <a:solidFill>
                  <a:schemeClr val="accent1"/>
                </a:solidFill>
                <a:hlinkClick r:id="rId8">
                  <a:extLst>
                    <a:ext uri="{A12FA001-AC4F-418D-AE19-62706E023703}">
                      <ahyp:hlinkClr xmlns:ahyp="http://schemas.microsoft.com/office/drawing/2018/hyperlinkcolor" val="tx"/>
                    </a:ext>
                  </a:extLst>
                </a:hlinkClick>
              </a:rPr>
              <a:t>https://www.who.int/publications/i/item/inspire-handbook-action-for-implementing-the-seven-strategies-for-ending-violence-against-children</a:t>
            </a:r>
            <a:endParaRPr sz="1800">
              <a:solidFill>
                <a:schemeClr val="accent1"/>
              </a:solidFill>
            </a:endParaRPr>
          </a:p>
          <a:p>
            <a:pPr marL="228600" lvl="0" indent="-11430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chemeClr val="accent1"/>
              </a:solidFill>
            </a:endParaRPr>
          </a:p>
          <a:p>
            <a:pPr marL="228600" lvl="0" indent="-114300" algn="l" rtl="0">
              <a:lnSpc>
                <a:spcPct val="90000"/>
              </a:lnSpc>
              <a:spcBef>
                <a:spcPts val="1000"/>
              </a:spcBef>
              <a:spcAft>
                <a:spcPts val="0"/>
              </a:spcAft>
              <a:buClr>
                <a:schemeClr val="dk1"/>
              </a:buClr>
              <a:buSzPts val="1800"/>
              <a:buNone/>
            </a:pPr>
            <a:endParaRPr sz="1800"/>
          </a:p>
          <a:p>
            <a:pPr marL="228600" lvl="0" indent="-114300" algn="l" rtl="0">
              <a:lnSpc>
                <a:spcPct val="90000"/>
              </a:lnSpc>
              <a:spcBef>
                <a:spcPts val="1000"/>
              </a:spcBef>
              <a:spcAft>
                <a:spcPts val="0"/>
              </a:spcAft>
              <a:buClr>
                <a:schemeClr val="dk1"/>
              </a:buClr>
              <a:buSzPts val="1800"/>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Google Shape;511;p2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2" name="Google Shape;512;p29"/>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3" name="Google Shape;513;p29"/>
          <p:cNvSpPr>
            <a:spLocks noGrp="1"/>
          </p:cNvSpPr>
          <p:nvPr>
            <p:ph type="title"/>
          </p:nvPr>
        </p:nvSpPr>
        <p:spPr>
          <a:xfrm>
            <a:off x="686834" y="1153572"/>
            <a:ext cx="3200400" cy="4461163"/>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Breakout time! </a:t>
            </a:r>
            <a:endParaRPr/>
          </a:p>
        </p:txBody>
      </p:sp>
      <p:sp>
        <p:nvSpPr>
          <p:cNvPr id="514" name="Google Shape;514;p29"/>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9"/>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a:t>Based on what you’ve learned in this webinar, </a:t>
            </a:r>
            <a:r>
              <a:rPr lang="en-US" b="1"/>
              <a:t>w</a:t>
            </a:r>
            <a:r>
              <a:rPr lang="en-US" sz="2800" b="1"/>
              <a:t>hat can we do to prevent and respond to violence during COVID-19? </a:t>
            </a:r>
            <a:endParaRPr/>
          </a:p>
          <a:p>
            <a:pPr marL="0" lvl="0" indent="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Char char="•"/>
            </a:pPr>
            <a:r>
              <a:rPr lang="en-US" i="1"/>
              <a:t>Nominate one facilitator</a:t>
            </a:r>
            <a:endParaRPr/>
          </a:p>
          <a:p>
            <a:pPr marL="228600" lvl="0" indent="-228600" algn="l" rtl="0">
              <a:lnSpc>
                <a:spcPct val="90000"/>
              </a:lnSpc>
              <a:spcBef>
                <a:spcPts val="1000"/>
              </a:spcBef>
              <a:spcAft>
                <a:spcPts val="0"/>
              </a:spcAft>
              <a:buClr>
                <a:schemeClr val="dk1"/>
              </a:buClr>
              <a:buSzPts val="2800"/>
              <a:buChar char="•"/>
            </a:pPr>
            <a:r>
              <a:rPr lang="en-US" i="1"/>
              <a:t>Nominate one rapporteur</a:t>
            </a:r>
            <a:endParaRPr/>
          </a:p>
          <a:p>
            <a:pPr marL="228600" lvl="0" indent="-228600" algn="l" rtl="0">
              <a:lnSpc>
                <a:spcPct val="90000"/>
              </a:lnSpc>
              <a:spcBef>
                <a:spcPts val="1000"/>
              </a:spcBef>
              <a:spcAft>
                <a:spcPts val="0"/>
              </a:spcAft>
              <a:buClr>
                <a:schemeClr val="dk1"/>
              </a:buClr>
              <a:buSzPts val="2800"/>
              <a:buChar char="•"/>
            </a:pPr>
            <a:r>
              <a:rPr lang="en-US" i="1"/>
              <a:t>You have 10 minutes in your breakout room</a:t>
            </a:r>
            <a:endParaRPr/>
          </a:p>
          <a:p>
            <a:pPr marL="228600" lvl="0" indent="-228600" algn="l" rtl="0">
              <a:lnSpc>
                <a:spcPct val="90000"/>
              </a:lnSpc>
              <a:spcBef>
                <a:spcPts val="1000"/>
              </a:spcBef>
              <a:spcAft>
                <a:spcPts val="0"/>
              </a:spcAft>
              <a:buClr>
                <a:schemeClr val="dk1"/>
              </a:buClr>
              <a:buSzPts val="2800"/>
              <a:buChar char="•"/>
            </a:pPr>
            <a:r>
              <a:rPr lang="en-US" i="1"/>
              <a:t>Provide feedback on the </a:t>
            </a:r>
            <a:r>
              <a:rPr lang="en-US" b="1" i="1"/>
              <a:t>three main points</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sp>
        <p:nvSpPr>
          <p:cNvPr id="520" name="Google Shape;52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Thank you!</a:t>
            </a:r>
            <a:endParaRPr/>
          </a:p>
        </p:txBody>
      </p:sp>
      <p:pic>
        <p:nvPicPr>
          <p:cNvPr id="2" name="Picture 1">
            <a:extLst>
              <a:ext uri="{FF2B5EF4-FFF2-40B4-BE49-F238E27FC236}">
                <a16:creationId xmlns:a16="http://schemas.microsoft.com/office/drawing/2014/main" id="{703DA33C-DC0F-4A43-A280-FA221F8260A2}"/>
              </a:ext>
            </a:extLst>
          </p:cNvPr>
          <p:cNvPicPr>
            <a:picLocks noChangeAspect="1"/>
          </p:cNvPicPr>
          <p:nvPr/>
        </p:nvPicPr>
        <p:blipFill>
          <a:blip r:embed="rId3"/>
          <a:stretch>
            <a:fillRect/>
          </a:stretch>
        </p:blipFill>
        <p:spPr>
          <a:xfrm>
            <a:off x="2809998" y="2291914"/>
            <a:ext cx="6572003" cy="35948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31"/>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0" name="Google Shape;540;p31"/>
          <p:cNvSpPr txBox="1">
            <a:spLocks noGrp="1"/>
          </p:cNvSpPr>
          <p:nvPr>
            <p:ph type="title"/>
          </p:nvPr>
        </p:nvSpPr>
        <p:spPr>
          <a:xfrm>
            <a:off x="908454" y="1360480"/>
            <a:ext cx="4605340" cy="3824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100"/>
              <a:buFont typeface="Calibri"/>
              <a:buNone/>
            </a:pPr>
            <a:r>
              <a:rPr lang="en-US" sz="3100" b="1">
                <a:solidFill>
                  <a:schemeClr val="lt1"/>
                </a:solidFill>
              </a:rPr>
              <a:t>Tea break! </a:t>
            </a:r>
            <a:br>
              <a:rPr lang="en-US" sz="3100">
                <a:solidFill>
                  <a:schemeClr val="lt1"/>
                </a:solidFill>
              </a:rPr>
            </a:br>
            <a:br>
              <a:rPr lang="en-US" sz="3100">
                <a:solidFill>
                  <a:schemeClr val="lt1"/>
                </a:solidFill>
              </a:rPr>
            </a:br>
            <a:r>
              <a:rPr lang="en-US" sz="3100">
                <a:solidFill>
                  <a:schemeClr val="lt1"/>
                </a:solidFill>
              </a:rPr>
              <a:t>The zoom meeting will remain open for 20 minutes for anyone who wants an optional social catch up</a:t>
            </a:r>
            <a:endParaRPr/>
          </a:p>
        </p:txBody>
      </p:sp>
      <p:pic>
        <p:nvPicPr>
          <p:cNvPr id="541" name="Google Shape;541;p31"/>
          <p:cNvPicPr preferRelativeResize="0">
            <a:picLocks noGrp="1"/>
          </p:cNvPicPr>
          <p:nvPr>
            <p:ph type="body" idx="1"/>
          </p:nvPr>
        </p:nvPicPr>
        <p:blipFill rotWithShape="1">
          <a:blip r:embed="rId3">
            <a:alphaModFix/>
          </a:blip>
          <a:srcRect/>
          <a:stretch/>
        </p:blipFill>
        <p:spPr>
          <a:xfrm>
            <a:off x="5800734" y="1765852"/>
            <a:ext cx="5917401" cy="3326296"/>
          </a:xfrm>
          <a:prstGeom prst="rect">
            <a:avLst/>
          </a:prstGeom>
          <a:noFill/>
          <a:ln>
            <a:noFill/>
          </a:ln>
        </p:spPr>
      </p:pic>
      <p:sp>
        <p:nvSpPr>
          <p:cNvPr id="542" name="Google Shape;542;p31"/>
          <p:cNvSpPr/>
          <p:nvPr/>
        </p:nvSpPr>
        <p:spPr>
          <a:xfrm>
            <a:off x="602461" y="1197769"/>
            <a:ext cx="10987078" cy="4462463"/>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8" name="Picture 4" descr="A close up of a lamp&#10;&#10;Description automatically generated">
            <a:extLst>
              <a:ext uri="{FF2B5EF4-FFF2-40B4-BE49-F238E27FC236}">
                <a16:creationId xmlns:a16="http://schemas.microsoft.com/office/drawing/2014/main" id="{0FFB75FC-1A50-4E0D-AE2C-ECEF45E718EB}"/>
              </a:ext>
            </a:extLst>
          </p:cNvPr>
          <p:cNvPicPr>
            <a:picLocks noChangeAspect="1"/>
          </p:cNvPicPr>
          <p:nvPr/>
        </p:nvPicPr>
        <p:blipFill rotWithShape="1">
          <a:blip r:embed="rId2"/>
          <a:srcRect t="8537"/>
          <a:stretch/>
        </p:blipFill>
        <p:spPr>
          <a:xfrm>
            <a:off x="-1" y="10"/>
            <a:ext cx="12192000" cy="6857990"/>
          </a:xfrm>
          <a:prstGeom prst="rect">
            <a:avLst/>
          </a:prstGeom>
        </p:spPr>
      </p:pic>
      <p:sp>
        <p:nvSpPr>
          <p:cNvPr id="3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AD477EF-8A38-6941-AC0C-EFE88DB9100F}"/>
              </a:ext>
            </a:extLst>
          </p:cNvPr>
          <p:cNvSpPr>
            <a:spLocks noGrp="1"/>
          </p:cNvSpPr>
          <p:nvPr>
            <p:ph type="title"/>
          </p:nvPr>
        </p:nvSpPr>
        <p:spPr>
          <a:xfrm>
            <a:off x="709448" y="1913950"/>
            <a:ext cx="4204137" cy="1342754"/>
          </a:xfrm>
        </p:spPr>
        <p:txBody>
          <a:bodyPr>
            <a:normAutofit/>
          </a:bodyPr>
          <a:lstStyle/>
          <a:p>
            <a:pPr algn="ctr"/>
            <a:r>
              <a:rPr lang="en-US" sz="3600" dirty="0"/>
              <a:t>L</a:t>
            </a:r>
            <a:r>
              <a:rPr lang="en-KE" sz="3600" dirty="0"/>
              <a:t>earning Objectives</a:t>
            </a:r>
          </a:p>
        </p:txBody>
      </p:sp>
      <p:cxnSp>
        <p:nvCxnSpPr>
          <p:cNvPr id="35" name="Straight Connector 3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1A0C5E-5792-644C-807D-276CBB97E3B8}"/>
              </a:ext>
            </a:extLst>
          </p:cNvPr>
          <p:cNvSpPr>
            <a:spLocks noGrp="1"/>
          </p:cNvSpPr>
          <p:nvPr>
            <p:ph idx="1"/>
          </p:nvPr>
        </p:nvSpPr>
        <p:spPr>
          <a:xfrm>
            <a:off x="525516" y="3417573"/>
            <a:ext cx="4794629" cy="2619839"/>
          </a:xfrm>
        </p:spPr>
        <p:txBody>
          <a:bodyPr anchor="ctr">
            <a:normAutofit/>
          </a:bodyPr>
          <a:lstStyle/>
          <a:p>
            <a:r>
              <a:rPr lang="en-GB" sz="1800" dirty="0"/>
              <a:t>To identify the potential risks of different forms of violence against women and children, including and sexual and gender-based violence, in the context of COVID-19</a:t>
            </a:r>
          </a:p>
          <a:p>
            <a:r>
              <a:rPr lang="en-GB" sz="1800" dirty="0"/>
              <a:t>To understand and review locally appropriate prevention and response actions</a:t>
            </a:r>
            <a:endParaRPr lang="en-US" sz="1800" dirty="0"/>
          </a:p>
          <a:p>
            <a:endParaRPr lang="en-KE" sz="1800" dirty="0"/>
          </a:p>
        </p:txBody>
      </p:sp>
    </p:spTree>
    <p:extLst>
      <p:ext uri="{BB962C8B-B14F-4D97-AF65-F5344CB8AC3E}">
        <p14:creationId xmlns:p14="http://schemas.microsoft.com/office/powerpoint/2010/main" val="258221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7DBB5-2459-420A-868F-874DACB6A88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Target audience</a:t>
            </a:r>
            <a:endParaRPr lang="en-UG"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2A8492-E69D-4164-BD3E-72CE22E8BE84}"/>
              </a:ext>
            </a:extLst>
          </p:cNvPr>
          <p:cNvSpPr>
            <a:spLocks noGrp="1"/>
          </p:cNvSpPr>
          <p:nvPr>
            <p:ph idx="1"/>
          </p:nvPr>
        </p:nvSpPr>
        <p:spPr>
          <a:xfrm>
            <a:off x="4447308" y="591344"/>
            <a:ext cx="6906491" cy="5585619"/>
          </a:xfrm>
        </p:spPr>
        <p:txBody>
          <a:bodyPr anchor="ctr">
            <a:normAutofit/>
          </a:bodyPr>
          <a:lstStyle/>
          <a:p>
            <a:r>
              <a:rPr lang="en-US" dirty="0"/>
              <a:t>The Social service workforce (SSW)</a:t>
            </a:r>
          </a:p>
          <a:p>
            <a:r>
              <a:rPr lang="en-US" dirty="0"/>
              <a:t>Justice, Law and Order Sector (JLOS)</a:t>
            </a:r>
          </a:p>
          <a:p>
            <a:r>
              <a:rPr lang="en-US" dirty="0"/>
              <a:t>Civil Society Organizations (CSO)</a:t>
            </a:r>
          </a:p>
        </p:txBody>
      </p:sp>
    </p:spTree>
    <p:extLst>
      <p:ext uri="{BB962C8B-B14F-4D97-AF65-F5344CB8AC3E}">
        <p14:creationId xmlns:p14="http://schemas.microsoft.com/office/powerpoint/2010/main" val="82876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5"/>
          <p:cNvSpPr/>
          <p:nvPr/>
        </p:nvSpPr>
        <p:spPr>
          <a:xfrm flipH="1">
            <a:off x="505262" y="859948"/>
            <a:ext cx="2987899" cy="2987899"/>
          </a:xfrm>
          <a:prstGeom prst="arc">
            <a:avLst>
              <a:gd name="adj1" fmla="val 14612914"/>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5"/>
          <p:cNvSpPr txBox="1">
            <a:spLocks noGrp="1"/>
          </p:cNvSpPr>
          <p:nvPr>
            <p:ph type="title"/>
          </p:nvPr>
        </p:nvSpPr>
        <p:spPr>
          <a:xfrm>
            <a:off x="294468" y="643467"/>
            <a:ext cx="3494937" cy="55710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Font typeface="Calibri"/>
              <a:buNone/>
            </a:pPr>
            <a:r>
              <a:rPr lang="en-US" sz="4000">
                <a:solidFill>
                  <a:srgbClr val="FFFFFF"/>
                </a:solidFill>
              </a:rPr>
              <a:t>A reminder: Structure of the webinars</a:t>
            </a:r>
            <a:endParaRPr/>
          </a:p>
        </p:txBody>
      </p:sp>
      <p:sp>
        <p:nvSpPr>
          <p:cNvPr id="157" name="Google Shape;157;p5"/>
          <p:cNvSpPr/>
          <p:nvPr/>
        </p:nvSpPr>
        <p:spPr>
          <a:xfrm>
            <a:off x="4485452" y="434266"/>
            <a:ext cx="7217701" cy="5922084"/>
          </a:xfrm>
          <a:prstGeom prst="roundRect">
            <a:avLst>
              <a:gd name="adj" fmla="val 3174"/>
            </a:avLst>
          </a:prstGeom>
          <a:solidFill>
            <a:schemeClr val="lt1">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58" name="Google Shape;158;p5"/>
          <p:cNvGrpSpPr/>
          <p:nvPr/>
        </p:nvGrpSpPr>
        <p:grpSpPr>
          <a:xfrm>
            <a:off x="4763911" y="610279"/>
            <a:ext cx="6735443" cy="5563243"/>
            <a:chOff x="0" y="679"/>
            <a:chExt cx="6735443" cy="5563243"/>
          </a:xfrm>
        </p:grpSpPr>
        <p:cxnSp>
          <p:nvCxnSpPr>
            <p:cNvPr id="159" name="Google Shape;159;p5"/>
            <p:cNvCxnSpPr/>
            <p:nvPr/>
          </p:nvCxnSpPr>
          <p:spPr>
            <a:xfrm>
              <a:off x="0" y="679"/>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160" name="Google Shape;160;p5"/>
            <p:cNvSpPr/>
            <p:nvPr/>
          </p:nvSpPr>
          <p:spPr>
            <a:xfrm>
              <a:off x="0" y="679"/>
              <a:ext cx="6735443" cy="111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0" y="679"/>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Welcome (5 minutes)</a:t>
              </a:r>
              <a:endParaRPr sz="3700" b="0" i="0" u="none" strike="noStrike" cap="none">
                <a:solidFill>
                  <a:schemeClr val="dk1"/>
                </a:solidFill>
                <a:latin typeface="Calibri"/>
                <a:ea typeface="Calibri"/>
                <a:cs typeface="Calibri"/>
                <a:sym typeface="Calibri"/>
              </a:endParaRPr>
            </a:p>
          </p:txBody>
        </p:sp>
        <p:cxnSp>
          <p:nvCxnSpPr>
            <p:cNvPr id="162" name="Google Shape;162;p5"/>
            <p:cNvCxnSpPr/>
            <p:nvPr/>
          </p:nvCxnSpPr>
          <p:spPr>
            <a:xfrm>
              <a:off x="0" y="1113327"/>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163" name="Google Shape;163;p5"/>
            <p:cNvSpPr/>
            <p:nvPr/>
          </p:nvSpPr>
          <p:spPr>
            <a:xfrm>
              <a:off x="0" y="1113327"/>
              <a:ext cx="6735443" cy="111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txBox="1"/>
            <p:nvPr/>
          </p:nvSpPr>
          <p:spPr>
            <a:xfrm>
              <a:off x="0" y="1113327"/>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Core technical topic (35 minutes)</a:t>
              </a:r>
              <a:endParaRPr sz="3700" b="0" i="0" u="none" strike="noStrike" cap="none">
                <a:solidFill>
                  <a:schemeClr val="dk1"/>
                </a:solidFill>
                <a:latin typeface="Calibri"/>
                <a:ea typeface="Calibri"/>
                <a:cs typeface="Calibri"/>
                <a:sym typeface="Calibri"/>
              </a:endParaRPr>
            </a:p>
          </p:txBody>
        </p:sp>
        <p:cxnSp>
          <p:nvCxnSpPr>
            <p:cNvPr id="165" name="Google Shape;165;p5"/>
            <p:cNvCxnSpPr/>
            <p:nvPr/>
          </p:nvCxnSpPr>
          <p:spPr>
            <a:xfrm>
              <a:off x="0" y="2225976"/>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166" name="Google Shape;166;p5"/>
            <p:cNvSpPr/>
            <p:nvPr/>
          </p:nvSpPr>
          <p:spPr>
            <a:xfrm>
              <a:off x="0" y="2225976"/>
              <a:ext cx="6735443" cy="111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txBox="1"/>
            <p:nvPr/>
          </p:nvSpPr>
          <p:spPr>
            <a:xfrm>
              <a:off x="0" y="2225976"/>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Breakout rooms (10 minutes) </a:t>
              </a:r>
              <a:endParaRPr sz="3700" b="0" i="0" u="none" strike="noStrike" cap="none">
                <a:solidFill>
                  <a:schemeClr val="dk1"/>
                </a:solidFill>
                <a:latin typeface="Calibri"/>
                <a:ea typeface="Calibri"/>
                <a:cs typeface="Calibri"/>
                <a:sym typeface="Calibri"/>
              </a:endParaRPr>
            </a:p>
          </p:txBody>
        </p:sp>
        <p:cxnSp>
          <p:nvCxnSpPr>
            <p:cNvPr id="168" name="Google Shape;168;p5"/>
            <p:cNvCxnSpPr/>
            <p:nvPr/>
          </p:nvCxnSpPr>
          <p:spPr>
            <a:xfrm>
              <a:off x="0" y="3338625"/>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169" name="Google Shape;169;p5"/>
            <p:cNvSpPr/>
            <p:nvPr/>
          </p:nvSpPr>
          <p:spPr>
            <a:xfrm>
              <a:off x="0" y="3338625"/>
              <a:ext cx="6735443" cy="111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0" y="3338625"/>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Reflection (10 minutes)  </a:t>
              </a:r>
              <a:endParaRPr sz="3700" b="0" i="0" u="none" strike="noStrike" cap="none">
                <a:solidFill>
                  <a:schemeClr val="dk1"/>
                </a:solidFill>
                <a:latin typeface="Calibri"/>
                <a:ea typeface="Calibri"/>
                <a:cs typeface="Calibri"/>
                <a:sym typeface="Calibri"/>
              </a:endParaRPr>
            </a:p>
          </p:txBody>
        </p:sp>
        <p:cxnSp>
          <p:nvCxnSpPr>
            <p:cNvPr id="171" name="Google Shape;171;p5"/>
            <p:cNvCxnSpPr/>
            <p:nvPr/>
          </p:nvCxnSpPr>
          <p:spPr>
            <a:xfrm>
              <a:off x="0" y="4451274"/>
              <a:ext cx="6735443"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172" name="Google Shape;172;p5"/>
            <p:cNvSpPr/>
            <p:nvPr/>
          </p:nvSpPr>
          <p:spPr>
            <a:xfrm>
              <a:off x="0" y="4451274"/>
              <a:ext cx="6735443" cy="111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0" y="4451274"/>
              <a:ext cx="6735443" cy="1112648"/>
            </a:xfrm>
            <a:prstGeom prst="rect">
              <a:avLst/>
            </a:prstGeom>
            <a:noFill/>
            <a:ln>
              <a:noFill/>
            </a:ln>
          </p:spPr>
          <p:txBody>
            <a:bodyPr spcFirstLastPara="1" wrap="square" lIns="140950" tIns="140950" rIns="140950" bIns="140950" anchor="t" anchorCtr="0">
              <a:noAutofit/>
            </a:bodyPr>
            <a:lstStyle/>
            <a:p>
              <a:pPr marL="0" marR="0" lvl="0" indent="0" algn="l"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Post-webinar survey (2 minutes)</a:t>
              </a:r>
              <a:endParaRPr sz="37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
          <p:cNvSpPr/>
          <p:nvPr/>
        </p:nvSpPr>
        <p:spPr>
          <a:xfrm>
            <a:off x="338328" y="303591"/>
            <a:ext cx="3657600"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4"/>
          <p:cNvSpPr txBox="1">
            <a:spLocks noGrp="1"/>
          </p:cNvSpPr>
          <p:nvPr>
            <p:ph type="title"/>
          </p:nvPr>
        </p:nvSpPr>
        <p:spPr>
          <a:xfrm>
            <a:off x="594360" y="637125"/>
            <a:ext cx="3163824" cy="52563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solidFill>
                  <a:schemeClr val="lt1"/>
                </a:solidFill>
              </a:rPr>
              <a:t>Webinar 3: Welcome and introduction</a:t>
            </a:r>
            <a:endParaRPr dirty="0"/>
          </a:p>
        </p:txBody>
      </p:sp>
      <p:grpSp>
        <p:nvGrpSpPr>
          <p:cNvPr id="134" name="Google Shape;134;p4"/>
          <p:cNvGrpSpPr/>
          <p:nvPr/>
        </p:nvGrpSpPr>
        <p:grpSpPr>
          <a:xfrm>
            <a:off x="4517136" y="306250"/>
            <a:ext cx="7242048" cy="5891424"/>
            <a:chOff x="0" y="2659"/>
            <a:chExt cx="7242048" cy="5891424"/>
          </a:xfrm>
        </p:grpSpPr>
        <p:sp>
          <p:nvSpPr>
            <p:cNvPr id="135" name="Google Shape;135;p4"/>
            <p:cNvSpPr/>
            <p:nvPr/>
          </p:nvSpPr>
          <p:spPr>
            <a:xfrm>
              <a:off x="0" y="3558996"/>
              <a:ext cx="7242048" cy="2335087"/>
            </a:xfrm>
            <a:prstGeom prst="rect">
              <a:avLst/>
            </a:prstGeom>
            <a:solidFill>
              <a:srgbClr val="0D6D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p:nvPr/>
          </p:nvSpPr>
          <p:spPr>
            <a:xfrm>
              <a:off x="0" y="3558996"/>
              <a:ext cx="7242048" cy="1260947"/>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Key principles informing the session</a:t>
              </a:r>
              <a:endParaRPr sz="2700" b="0" i="0" u="none" strike="noStrike" cap="none">
                <a:solidFill>
                  <a:schemeClr val="lt1"/>
                </a:solidFill>
                <a:latin typeface="Calibri"/>
                <a:ea typeface="Calibri"/>
                <a:cs typeface="Calibri"/>
                <a:sym typeface="Calibri"/>
              </a:endParaRPr>
            </a:p>
          </p:txBody>
        </p:sp>
        <p:sp>
          <p:nvSpPr>
            <p:cNvPr id="137" name="Google Shape;137;p4"/>
            <p:cNvSpPr/>
            <p:nvPr/>
          </p:nvSpPr>
          <p:spPr>
            <a:xfrm>
              <a:off x="884" y="4773242"/>
              <a:ext cx="1448055" cy="1074140"/>
            </a:xfrm>
            <a:prstGeom prst="rect">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884"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Strengths-based</a:t>
              </a:r>
              <a:endParaRPr sz="1500" b="0" i="0" u="none" strike="noStrike" cap="none">
                <a:solidFill>
                  <a:schemeClr val="dk1"/>
                </a:solidFill>
                <a:latin typeface="Calibri"/>
                <a:ea typeface="Calibri"/>
                <a:cs typeface="Calibri"/>
                <a:sym typeface="Calibri"/>
              </a:endParaRPr>
            </a:p>
          </p:txBody>
        </p:sp>
        <p:sp>
          <p:nvSpPr>
            <p:cNvPr id="139" name="Google Shape;139;p4"/>
            <p:cNvSpPr/>
            <p:nvPr/>
          </p:nvSpPr>
          <p:spPr>
            <a:xfrm>
              <a:off x="1448940" y="4773242"/>
              <a:ext cx="1448055" cy="1074140"/>
            </a:xfrm>
            <a:prstGeom prst="rect">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1448940"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Useful for here and now but also forward looking</a:t>
              </a:r>
              <a:endParaRPr sz="1500" b="0" i="0" u="none" strike="noStrike" cap="none">
                <a:solidFill>
                  <a:schemeClr val="dk1"/>
                </a:solidFill>
                <a:latin typeface="Calibri"/>
                <a:ea typeface="Calibri"/>
                <a:cs typeface="Calibri"/>
                <a:sym typeface="Calibri"/>
              </a:endParaRPr>
            </a:p>
          </p:txBody>
        </p:sp>
        <p:sp>
          <p:nvSpPr>
            <p:cNvPr id="141" name="Google Shape;141;p4"/>
            <p:cNvSpPr/>
            <p:nvPr/>
          </p:nvSpPr>
          <p:spPr>
            <a:xfrm>
              <a:off x="2896996" y="4773242"/>
              <a:ext cx="1448055" cy="1074140"/>
            </a:xfrm>
            <a:prstGeom prst="rect">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2896996"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Informed by global guidance and child rights instruments</a:t>
              </a:r>
              <a:endParaRPr sz="1500" b="0" i="0" u="none" strike="noStrike" cap="none">
                <a:solidFill>
                  <a:schemeClr val="dk1"/>
                </a:solidFill>
                <a:latin typeface="Calibri"/>
                <a:ea typeface="Calibri"/>
                <a:cs typeface="Calibri"/>
                <a:sym typeface="Calibri"/>
              </a:endParaRPr>
            </a:p>
          </p:txBody>
        </p:sp>
        <p:sp>
          <p:nvSpPr>
            <p:cNvPr id="143" name="Google Shape;143;p4"/>
            <p:cNvSpPr/>
            <p:nvPr/>
          </p:nvSpPr>
          <p:spPr>
            <a:xfrm>
              <a:off x="4345051" y="4773242"/>
              <a:ext cx="1448055" cy="1074140"/>
            </a:xfrm>
            <a:prstGeom prst="rect">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4345051"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Contextualized and fit for purpose (i.e., practical)</a:t>
              </a:r>
              <a:endParaRPr sz="1500" b="0" i="0" u="none" strike="noStrike" cap="none">
                <a:solidFill>
                  <a:schemeClr val="dk1"/>
                </a:solidFill>
                <a:latin typeface="Calibri"/>
                <a:ea typeface="Calibri"/>
                <a:cs typeface="Calibri"/>
                <a:sym typeface="Calibri"/>
              </a:endParaRPr>
            </a:p>
          </p:txBody>
        </p:sp>
        <p:sp>
          <p:nvSpPr>
            <p:cNvPr id="145" name="Google Shape;145;p4"/>
            <p:cNvSpPr/>
            <p:nvPr/>
          </p:nvSpPr>
          <p:spPr>
            <a:xfrm>
              <a:off x="5793107" y="4773242"/>
              <a:ext cx="1448055" cy="1074140"/>
            </a:xfrm>
            <a:prstGeom prst="rect">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5793107"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Participatory</a:t>
              </a:r>
              <a:endParaRPr sz="1500" b="0" i="0" u="none" strike="noStrike" cap="none">
                <a:solidFill>
                  <a:schemeClr val="dk1"/>
                </a:solidFill>
                <a:latin typeface="Calibri"/>
                <a:ea typeface="Calibri"/>
                <a:cs typeface="Calibri"/>
                <a:sym typeface="Calibri"/>
              </a:endParaRPr>
            </a:p>
          </p:txBody>
        </p:sp>
        <p:sp>
          <p:nvSpPr>
            <p:cNvPr id="147" name="Google Shape;147;p4"/>
            <p:cNvSpPr/>
            <p:nvPr/>
          </p:nvSpPr>
          <p:spPr>
            <a:xfrm rot="10800000">
              <a:off x="0" y="2659"/>
              <a:ext cx="7242048" cy="3591364"/>
            </a:xfrm>
            <a:prstGeom prst="upArrowCallout">
              <a:avLst>
                <a:gd name="adj1" fmla="val 25000"/>
                <a:gd name="adj2" fmla="val 25000"/>
                <a:gd name="adj3" fmla="val 25000"/>
                <a:gd name="adj4" fmla="val 64977"/>
              </a:avLst>
            </a:prstGeom>
            <a:solidFill>
              <a:srgbClr val="0D6D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0" y="2659"/>
              <a:ext cx="7242048" cy="2333561"/>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1" i="0" u="none" strike="noStrike" cap="none" dirty="0">
                  <a:solidFill>
                    <a:schemeClr val="lt1"/>
                  </a:solidFill>
                  <a:latin typeface="Calibri"/>
                  <a:ea typeface="Calibri"/>
                  <a:cs typeface="Calibri"/>
                  <a:sym typeface="Calibri"/>
                </a:rPr>
                <a:t>Overall aim of this webinar: </a:t>
              </a:r>
              <a:r>
                <a:rPr lang="en-US" sz="2700" b="0" i="0" u="none" strike="noStrike" cap="none" dirty="0">
                  <a:solidFill>
                    <a:schemeClr val="lt1"/>
                  </a:solidFill>
                  <a:latin typeface="Calibri"/>
                  <a:ea typeface="Calibri"/>
                  <a:cs typeface="Calibri"/>
                  <a:sym typeface="Calibri"/>
                </a:rPr>
                <a:t>To identify the potential risks </a:t>
              </a:r>
              <a:r>
                <a:rPr lang="en-US" sz="2700" dirty="0">
                  <a:solidFill>
                    <a:schemeClr val="lt1"/>
                  </a:solidFill>
                  <a:latin typeface="Calibri"/>
                  <a:ea typeface="Calibri"/>
                  <a:cs typeface="Calibri"/>
                  <a:sym typeface="Calibri"/>
                </a:rPr>
                <a:t>contributing to</a:t>
              </a:r>
              <a:r>
                <a:rPr lang="en-US" sz="2700" b="0" i="0" u="none" strike="noStrike" cap="none" dirty="0">
                  <a:solidFill>
                    <a:schemeClr val="lt1"/>
                  </a:solidFill>
                  <a:latin typeface="Calibri"/>
                  <a:ea typeface="Calibri"/>
                  <a:cs typeface="Calibri"/>
                  <a:sym typeface="Calibri"/>
                </a:rPr>
                <a:t> violence against women and children, including sexual and gender-based violence, in the context of COVID-19, and to explore locally appropriate prevention and response actions</a:t>
              </a:r>
              <a:endParaRPr sz="27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Google Shape;124;p3"/>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3"/>
          <p:cNvSpPr>
            <a:spLocks noGrp="1"/>
          </p:cNvSpPr>
          <p:nvPr>
            <p:ph type="title"/>
          </p:nvPr>
        </p:nvSpPr>
        <p:spPr>
          <a:xfrm>
            <a:off x="686834" y="1153572"/>
            <a:ext cx="3200400" cy="4461163"/>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Breakout time! </a:t>
            </a:r>
            <a:endParaRPr/>
          </a:p>
        </p:txBody>
      </p:sp>
      <p:sp>
        <p:nvSpPr>
          <p:cNvPr id="126" name="Google Shape;126;p3"/>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7" name="Google Shape;127;p3"/>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b="1"/>
              <a:t>Please write down this question: </a:t>
            </a:r>
            <a:endParaRPr/>
          </a:p>
          <a:p>
            <a:pPr marL="0" lvl="0" indent="0" algn="l" rtl="0">
              <a:lnSpc>
                <a:spcPct val="90000"/>
              </a:lnSpc>
              <a:spcBef>
                <a:spcPts val="1000"/>
              </a:spcBef>
              <a:spcAft>
                <a:spcPts val="0"/>
              </a:spcAft>
              <a:buClr>
                <a:srgbClr val="FF0000"/>
              </a:buClr>
              <a:buSzPts val="2800"/>
              <a:buNone/>
            </a:pPr>
            <a:r>
              <a:rPr lang="en-US" b="1">
                <a:solidFill>
                  <a:srgbClr val="FF0000"/>
                </a:solidFill>
              </a:rPr>
              <a:t>What can we do to prevent and respond to violence during COVID-19?</a:t>
            </a:r>
            <a:endParaRPr b="1">
              <a:solidFill>
                <a:srgbClr val="FF0000"/>
              </a:solidFill>
            </a:endParaRPr>
          </a:p>
          <a:p>
            <a:pPr marL="0" lvl="0" indent="0" algn="l" rtl="0">
              <a:lnSpc>
                <a:spcPct val="90000"/>
              </a:lnSpc>
              <a:spcBef>
                <a:spcPts val="1000"/>
              </a:spcBef>
              <a:spcAft>
                <a:spcPts val="0"/>
              </a:spcAft>
              <a:buClr>
                <a:schemeClr val="dk1"/>
              </a:buClr>
              <a:buSzPts val="2800"/>
              <a:buNone/>
            </a:pPr>
            <a:r>
              <a:rPr lang="en-US"/>
              <a:t>You will be discussing this later in your breakout groups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6"/>
          <p:cNvSpPr/>
          <p:nvPr/>
        </p:nvSpPr>
        <p:spPr>
          <a:xfrm>
            <a:off x="7465099" y="486184"/>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1" name="Google Shape;181;p6"/>
          <p:cNvSpPr txBox="1">
            <a:spLocks noGrp="1"/>
          </p:cNvSpPr>
          <p:nvPr>
            <p:ph type="title"/>
          </p:nvPr>
        </p:nvSpPr>
        <p:spPr>
          <a:xfrm>
            <a:off x="4184542" y="258143"/>
            <a:ext cx="7363990" cy="1246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en-US" sz="3959">
                <a:solidFill>
                  <a:schemeClr val="dk1"/>
                </a:solidFill>
                <a:latin typeface="Calibri"/>
                <a:ea typeface="Calibri"/>
                <a:cs typeface="Calibri"/>
                <a:sym typeface="Calibri"/>
              </a:rPr>
              <a:t>Before we begin – key messages</a:t>
            </a:r>
            <a:endParaRPr/>
          </a:p>
        </p:txBody>
      </p:sp>
      <p:pic>
        <p:nvPicPr>
          <p:cNvPr id="182" name="Google Shape;182;p6"/>
          <p:cNvPicPr preferRelativeResize="0"/>
          <p:nvPr/>
        </p:nvPicPr>
        <p:blipFill rotWithShape="1">
          <a:blip r:embed="rId3">
            <a:alphaModFix/>
          </a:blip>
          <a:srcRect r="3" b="3"/>
          <a:stretch/>
        </p:blipFill>
        <p:spPr>
          <a:xfrm>
            <a:off x="581526" y="258142"/>
            <a:ext cx="3118718" cy="3118718"/>
          </a:xfrm>
          <a:custGeom>
            <a:avLst/>
            <a:gdLst/>
            <a:ahLst/>
            <a:cxnLst/>
            <a:rect l="l" t="t" r="r" b="b"/>
            <a:pathLst>
              <a:path w="2683042" h="2683042" extrusionOk="0">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ln>
            <a:noFill/>
          </a:ln>
        </p:spPr>
      </p:pic>
      <p:pic>
        <p:nvPicPr>
          <p:cNvPr id="183" name="Google Shape;183;p6"/>
          <p:cNvPicPr preferRelativeResize="0">
            <a:picLocks noGrp="1"/>
          </p:cNvPicPr>
          <p:nvPr>
            <p:ph type="body" idx="2"/>
          </p:nvPr>
        </p:nvPicPr>
        <p:blipFill rotWithShape="1">
          <a:blip r:embed="rId4">
            <a:alphaModFix/>
          </a:blip>
          <a:srcRect l="12768" r="3254" b="4"/>
          <a:stretch/>
        </p:blipFill>
        <p:spPr>
          <a:xfrm>
            <a:off x="581526" y="3486449"/>
            <a:ext cx="3118718" cy="3118718"/>
          </a:xfrm>
          <a:prstGeom prst="rect">
            <a:avLst/>
          </a:prstGeom>
          <a:noFill/>
          <a:ln>
            <a:noFill/>
          </a:ln>
        </p:spPr>
      </p:pic>
      <p:sp>
        <p:nvSpPr>
          <p:cNvPr id="184" name="Google Shape;184;p6"/>
          <p:cNvSpPr txBox="1">
            <a:spLocks noGrp="1"/>
          </p:cNvSpPr>
          <p:nvPr>
            <p:ph type="body" idx="1"/>
          </p:nvPr>
        </p:nvSpPr>
        <p:spPr>
          <a:xfrm>
            <a:off x="3930650" y="1352550"/>
            <a:ext cx="7617882" cy="532765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t>Violence is never okay!</a:t>
            </a:r>
            <a:endParaRPr/>
          </a:p>
          <a:p>
            <a:pPr marL="228600" lvl="0" indent="-228600" algn="l" rtl="0">
              <a:lnSpc>
                <a:spcPct val="80000"/>
              </a:lnSpc>
              <a:spcBef>
                <a:spcPts val="1000"/>
              </a:spcBef>
              <a:spcAft>
                <a:spcPts val="0"/>
              </a:spcAft>
              <a:buClr>
                <a:schemeClr val="dk1"/>
              </a:buClr>
              <a:buSzPts val="2800"/>
              <a:buChar char="•"/>
            </a:pPr>
            <a:r>
              <a:rPr lang="en-US"/>
              <a:t>GoU is committed to prevent </a:t>
            </a:r>
            <a:r>
              <a:rPr lang="en-US" b="1"/>
              <a:t>violence against children (VAC) and women</a:t>
            </a:r>
            <a:r>
              <a:rPr lang="en-US"/>
              <a:t> and </a:t>
            </a:r>
            <a:r>
              <a:rPr lang="en-US" b="1"/>
              <a:t>sexual gender-based violence (SGBV).</a:t>
            </a:r>
            <a:endParaRPr/>
          </a:p>
          <a:p>
            <a:pPr marL="228600" lvl="0" indent="-228600" algn="l" rtl="0">
              <a:lnSpc>
                <a:spcPct val="80000"/>
              </a:lnSpc>
              <a:spcBef>
                <a:spcPts val="1000"/>
              </a:spcBef>
              <a:spcAft>
                <a:spcPts val="0"/>
              </a:spcAft>
              <a:buClr>
                <a:schemeClr val="dk1"/>
              </a:buClr>
              <a:buSzPts val="2800"/>
              <a:buChar char="•"/>
            </a:pPr>
            <a:r>
              <a:rPr lang="en-US"/>
              <a:t>Core function of the social service workforce (SSW): identify, prevent and support anyone at risk of or experiencing violence.</a:t>
            </a:r>
            <a:endParaRPr/>
          </a:p>
          <a:p>
            <a:pPr marL="228600" lvl="0" indent="-228600" algn="l" rtl="0">
              <a:lnSpc>
                <a:spcPct val="80000"/>
              </a:lnSpc>
              <a:spcBef>
                <a:spcPts val="1000"/>
              </a:spcBef>
              <a:spcAft>
                <a:spcPts val="0"/>
              </a:spcAft>
              <a:buClr>
                <a:schemeClr val="dk1"/>
              </a:buClr>
              <a:buSzPts val="2800"/>
              <a:buChar char="•"/>
            </a:pPr>
            <a:r>
              <a:rPr lang="en-US"/>
              <a:t>The workforce should use the power they hold positively to ensure safety of the survivor, refer &amp; link survivors to services, respect privacy of the survivor and involve them in the helping process, document cases, and prioritize welfare needs of the survivor.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489284" y="0"/>
            <a:ext cx="1134979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Violence definitions </a:t>
            </a:r>
            <a:endParaRPr lang="en-US"/>
          </a:p>
        </p:txBody>
      </p:sp>
      <p:grpSp>
        <p:nvGrpSpPr>
          <p:cNvPr id="191" name="Google Shape;191;p7"/>
          <p:cNvGrpSpPr/>
          <p:nvPr/>
        </p:nvGrpSpPr>
        <p:grpSpPr>
          <a:xfrm>
            <a:off x="276725" y="938556"/>
            <a:ext cx="11790588" cy="5916551"/>
            <a:chOff x="0" y="2891"/>
            <a:chExt cx="11790588" cy="5916551"/>
          </a:xfrm>
        </p:grpSpPr>
        <p:sp>
          <p:nvSpPr>
            <p:cNvPr id="192" name="Google Shape;192;p7"/>
            <p:cNvSpPr/>
            <p:nvPr/>
          </p:nvSpPr>
          <p:spPr>
            <a:xfrm rot="5400000">
              <a:off x="7082185" y="-2816018"/>
              <a:ext cx="1526851" cy="7546385"/>
            </a:xfrm>
            <a:prstGeom prst="round2SameRect">
              <a:avLst>
                <a:gd name="adj1" fmla="val 16667"/>
                <a:gd name="adj2" fmla="val 0"/>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4072419" y="268283"/>
              <a:ext cx="7471850" cy="1377781"/>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000" b="0" i="0" u="none" strike="noStrike" cap="none" dirty="0">
                  <a:solidFill>
                    <a:schemeClr val="dk1"/>
                  </a:solidFill>
                  <a:latin typeface="Calibri"/>
                  <a:ea typeface="Calibri"/>
                  <a:cs typeface="Calibri"/>
                  <a:sym typeface="Calibri"/>
                </a:rPr>
                <a:t>All forms of physical or mental injury or abuse, neglect or negligent treatment, maltreatment and  exploitation, including sexual abuse, intentional use of physical force or power, threatened or actual</a:t>
              </a:r>
              <a:endParaRPr sz="2000" dirty="0"/>
            </a:p>
          </p:txBody>
        </p:sp>
        <p:sp>
          <p:nvSpPr>
            <p:cNvPr id="194" name="Google Shape;194;p7"/>
            <p:cNvSpPr/>
            <p:nvPr/>
          </p:nvSpPr>
          <p:spPr>
            <a:xfrm>
              <a:off x="0" y="2891"/>
              <a:ext cx="4071779" cy="1908564"/>
            </a:xfrm>
            <a:prstGeom prst="roundRect">
              <a:avLst>
                <a:gd name="adj" fmla="val 16667"/>
              </a:avLst>
            </a:prstGeom>
            <a:solidFill>
              <a:srgbClr val="0D6D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93168" y="96059"/>
              <a:ext cx="3885443" cy="1722228"/>
            </a:xfrm>
            <a:prstGeom prst="rect">
              <a:avLst/>
            </a:prstGeom>
            <a:noFill/>
            <a:ln>
              <a:noFill/>
            </a:ln>
          </p:spPr>
          <p:txBody>
            <a:bodyPr spcFirstLastPara="1" wrap="square" lIns="140950" tIns="70475" rIns="140950" bIns="704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200" b="0" i="0" u="none" strike="noStrike" cap="none" dirty="0">
                  <a:solidFill>
                    <a:schemeClr val="lt1"/>
                  </a:solidFill>
                  <a:latin typeface="Calibri"/>
                  <a:ea typeface="Calibri"/>
                  <a:cs typeface="Calibri"/>
                  <a:sym typeface="Calibri"/>
                </a:rPr>
                <a:t>Violence</a:t>
              </a:r>
              <a:r>
                <a:rPr lang="en-US" sz="3700" b="0" i="0" u="none" strike="noStrike" cap="none" dirty="0">
                  <a:solidFill>
                    <a:schemeClr val="lt1"/>
                  </a:solidFill>
                  <a:latin typeface="Calibri"/>
                  <a:ea typeface="Calibri"/>
                  <a:cs typeface="Calibri"/>
                  <a:sym typeface="Calibri"/>
                </a:rPr>
                <a:t> </a:t>
              </a:r>
              <a:endParaRPr sz="3700" b="0" i="0" u="none" strike="noStrike" cap="none" dirty="0">
                <a:solidFill>
                  <a:schemeClr val="lt1"/>
                </a:solidFill>
                <a:latin typeface="Calibri"/>
                <a:ea typeface="Calibri"/>
                <a:cs typeface="Calibri"/>
                <a:sym typeface="Calibri"/>
              </a:endParaRPr>
            </a:p>
          </p:txBody>
        </p:sp>
        <p:sp>
          <p:nvSpPr>
            <p:cNvPr id="196" name="Google Shape;196;p7"/>
            <p:cNvSpPr/>
            <p:nvPr/>
          </p:nvSpPr>
          <p:spPr>
            <a:xfrm rot="5400000">
              <a:off x="7109012" y="-812025"/>
              <a:ext cx="1526851" cy="7546385"/>
            </a:xfrm>
            <a:prstGeom prst="round2SameRect">
              <a:avLst>
                <a:gd name="adj1" fmla="val 16667"/>
                <a:gd name="adj2" fmla="val 0"/>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4099246" y="2272276"/>
              <a:ext cx="7471850" cy="1377781"/>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000" b="0" i="0" u="none" strike="noStrike" cap="none" dirty="0">
                  <a:solidFill>
                    <a:schemeClr val="dk1"/>
                  </a:solidFill>
                  <a:latin typeface="Calibri"/>
                  <a:ea typeface="Calibri"/>
                  <a:cs typeface="Calibri"/>
                  <a:sym typeface="Calibri"/>
                </a:rPr>
                <a:t>Any sexual act that is perpetrated against a person’s will and is based on gender norms and unequal power relationships</a:t>
              </a:r>
              <a:endParaRPr sz="2000" b="0" i="0" u="none" strike="noStrike" cap="none" dirty="0">
                <a:solidFill>
                  <a:schemeClr val="dk1"/>
                </a:solidFill>
                <a:latin typeface="Calibri"/>
                <a:ea typeface="Calibri"/>
                <a:cs typeface="Calibri"/>
                <a:sym typeface="Calibri"/>
              </a:endParaRPr>
            </a:p>
          </p:txBody>
        </p:sp>
        <p:sp>
          <p:nvSpPr>
            <p:cNvPr id="198" name="Google Shape;198;p7"/>
            <p:cNvSpPr/>
            <p:nvPr/>
          </p:nvSpPr>
          <p:spPr>
            <a:xfrm>
              <a:off x="638" y="2006885"/>
              <a:ext cx="4098606" cy="1908564"/>
            </a:xfrm>
            <a:prstGeom prst="roundRect">
              <a:avLst>
                <a:gd name="adj" fmla="val 16667"/>
              </a:avLst>
            </a:prstGeom>
            <a:solidFill>
              <a:srgbClr val="0D6D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txBox="1"/>
            <p:nvPr/>
          </p:nvSpPr>
          <p:spPr>
            <a:xfrm>
              <a:off x="93806" y="2100053"/>
              <a:ext cx="3912270" cy="1722228"/>
            </a:xfrm>
            <a:prstGeom prst="rect">
              <a:avLst/>
            </a:prstGeom>
            <a:noFill/>
            <a:ln>
              <a:noFill/>
            </a:ln>
          </p:spPr>
          <p:txBody>
            <a:bodyPr spcFirstLastPara="1" wrap="square" lIns="140950" tIns="70475" rIns="140950" bIns="704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200" b="0" i="0" u="none" strike="noStrike" cap="none" dirty="0">
                  <a:solidFill>
                    <a:schemeClr val="lt1"/>
                  </a:solidFill>
                  <a:latin typeface="Calibri"/>
                  <a:ea typeface="Calibri"/>
                  <a:cs typeface="Calibri"/>
                  <a:sym typeface="Calibri"/>
                </a:rPr>
                <a:t>Sexual and gender-based violence</a:t>
              </a:r>
              <a:endParaRPr sz="3200" b="0" i="0" u="none" strike="noStrike" cap="none" dirty="0">
                <a:solidFill>
                  <a:schemeClr val="lt1"/>
                </a:solidFill>
                <a:latin typeface="Calibri"/>
                <a:ea typeface="Calibri"/>
                <a:cs typeface="Calibri"/>
                <a:sym typeface="Calibri"/>
              </a:endParaRPr>
            </a:p>
          </p:txBody>
        </p:sp>
        <p:sp>
          <p:nvSpPr>
            <p:cNvPr id="200" name="Google Shape;200;p7"/>
            <p:cNvSpPr/>
            <p:nvPr/>
          </p:nvSpPr>
          <p:spPr>
            <a:xfrm rot="5400000">
              <a:off x="7205829" y="1154149"/>
              <a:ext cx="1547495" cy="7622022"/>
            </a:xfrm>
            <a:prstGeom prst="round2SameRect">
              <a:avLst>
                <a:gd name="adj1" fmla="val 16667"/>
                <a:gd name="adj2" fmla="val 0"/>
              </a:avLst>
            </a:prstGeom>
            <a:solidFill>
              <a:srgbClr val="CAD4E8">
                <a:alpha val="89803"/>
              </a:srgbClr>
            </a:solidFill>
            <a:ln w="12700" cap="flat" cmpd="sng">
              <a:solidFill>
                <a:srgbClr val="CAD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4168566" y="4266954"/>
              <a:ext cx="7546480" cy="1396411"/>
            </a:xfrm>
            <a:prstGeom prst="rect">
              <a:avLst/>
            </a:prstGeom>
            <a:noFill/>
            <a:ln>
              <a:noFill/>
            </a:ln>
          </p:spPr>
          <p:txBody>
            <a:bodyPr spcFirstLastPara="1" wrap="square" lIns="87625" tIns="43800" rIns="87625" bIns="43800" anchor="ctr" anchorCtr="0">
              <a:noAutofit/>
            </a:bodyPr>
            <a:lstStyle/>
            <a:p>
              <a:pPr marL="228600" lvl="1" indent="-228600">
                <a:lnSpc>
                  <a:spcPct val="90000"/>
                </a:lnSpc>
                <a:buClr>
                  <a:schemeClr val="dk1"/>
                </a:buClr>
                <a:buSzPts val="2300"/>
                <a:buFont typeface="Calibri"/>
                <a:buChar char="•"/>
              </a:pPr>
              <a:r>
                <a:rPr lang="en-US" sz="2000" dirty="0">
                  <a:latin typeface="Calibri" panose="020F0502020204030204" pitchFamily="34" charset="0"/>
                  <a:cs typeface="Calibri" panose="020F0502020204030204" pitchFamily="34" charset="0"/>
                </a:rPr>
                <a:t>Physical </a:t>
              </a:r>
              <a:r>
                <a:rPr lang="en-US" sz="2000" b="0" i="0" dirty="0">
                  <a:latin typeface="Calibri" panose="020F0502020204030204" pitchFamily="34" charset="0"/>
                  <a:cs typeface="Calibri" panose="020F0502020204030204" pitchFamily="34" charset="0"/>
                </a:rPr>
                <a:t>violence, sexual violence, stalking, or psychological harm by a current or former partner or spouse. </a:t>
              </a:r>
              <a:r>
                <a:rPr lang="en-US" sz="2000" dirty="0">
                  <a:latin typeface="Calibri" panose="020F0502020204030204" pitchFamily="34" charset="0"/>
                  <a:cs typeface="Calibri" panose="020F0502020204030204" pitchFamily="34" charset="0"/>
                </a:rPr>
                <a:t>It is the most common form of violence against women.</a:t>
              </a:r>
            </a:p>
            <a:p>
              <a:pPr marL="228600" marR="0" lvl="1" indent="-228600" algn="l" rtl="0">
                <a:lnSpc>
                  <a:spcPct val="90000"/>
                </a:lnSpc>
                <a:spcBef>
                  <a:spcPts val="0"/>
                </a:spcBef>
                <a:spcAft>
                  <a:spcPts val="0"/>
                </a:spcAft>
                <a:buClr>
                  <a:schemeClr val="dk1"/>
                </a:buClr>
                <a:buSzPts val="2300"/>
                <a:buFont typeface="Calibri"/>
                <a:buChar char="•"/>
              </a:pPr>
              <a:endParaRPr dirty="0"/>
            </a:p>
          </p:txBody>
        </p:sp>
        <p:sp>
          <p:nvSpPr>
            <p:cNvPr id="202" name="Google Shape;202;p7"/>
            <p:cNvSpPr/>
            <p:nvPr/>
          </p:nvSpPr>
          <p:spPr>
            <a:xfrm>
              <a:off x="638" y="4010878"/>
              <a:ext cx="4167926" cy="1908564"/>
            </a:xfrm>
            <a:prstGeom prst="roundRect">
              <a:avLst>
                <a:gd name="adj" fmla="val 16667"/>
              </a:avLst>
            </a:prstGeom>
            <a:solidFill>
              <a:srgbClr val="0D6D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txBox="1"/>
            <p:nvPr/>
          </p:nvSpPr>
          <p:spPr>
            <a:xfrm>
              <a:off x="93806" y="4104046"/>
              <a:ext cx="3981590" cy="1722228"/>
            </a:xfrm>
            <a:prstGeom prst="rect">
              <a:avLst/>
            </a:prstGeom>
            <a:noFill/>
            <a:ln>
              <a:noFill/>
            </a:ln>
          </p:spPr>
          <p:txBody>
            <a:bodyPr spcFirstLastPara="1" wrap="square" lIns="140950" tIns="70475" rIns="140950" bIns="70475"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200" b="0" i="0" u="none" strike="noStrike" cap="none" dirty="0">
                  <a:solidFill>
                    <a:schemeClr val="lt1"/>
                  </a:solidFill>
                  <a:latin typeface="Calibri"/>
                  <a:ea typeface="Calibri"/>
                  <a:cs typeface="Calibri"/>
                  <a:sym typeface="Calibri"/>
                </a:rPr>
                <a:t>Intimate partner violence </a:t>
              </a:r>
              <a:endParaRPr sz="3200" dirty="0"/>
            </a:p>
          </p:txBody>
        </p:sp>
      </p:grpSp>
    </p:spTree>
  </p:cSld>
  <p:clrMapOvr>
    <a:masterClrMapping/>
  </p:clrMapOvr>
</p:sld>
</file>

<file path=ppt/theme/theme1.xml><?xml version="1.0" encoding="utf-8"?>
<a:theme xmlns:a="http://schemas.openxmlformats.org/drawingml/2006/main" name="1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4683</Words>
  <Application>Microsoft Office PowerPoint</Application>
  <PresentationFormat>Widescreen</PresentationFormat>
  <Paragraphs>318</Paragraphs>
  <Slides>28</Slides>
  <Notes>27</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vt:lpstr>
      <vt:lpstr>Arial Narrow</vt:lpstr>
      <vt:lpstr>Calibri</vt:lpstr>
      <vt:lpstr>Calibri Light</vt:lpstr>
      <vt:lpstr>Courier New</vt:lpstr>
      <vt:lpstr>Helvetica Neue</vt:lpstr>
      <vt:lpstr>Noto Sans Symbols</vt:lpstr>
      <vt:lpstr>Roboto</vt:lpstr>
      <vt:lpstr>Times New Roman</vt:lpstr>
      <vt:lpstr>Verdana</vt:lpstr>
      <vt:lpstr>Wingdings</vt:lpstr>
      <vt:lpstr>1_Office Theme</vt:lpstr>
      <vt:lpstr>PowerPoint Presentation</vt:lpstr>
      <vt:lpstr>Before we start</vt:lpstr>
      <vt:lpstr>Learning Objectives</vt:lpstr>
      <vt:lpstr>Target audience</vt:lpstr>
      <vt:lpstr>A reminder: Structure of the webinars</vt:lpstr>
      <vt:lpstr>Webinar 3: Welcome and introduction</vt:lpstr>
      <vt:lpstr>Breakout time! </vt:lpstr>
      <vt:lpstr>Before we begin – key messages</vt:lpstr>
      <vt:lpstr>Violence definitions </vt:lpstr>
      <vt:lpstr>Relationship between power, gender and violence</vt:lpstr>
      <vt:lpstr>VAC/W and GBV in the context of COVID-19</vt:lpstr>
      <vt:lpstr>VAC/W and GBV in the context of COVID-19</vt:lpstr>
      <vt:lpstr>Why are levels of violence increasing during COVID-19 ?</vt:lpstr>
      <vt:lpstr>Chat box</vt:lpstr>
      <vt:lpstr>Legal and policy framework</vt:lpstr>
      <vt:lpstr>Key Messages to the workforce</vt:lpstr>
      <vt:lpstr>Key Messages</vt:lpstr>
      <vt:lpstr>Stay informed and prepared</vt:lpstr>
      <vt:lpstr>  Preventing further violence   </vt:lpstr>
      <vt:lpstr>Special considerations for IPV and VAC </vt:lpstr>
      <vt:lpstr>Case Management Considerations during COVID</vt:lpstr>
      <vt:lpstr>Case Management Considerations during COVID</vt:lpstr>
      <vt:lpstr>National Referral Networks</vt:lpstr>
      <vt:lpstr>“Building back better”</vt:lpstr>
      <vt:lpstr>Additional reading</vt:lpstr>
      <vt:lpstr>Breakout time! </vt:lpstr>
      <vt:lpstr>Thank you!</vt:lpstr>
      <vt:lpstr>Tea break!   The zoom meeting will remain open for 20 minutes for anyone who wants an optional social catch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Doreen Alaro</dc:creator>
  <cp:lastModifiedBy>Anna Jolly</cp:lastModifiedBy>
  <cp:revision>48</cp:revision>
  <dcterms:created xsi:type="dcterms:W3CDTF">2020-11-12T12:06:00Z</dcterms:created>
  <dcterms:modified xsi:type="dcterms:W3CDTF">2020-11-19T06:57:37Z</dcterms:modified>
</cp:coreProperties>
</file>