
<file path=[Content_Types].xml><?xml version="1.0" encoding="utf-8"?>
<Types xmlns="http://schemas.openxmlformats.org/package/2006/content-types">
  <Default Extension="emf" ContentType="image/x-emf"/>
  <Default Extension="jpeg" ContentType="image/jpeg"/>
  <Default Extension="jpg" ContentType="image/jpeg"/>
  <Default Extension="jpg!d"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2"/>
  </p:notesMasterIdLst>
  <p:sldIdLst>
    <p:sldId id="1330" r:id="rId2"/>
    <p:sldId id="1318" r:id="rId3"/>
    <p:sldId id="1312" r:id="rId4"/>
    <p:sldId id="1630" r:id="rId5"/>
    <p:sldId id="1340" r:id="rId6"/>
    <p:sldId id="1296" r:id="rId7"/>
    <p:sldId id="1297" r:id="rId8"/>
    <p:sldId id="3683" r:id="rId9"/>
    <p:sldId id="3680" r:id="rId10"/>
    <p:sldId id="3681" r:id="rId11"/>
    <p:sldId id="1629" r:id="rId12"/>
    <p:sldId id="1285" r:id="rId13"/>
    <p:sldId id="1337" r:id="rId14"/>
    <p:sldId id="3674" r:id="rId15"/>
    <p:sldId id="1360" r:id="rId16"/>
    <p:sldId id="1338" r:id="rId17"/>
    <p:sldId id="1639" r:id="rId18"/>
    <p:sldId id="1632" r:id="rId19"/>
    <p:sldId id="1634" r:id="rId20"/>
    <p:sldId id="1635" r:id="rId21"/>
    <p:sldId id="1636" r:id="rId22"/>
    <p:sldId id="1637" r:id="rId23"/>
    <p:sldId id="1638" r:id="rId24"/>
    <p:sldId id="1640" r:id="rId25"/>
    <p:sldId id="1628" r:id="rId26"/>
    <p:sldId id="1375" r:id="rId27"/>
    <p:sldId id="1366" r:id="rId28"/>
    <p:sldId id="1372" r:id="rId29"/>
    <p:sldId id="1166" r:id="rId30"/>
    <p:sldId id="1441" r:id="rId31"/>
    <p:sldId id="1386" r:id="rId32"/>
    <p:sldId id="3684" r:id="rId33"/>
    <p:sldId id="1336" r:id="rId34"/>
    <p:sldId id="1362" r:id="rId35"/>
    <p:sldId id="1293" r:id="rId36"/>
    <p:sldId id="1316" r:id="rId37"/>
    <p:sldId id="1436" r:id="rId38"/>
    <p:sldId id="1435" r:id="rId39"/>
    <p:sldId id="1367" r:id="rId40"/>
    <p:sldId id="1266" r:id="rId41"/>
    <p:sldId id="1438" r:id="rId42"/>
    <p:sldId id="1437" r:id="rId43"/>
    <p:sldId id="1341" r:id="rId44"/>
    <p:sldId id="1631" r:id="rId45"/>
    <p:sldId id="1406" r:id="rId46"/>
    <p:sldId id="678" r:id="rId47"/>
    <p:sldId id="702" r:id="rId48"/>
    <p:sldId id="696" r:id="rId49"/>
    <p:sldId id="302" r:id="rId50"/>
    <p:sldId id="300" r:id="rId51"/>
    <p:sldId id="304" r:id="rId52"/>
    <p:sldId id="697" r:id="rId53"/>
    <p:sldId id="676" r:id="rId54"/>
    <p:sldId id="400" r:id="rId55"/>
    <p:sldId id="397" r:id="rId56"/>
    <p:sldId id="703" r:id="rId57"/>
    <p:sldId id="3673" r:id="rId58"/>
    <p:sldId id="312" r:id="rId59"/>
    <p:sldId id="1418" r:id="rId60"/>
    <p:sldId id="308" r:id="rId61"/>
    <p:sldId id="1396" r:id="rId62"/>
    <p:sldId id="1395" r:id="rId63"/>
    <p:sldId id="1393" r:id="rId64"/>
    <p:sldId id="1394" r:id="rId65"/>
    <p:sldId id="1295" r:id="rId66"/>
    <p:sldId id="1324" r:id="rId67"/>
    <p:sldId id="1322" r:id="rId68"/>
    <p:sldId id="1321" r:id="rId69"/>
    <p:sldId id="271" r:id="rId70"/>
    <p:sldId id="1424" r:id="rId71"/>
    <p:sldId id="1369" r:id="rId72"/>
    <p:sldId id="1390" r:id="rId73"/>
    <p:sldId id="1388" r:id="rId74"/>
    <p:sldId id="1317" r:id="rId75"/>
    <p:sldId id="1345" r:id="rId76"/>
    <p:sldId id="1430" r:id="rId77"/>
    <p:sldId id="1339" r:id="rId78"/>
    <p:sldId id="778" r:id="rId79"/>
    <p:sldId id="1432" r:id="rId80"/>
    <p:sldId id="1427" r:id="rId81"/>
    <p:sldId id="1428" r:id="rId82"/>
    <p:sldId id="1433" r:id="rId83"/>
    <p:sldId id="1434" r:id="rId84"/>
    <p:sldId id="1429" r:id="rId85"/>
    <p:sldId id="1371" r:id="rId86"/>
    <p:sldId id="1443" r:id="rId87"/>
    <p:sldId id="1351" r:id="rId88"/>
    <p:sldId id="263" r:id="rId89"/>
    <p:sldId id="3675" r:id="rId90"/>
    <p:sldId id="1359" r:id="rId91"/>
    <p:sldId id="1392" r:id="rId92"/>
    <p:sldId id="3677" r:id="rId93"/>
    <p:sldId id="3678" r:id="rId94"/>
    <p:sldId id="3679" r:id="rId95"/>
    <p:sldId id="1349" r:id="rId96"/>
    <p:sldId id="1301" r:id="rId97"/>
    <p:sldId id="1282" r:id="rId98"/>
    <p:sldId id="1417" r:id="rId99"/>
    <p:sldId id="1298" r:id="rId100"/>
    <p:sldId id="1314"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eborah Gasana" initials="" lastIdx="3" clrIdx="6"/>
  <p:cmAuthor id="1" name="Anna Jolly" initials="AJ" lastIdx="3" clrIdx="0">
    <p:extLst>
      <p:ext uri="{19B8F6BF-5375-455C-9EA6-DF929625EA0E}">
        <p15:presenceInfo xmlns:p15="http://schemas.microsoft.com/office/powerpoint/2012/main" userId="46ac2ce5c1ccca72" providerId="Windows Live"/>
      </p:ext>
    </p:extLst>
  </p:cmAuthor>
  <p:cmAuthor id="2" name="Sian Long" initials="SL" lastIdx="17" clrIdx="1">
    <p:extLst>
      <p:ext uri="{19B8F6BF-5375-455C-9EA6-DF929625EA0E}">
        <p15:presenceInfo xmlns:p15="http://schemas.microsoft.com/office/powerpoint/2012/main" userId="1f0fa9cfd8c1d43d" providerId="Windows Live"/>
      </p:ext>
    </p:extLst>
  </p:cmAuthor>
  <p:cmAuthor id="3" name="Janet Du Preez" initials="JDP" lastIdx="16" clrIdx="2">
    <p:extLst>
      <p:ext uri="{19B8F6BF-5375-455C-9EA6-DF929625EA0E}">
        <p15:presenceInfo xmlns:p15="http://schemas.microsoft.com/office/powerpoint/2012/main" userId="0cdd9294aa8002eb" providerId="Windows Live"/>
      </p:ext>
    </p:extLst>
  </p:cmAuthor>
  <p:cmAuthor id="4" name="lina digolo" initials="ld" lastIdx="3" clrIdx="3">
    <p:extLst>
      <p:ext uri="{19B8F6BF-5375-455C-9EA6-DF929625EA0E}">
        <p15:presenceInfo xmlns:p15="http://schemas.microsoft.com/office/powerpoint/2012/main" userId="a823000a0bd2897f" providerId="Windows Live"/>
      </p:ext>
    </p:extLst>
  </p:cmAuthor>
  <p:cmAuthor id="5" name="Anna Jolly" initials="AJ [2]" lastIdx="2" clrIdx="4">
    <p:extLst>
      <p:ext uri="{19B8F6BF-5375-455C-9EA6-DF929625EA0E}">
        <p15:presenceInfo xmlns:p15="http://schemas.microsoft.com/office/powerpoint/2012/main" userId="cd7d8e695aeb287c" providerId="Windows Live"/>
      </p:ext>
    </p:extLst>
  </p:cmAuthor>
  <p:cmAuthor id="6" name="Doreen Alaro" initials="DA" lastIdx="10" clrIdx="5">
    <p:extLst>
      <p:ext uri="{19B8F6BF-5375-455C-9EA6-DF929625EA0E}">
        <p15:presenceInfo xmlns:p15="http://schemas.microsoft.com/office/powerpoint/2012/main" userId="ba9d0e3ed9ed6d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9933"/>
    <a:srgbClr val="CC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84746" autoAdjust="0"/>
  </p:normalViewPr>
  <p:slideViewPr>
    <p:cSldViewPr snapToGrid="0">
      <p:cViewPr varScale="1">
        <p:scale>
          <a:sx n="61" d="100"/>
          <a:sy n="61" d="100"/>
        </p:scale>
        <p:origin x="1062" y="6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_rels/data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1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ata1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ata1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ata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ata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1D1DA-FB9A-4015-8A16-4B2811FD9AD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17ABFF46-A046-4CD3-A1BF-956B94497CAE}">
      <dgm:prSet/>
      <dgm:spPr/>
      <dgm:t>
        <a:bodyPr/>
        <a:lstStyle/>
        <a:p>
          <a:r>
            <a:rPr lang="en-KE" b="1" dirty="0"/>
            <a:t>Overall aim of th</a:t>
          </a:r>
          <a:r>
            <a:rPr lang="en-GB" b="1" dirty="0"/>
            <a:t>is</a:t>
          </a:r>
          <a:r>
            <a:rPr lang="en-KE" b="1" dirty="0"/>
            <a:t> webinar: </a:t>
          </a:r>
        </a:p>
        <a:p>
          <a:r>
            <a:rPr lang="en-US" b="1" dirty="0"/>
            <a:t>Provide an Overview of the GBV, VAC, VAW in the context of COVID</a:t>
          </a:r>
          <a:endParaRPr lang="en-US" dirty="0"/>
        </a:p>
      </dgm:t>
    </dgm:pt>
    <dgm:pt modelId="{446218E6-8E98-482E-9FD8-66A2D334EE17}" type="parTrans" cxnId="{C41D66F7-45A4-4482-946F-95ED57E6D187}">
      <dgm:prSet/>
      <dgm:spPr/>
      <dgm:t>
        <a:bodyPr/>
        <a:lstStyle/>
        <a:p>
          <a:endParaRPr lang="en-US"/>
        </a:p>
      </dgm:t>
    </dgm:pt>
    <dgm:pt modelId="{C9102C9D-7E52-4A7E-B82C-506B6D2D91E1}" type="sibTrans" cxnId="{C41D66F7-45A4-4482-946F-95ED57E6D187}">
      <dgm:prSet/>
      <dgm:spPr/>
      <dgm:t>
        <a:bodyPr/>
        <a:lstStyle/>
        <a:p>
          <a:endParaRPr lang="en-US"/>
        </a:p>
      </dgm:t>
    </dgm:pt>
    <dgm:pt modelId="{D83B0631-712F-4996-BB63-7B1E90E47A28}">
      <dgm:prSet/>
      <dgm:spPr/>
      <dgm:t>
        <a:bodyPr/>
        <a:lstStyle/>
        <a:p>
          <a:r>
            <a:rPr lang="en-KE" dirty="0"/>
            <a:t>Key principles informing </a:t>
          </a:r>
          <a:r>
            <a:rPr lang="en-GB" dirty="0"/>
            <a:t>the</a:t>
          </a:r>
          <a:r>
            <a:rPr lang="en-KE" dirty="0"/>
            <a:t> session</a:t>
          </a:r>
          <a:endParaRPr lang="en-US" dirty="0"/>
        </a:p>
      </dgm:t>
    </dgm:pt>
    <dgm:pt modelId="{10CBCC84-7DB1-45D0-915F-DE7A3E0F3C7D}" type="parTrans" cxnId="{4734D593-0278-4CBC-A4C0-DED6B2D0F4E8}">
      <dgm:prSet/>
      <dgm:spPr/>
      <dgm:t>
        <a:bodyPr/>
        <a:lstStyle/>
        <a:p>
          <a:endParaRPr lang="en-US"/>
        </a:p>
      </dgm:t>
    </dgm:pt>
    <dgm:pt modelId="{E4ACC1E3-3B6D-4201-87E9-CC86A38985B3}" type="sibTrans" cxnId="{4734D593-0278-4CBC-A4C0-DED6B2D0F4E8}">
      <dgm:prSet/>
      <dgm:spPr/>
      <dgm:t>
        <a:bodyPr/>
        <a:lstStyle/>
        <a:p>
          <a:endParaRPr lang="en-US"/>
        </a:p>
      </dgm:t>
    </dgm:pt>
    <dgm:pt modelId="{7CA05D6F-31FA-4C79-B9EB-6DAE75C07D23}">
      <dgm:prSet/>
      <dgm:spPr/>
      <dgm:t>
        <a:bodyPr/>
        <a:lstStyle/>
        <a:p>
          <a:r>
            <a:rPr lang="en-GB" dirty="0"/>
            <a:t>S</a:t>
          </a:r>
          <a:r>
            <a:rPr lang="en-KE" dirty="0"/>
            <a:t>trengths-based</a:t>
          </a:r>
          <a:endParaRPr lang="en-US" dirty="0"/>
        </a:p>
      </dgm:t>
    </dgm:pt>
    <dgm:pt modelId="{D4A52051-4379-4BCA-88BB-67584C7CD219}" type="parTrans" cxnId="{F3684E06-A76C-4330-BE2D-9AB9C1389C1A}">
      <dgm:prSet/>
      <dgm:spPr/>
      <dgm:t>
        <a:bodyPr/>
        <a:lstStyle/>
        <a:p>
          <a:endParaRPr lang="en-US"/>
        </a:p>
      </dgm:t>
    </dgm:pt>
    <dgm:pt modelId="{E7909C47-7CAF-4845-8F4F-F6CD1CDDABE3}" type="sibTrans" cxnId="{F3684E06-A76C-4330-BE2D-9AB9C1389C1A}">
      <dgm:prSet/>
      <dgm:spPr/>
      <dgm:t>
        <a:bodyPr/>
        <a:lstStyle/>
        <a:p>
          <a:endParaRPr lang="en-US"/>
        </a:p>
      </dgm:t>
    </dgm:pt>
    <dgm:pt modelId="{62197A2F-7A61-45D4-BE18-46B8898703C9}">
      <dgm:prSet/>
      <dgm:spPr/>
      <dgm:t>
        <a:bodyPr/>
        <a:lstStyle/>
        <a:p>
          <a:r>
            <a:rPr lang="en-KE"/>
            <a:t>Useful for here and now but also forward looking</a:t>
          </a:r>
          <a:endParaRPr lang="en-US"/>
        </a:p>
      </dgm:t>
    </dgm:pt>
    <dgm:pt modelId="{4AD942C7-31E0-4E6A-91DB-EA49E1240096}" type="parTrans" cxnId="{E1C6F460-5775-418F-B203-E88E8A0434E7}">
      <dgm:prSet/>
      <dgm:spPr/>
      <dgm:t>
        <a:bodyPr/>
        <a:lstStyle/>
        <a:p>
          <a:endParaRPr lang="en-US"/>
        </a:p>
      </dgm:t>
    </dgm:pt>
    <dgm:pt modelId="{81651203-6C44-4301-80DA-4F5C72F47A78}" type="sibTrans" cxnId="{E1C6F460-5775-418F-B203-E88E8A0434E7}">
      <dgm:prSet/>
      <dgm:spPr/>
      <dgm:t>
        <a:bodyPr/>
        <a:lstStyle/>
        <a:p>
          <a:endParaRPr lang="en-US"/>
        </a:p>
      </dgm:t>
    </dgm:pt>
    <dgm:pt modelId="{8B1DE0EF-9182-4FBE-9E50-3BEF5631BCF8}">
      <dgm:prSet/>
      <dgm:spPr/>
      <dgm:t>
        <a:bodyPr/>
        <a:lstStyle/>
        <a:p>
          <a:r>
            <a:rPr lang="en-KE"/>
            <a:t>Informed by global guidance and child rights instruments</a:t>
          </a:r>
          <a:endParaRPr lang="en-US"/>
        </a:p>
      </dgm:t>
    </dgm:pt>
    <dgm:pt modelId="{39D4520D-8F09-4CE3-8204-5B4B86E3BC2E}" type="parTrans" cxnId="{751C99B3-95B2-4C48-87C9-972AC58D2F88}">
      <dgm:prSet/>
      <dgm:spPr/>
      <dgm:t>
        <a:bodyPr/>
        <a:lstStyle/>
        <a:p>
          <a:endParaRPr lang="en-US"/>
        </a:p>
      </dgm:t>
    </dgm:pt>
    <dgm:pt modelId="{0904CC95-5FE6-4FD8-AE5A-29DCC65838E5}" type="sibTrans" cxnId="{751C99B3-95B2-4C48-87C9-972AC58D2F88}">
      <dgm:prSet/>
      <dgm:spPr/>
      <dgm:t>
        <a:bodyPr/>
        <a:lstStyle/>
        <a:p>
          <a:endParaRPr lang="en-US"/>
        </a:p>
      </dgm:t>
    </dgm:pt>
    <dgm:pt modelId="{F0D8B797-BF92-4689-A7E6-C1814D50CAF1}">
      <dgm:prSet/>
      <dgm:spPr/>
      <dgm:t>
        <a:bodyPr/>
        <a:lstStyle/>
        <a:p>
          <a:r>
            <a:rPr lang="en-KE"/>
            <a:t>Contextualized and fit for purpose (i.e., practical)</a:t>
          </a:r>
          <a:endParaRPr lang="en-US"/>
        </a:p>
      </dgm:t>
    </dgm:pt>
    <dgm:pt modelId="{03E65ECC-7C49-4056-BC30-C9C919550550}" type="parTrans" cxnId="{C731187A-414F-40A3-B08F-7FF5F580EBF9}">
      <dgm:prSet/>
      <dgm:spPr/>
      <dgm:t>
        <a:bodyPr/>
        <a:lstStyle/>
        <a:p>
          <a:endParaRPr lang="en-US"/>
        </a:p>
      </dgm:t>
    </dgm:pt>
    <dgm:pt modelId="{E8246B7F-A54E-4990-B41D-31C4B34A0DE9}" type="sibTrans" cxnId="{C731187A-414F-40A3-B08F-7FF5F580EBF9}">
      <dgm:prSet/>
      <dgm:spPr/>
      <dgm:t>
        <a:bodyPr/>
        <a:lstStyle/>
        <a:p>
          <a:endParaRPr lang="en-US"/>
        </a:p>
      </dgm:t>
    </dgm:pt>
    <dgm:pt modelId="{AEDF13AD-0CDC-425B-A44E-A182F3E1FFB4}">
      <dgm:prSet/>
      <dgm:spPr/>
      <dgm:t>
        <a:bodyPr/>
        <a:lstStyle/>
        <a:p>
          <a:r>
            <a:rPr lang="en-KE"/>
            <a:t>Participatory</a:t>
          </a:r>
          <a:endParaRPr lang="en-US"/>
        </a:p>
      </dgm:t>
    </dgm:pt>
    <dgm:pt modelId="{DB9FA1B9-4195-4708-ABA8-37CF0ECDD9BD}" type="parTrans" cxnId="{9836DC2B-D40F-479D-8D95-467F4258F965}">
      <dgm:prSet/>
      <dgm:spPr/>
      <dgm:t>
        <a:bodyPr/>
        <a:lstStyle/>
        <a:p>
          <a:endParaRPr lang="en-US"/>
        </a:p>
      </dgm:t>
    </dgm:pt>
    <dgm:pt modelId="{F046ED13-1D0A-4EA1-B7FC-B4781BA9BC8E}" type="sibTrans" cxnId="{9836DC2B-D40F-479D-8D95-467F4258F965}">
      <dgm:prSet/>
      <dgm:spPr/>
      <dgm:t>
        <a:bodyPr/>
        <a:lstStyle/>
        <a:p>
          <a:endParaRPr lang="en-US"/>
        </a:p>
      </dgm:t>
    </dgm:pt>
    <dgm:pt modelId="{D68E4090-E16A-0142-8945-3BAA0E236AC8}" type="pres">
      <dgm:prSet presAssocID="{53F1D1DA-FB9A-4015-8A16-4B2811FD9AD0}" presName="Name0" presStyleCnt="0">
        <dgm:presLayoutVars>
          <dgm:dir/>
          <dgm:animLvl val="lvl"/>
          <dgm:resizeHandles val="exact"/>
        </dgm:presLayoutVars>
      </dgm:prSet>
      <dgm:spPr/>
    </dgm:pt>
    <dgm:pt modelId="{05D4E7C7-C791-7E45-BE96-BE49201D78BF}" type="pres">
      <dgm:prSet presAssocID="{D83B0631-712F-4996-BB63-7B1E90E47A28}" presName="boxAndChildren" presStyleCnt="0"/>
      <dgm:spPr/>
    </dgm:pt>
    <dgm:pt modelId="{0A3A2F48-2496-6648-A1F4-F7AEA8EC4BBE}" type="pres">
      <dgm:prSet presAssocID="{D83B0631-712F-4996-BB63-7B1E90E47A28}" presName="parentTextBox" presStyleLbl="node1" presStyleIdx="0" presStyleCnt="2"/>
      <dgm:spPr/>
    </dgm:pt>
    <dgm:pt modelId="{C23FEE97-34F9-934C-84B7-32591C3EE0E2}" type="pres">
      <dgm:prSet presAssocID="{D83B0631-712F-4996-BB63-7B1E90E47A28}" presName="entireBox" presStyleLbl="node1" presStyleIdx="0" presStyleCnt="2"/>
      <dgm:spPr/>
    </dgm:pt>
    <dgm:pt modelId="{CE9D4F3E-125F-504D-860D-5326E1FB6EB5}" type="pres">
      <dgm:prSet presAssocID="{D83B0631-712F-4996-BB63-7B1E90E47A28}" presName="descendantBox" presStyleCnt="0"/>
      <dgm:spPr/>
    </dgm:pt>
    <dgm:pt modelId="{6DBCD332-8456-934B-B7FB-F5516031F955}" type="pres">
      <dgm:prSet presAssocID="{7CA05D6F-31FA-4C79-B9EB-6DAE75C07D23}" presName="childTextBox" presStyleLbl="fgAccFollowNode1" presStyleIdx="0" presStyleCnt="5">
        <dgm:presLayoutVars>
          <dgm:bulletEnabled val="1"/>
        </dgm:presLayoutVars>
      </dgm:prSet>
      <dgm:spPr/>
    </dgm:pt>
    <dgm:pt modelId="{5B07FFF5-796F-9742-A29A-9B2E4D6D65D7}" type="pres">
      <dgm:prSet presAssocID="{62197A2F-7A61-45D4-BE18-46B8898703C9}" presName="childTextBox" presStyleLbl="fgAccFollowNode1" presStyleIdx="1" presStyleCnt="5">
        <dgm:presLayoutVars>
          <dgm:bulletEnabled val="1"/>
        </dgm:presLayoutVars>
      </dgm:prSet>
      <dgm:spPr/>
    </dgm:pt>
    <dgm:pt modelId="{3364B6B3-8AAE-4040-A9BB-37C848D83E50}" type="pres">
      <dgm:prSet presAssocID="{8B1DE0EF-9182-4FBE-9E50-3BEF5631BCF8}" presName="childTextBox" presStyleLbl="fgAccFollowNode1" presStyleIdx="2" presStyleCnt="5">
        <dgm:presLayoutVars>
          <dgm:bulletEnabled val="1"/>
        </dgm:presLayoutVars>
      </dgm:prSet>
      <dgm:spPr/>
    </dgm:pt>
    <dgm:pt modelId="{2C79EB7B-E595-7E46-AD4C-E1F23077A0FB}" type="pres">
      <dgm:prSet presAssocID="{F0D8B797-BF92-4689-A7E6-C1814D50CAF1}" presName="childTextBox" presStyleLbl="fgAccFollowNode1" presStyleIdx="3" presStyleCnt="5">
        <dgm:presLayoutVars>
          <dgm:bulletEnabled val="1"/>
        </dgm:presLayoutVars>
      </dgm:prSet>
      <dgm:spPr/>
    </dgm:pt>
    <dgm:pt modelId="{2B95CEBD-C6C4-C848-B506-CF3F6EA70EB1}" type="pres">
      <dgm:prSet presAssocID="{AEDF13AD-0CDC-425B-A44E-A182F3E1FFB4}" presName="childTextBox" presStyleLbl="fgAccFollowNode1" presStyleIdx="4" presStyleCnt="5">
        <dgm:presLayoutVars>
          <dgm:bulletEnabled val="1"/>
        </dgm:presLayoutVars>
      </dgm:prSet>
      <dgm:spPr/>
    </dgm:pt>
    <dgm:pt modelId="{D899A0E0-0C33-4244-82A2-44A4B5786CDE}" type="pres">
      <dgm:prSet presAssocID="{C9102C9D-7E52-4A7E-B82C-506B6D2D91E1}" presName="sp" presStyleCnt="0"/>
      <dgm:spPr/>
    </dgm:pt>
    <dgm:pt modelId="{0690EE12-7533-F646-B3CD-B76CC4B5B5FF}" type="pres">
      <dgm:prSet presAssocID="{17ABFF46-A046-4CD3-A1BF-956B94497CAE}" presName="arrowAndChildren" presStyleCnt="0"/>
      <dgm:spPr/>
    </dgm:pt>
    <dgm:pt modelId="{F06F4CDD-C525-D246-BBCA-2620498F9D63}" type="pres">
      <dgm:prSet presAssocID="{17ABFF46-A046-4CD3-A1BF-956B94497CAE}" presName="parentTextArrow" presStyleLbl="node1" presStyleIdx="1" presStyleCnt="2" custLinFactNeighborX="800" custLinFactNeighborY="-74"/>
      <dgm:spPr/>
    </dgm:pt>
  </dgm:ptLst>
  <dgm:cxnLst>
    <dgm:cxn modelId="{F3684E06-A76C-4330-BE2D-9AB9C1389C1A}" srcId="{D83B0631-712F-4996-BB63-7B1E90E47A28}" destId="{7CA05D6F-31FA-4C79-B9EB-6DAE75C07D23}" srcOrd="0" destOrd="0" parTransId="{D4A52051-4379-4BCA-88BB-67584C7CD219}" sibTransId="{E7909C47-7CAF-4845-8F4F-F6CD1CDDABE3}"/>
    <dgm:cxn modelId="{9836DC2B-D40F-479D-8D95-467F4258F965}" srcId="{D83B0631-712F-4996-BB63-7B1E90E47A28}" destId="{AEDF13AD-0CDC-425B-A44E-A182F3E1FFB4}" srcOrd="4" destOrd="0" parTransId="{DB9FA1B9-4195-4708-ABA8-37CF0ECDD9BD}" sibTransId="{F046ED13-1D0A-4EA1-B7FC-B4781BA9BC8E}"/>
    <dgm:cxn modelId="{7B6A6039-B134-7441-A7FE-F57D105D2D9E}" type="presOf" srcId="{7CA05D6F-31FA-4C79-B9EB-6DAE75C07D23}" destId="{6DBCD332-8456-934B-B7FB-F5516031F955}" srcOrd="0" destOrd="0" presId="urn:microsoft.com/office/officeart/2005/8/layout/process4"/>
    <dgm:cxn modelId="{B09FBD3F-5300-654E-9DD9-DEF1653E4164}" type="presOf" srcId="{D83B0631-712F-4996-BB63-7B1E90E47A28}" destId="{C23FEE97-34F9-934C-84B7-32591C3EE0E2}" srcOrd="1" destOrd="0" presId="urn:microsoft.com/office/officeart/2005/8/layout/process4"/>
    <dgm:cxn modelId="{A154ED3F-C93D-5B40-B1F4-D601B47D8A51}" type="presOf" srcId="{8B1DE0EF-9182-4FBE-9E50-3BEF5631BCF8}" destId="{3364B6B3-8AAE-4040-A9BB-37C848D83E50}" srcOrd="0" destOrd="0" presId="urn:microsoft.com/office/officeart/2005/8/layout/process4"/>
    <dgm:cxn modelId="{E1C6F460-5775-418F-B203-E88E8A0434E7}" srcId="{D83B0631-712F-4996-BB63-7B1E90E47A28}" destId="{62197A2F-7A61-45D4-BE18-46B8898703C9}" srcOrd="1" destOrd="0" parTransId="{4AD942C7-31E0-4E6A-91DB-EA49E1240096}" sibTransId="{81651203-6C44-4301-80DA-4F5C72F47A78}"/>
    <dgm:cxn modelId="{19044961-F7CF-9242-B6C6-D758DA94DE72}" type="presOf" srcId="{F0D8B797-BF92-4689-A7E6-C1814D50CAF1}" destId="{2C79EB7B-E595-7E46-AD4C-E1F23077A0FB}" srcOrd="0" destOrd="0" presId="urn:microsoft.com/office/officeart/2005/8/layout/process4"/>
    <dgm:cxn modelId="{21D43846-B4E7-C74A-98A8-3554D7486CA8}" type="presOf" srcId="{D83B0631-712F-4996-BB63-7B1E90E47A28}" destId="{0A3A2F48-2496-6648-A1F4-F7AEA8EC4BBE}" srcOrd="0" destOrd="0" presId="urn:microsoft.com/office/officeart/2005/8/layout/process4"/>
    <dgm:cxn modelId="{4CE72151-977B-6646-8B0E-015366FED963}" type="presOf" srcId="{AEDF13AD-0CDC-425B-A44E-A182F3E1FFB4}" destId="{2B95CEBD-C6C4-C848-B506-CF3F6EA70EB1}" srcOrd="0" destOrd="0" presId="urn:microsoft.com/office/officeart/2005/8/layout/process4"/>
    <dgm:cxn modelId="{C731187A-414F-40A3-B08F-7FF5F580EBF9}" srcId="{D83B0631-712F-4996-BB63-7B1E90E47A28}" destId="{F0D8B797-BF92-4689-A7E6-C1814D50CAF1}" srcOrd="3" destOrd="0" parTransId="{03E65ECC-7C49-4056-BC30-C9C919550550}" sibTransId="{E8246B7F-A54E-4990-B41D-31C4B34A0DE9}"/>
    <dgm:cxn modelId="{E928E887-2618-7243-AD13-0C2AA9BC1B75}" type="presOf" srcId="{62197A2F-7A61-45D4-BE18-46B8898703C9}" destId="{5B07FFF5-796F-9742-A29A-9B2E4D6D65D7}" srcOrd="0" destOrd="0" presId="urn:microsoft.com/office/officeart/2005/8/layout/process4"/>
    <dgm:cxn modelId="{4734D593-0278-4CBC-A4C0-DED6B2D0F4E8}" srcId="{53F1D1DA-FB9A-4015-8A16-4B2811FD9AD0}" destId="{D83B0631-712F-4996-BB63-7B1E90E47A28}" srcOrd="1" destOrd="0" parTransId="{10CBCC84-7DB1-45D0-915F-DE7A3E0F3C7D}" sibTransId="{E4ACC1E3-3B6D-4201-87E9-CC86A38985B3}"/>
    <dgm:cxn modelId="{9C91CF9D-F97C-7E47-9BDD-24E6157183A4}" type="presOf" srcId="{17ABFF46-A046-4CD3-A1BF-956B94497CAE}" destId="{F06F4CDD-C525-D246-BBCA-2620498F9D63}" srcOrd="0" destOrd="0" presId="urn:microsoft.com/office/officeart/2005/8/layout/process4"/>
    <dgm:cxn modelId="{751C99B3-95B2-4C48-87C9-972AC58D2F88}" srcId="{D83B0631-712F-4996-BB63-7B1E90E47A28}" destId="{8B1DE0EF-9182-4FBE-9E50-3BEF5631BCF8}" srcOrd="2" destOrd="0" parTransId="{39D4520D-8F09-4CE3-8204-5B4B86E3BC2E}" sibTransId="{0904CC95-5FE6-4FD8-AE5A-29DCC65838E5}"/>
    <dgm:cxn modelId="{B19A93BA-0EBE-6444-BFEC-96116E86454B}" type="presOf" srcId="{53F1D1DA-FB9A-4015-8A16-4B2811FD9AD0}" destId="{D68E4090-E16A-0142-8945-3BAA0E236AC8}" srcOrd="0" destOrd="0" presId="urn:microsoft.com/office/officeart/2005/8/layout/process4"/>
    <dgm:cxn modelId="{C41D66F7-45A4-4482-946F-95ED57E6D187}" srcId="{53F1D1DA-FB9A-4015-8A16-4B2811FD9AD0}" destId="{17ABFF46-A046-4CD3-A1BF-956B94497CAE}" srcOrd="0" destOrd="0" parTransId="{446218E6-8E98-482E-9FD8-66A2D334EE17}" sibTransId="{C9102C9D-7E52-4A7E-B82C-506B6D2D91E1}"/>
    <dgm:cxn modelId="{2CE05F90-A578-4C4E-8198-7165822A3CBF}" type="presParOf" srcId="{D68E4090-E16A-0142-8945-3BAA0E236AC8}" destId="{05D4E7C7-C791-7E45-BE96-BE49201D78BF}" srcOrd="0" destOrd="0" presId="urn:microsoft.com/office/officeart/2005/8/layout/process4"/>
    <dgm:cxn modelId="{4E66B05B-D118-2B42-ACF8-CA62A7416619}" type="presParOf" srcId="{05D4E7C7-C791-7E45-BE96-BE49201D78BF}" destId="{0A3A2F48-2496-6648-A1F4-F7AEA8EC4BBE}" srcOrd="0" destOrd="0" presId="urn:microsoft.com/office/officeart/2005/8/layout/process4"/>
    <dgm:cxn modelId="{2EBF8FC6-487C-314E-83D3-803474FA7D9D}" type="presParOf" srcId="{05D4E7C7-C791-7E45-BE96-BE49201D78BF}" destId="{C23FEE97-34F9-934C-84B7-32591C3EE0E2}" srcOrd="1" destOrd="0" presId="urn:microsoft.com/office/officeart/2005/8/layout/process4"/>
    <dgm:cxn modelId="{DE772DCD-EFFA-C744-980B-9E47F0946516}" type="presParOf" srcId="{05D4E7C7-C791-7E45-BE96-BE49201D78BF}" destId="{CE9D4F3E-125F-504D-860D-5326E1FB6EB5}" srcOrd="2" destOrd="0" presId="urn:microsoft.com/office/officeart/2005/8/layout/process4"/>
    <dgm:cxn modelId="{FB0B69E0-F5A2-4441-BF11-85D87E75B778}" type="presParOf" srcId="{CE9D4F3E-125F-504D-860D-5326E1FB6EB5}" destId="{6DBCD332-8456-934B-B7FB-F5516031F955}" srcOrd="0" destOrd="0" presId="urn:microsoft.com/office/officeart/2005/8/layout/process4"/>
    <dgm:cxn modelId="{26D420CE-1A87-4143-91D7-31475F15C622}" type="presParOf" srcId="{CE9D4F3E-125F-504D-860D-5326E1FB6EB5}" destId="{5B07FFF5-796F-9742-A29A-9B2E4D6D65D7}" srcOrd="1" destOrd="0" presId="urn:microsoft.com/office/officeart/2005/8/layout/process4"/>
    <dgm:cxn modelId="{E1CAD3FF-95ED-5F42-857F-AEB019648FE3}" type="presParOf" srcId="{CE9D4F3E-125F-504D-860D-5326E1FB6EB5}" destId="{3364B6B3-8AAE-4040-A9BB-37C848D83E50}" srcOrd="2" destOrd="0" presId="urn:microsoft.com/office/officeart/2005/8/layout/process4"/>
    <dgm:cxn modelId="{7940AD07-14C8-B144-84A6-AB4211A8057B}" type="presParOf" srcId="{CE9D4F3E-125F-504D-860D-5326E1FB6EB5}" destId="{2C79EB7B-E595-7E46-AD4C-E1F23077A0FB}" srcOrd="3" destOrd="0" presId="urn:microsoft.com/office/officeart/2005/8/layout/process4"/>
    <dgm:cxn modelId="{E3E15E64-8E6E-F040-A3A3-FBF3F796A862}" type="presParOf" srcId="{CE9D4F3E-125F-504D-860D-5326E1FB6EB5}" destId="{2B95CEBD-C6C4-C848-B506-CF3F6EA70EB1}" srcOrd="4" destOrd="0" presId="urn:microsoft.com/office/officeart/2005/8/layout/process4"/>
    <dgm:cxn modelId="{A711AD2D-170D-C149-B130-973F26B70138}" type="presParOf" srcId="{D68E4090-E16A-0142-8945-3BAA0E236AC8}" destId="{D899A0E0-0C33-4244-82A2-44A4B5786CDE}" srcOrd="1" destOrd="0" presId="urn:microsoft.com/office/officeart/2005/8/layout/process4"/>
    <dgm:cxn modelId="{17364481-2A91-CD41-B7BD-ADACE3B4ACF4}" type="presParOf" srcId="{D68E4090-E16A-0142-8945-3BAA0E236AC8}" destId="{0690EE12-7533-F646-B3CD-B76CC4B5B5FF}" srcOrd="2" destOrd="0" presId="urn:microsoft.com/office/officeart/2005/8/layout/process4"/>
    <dgm:cxn modelId="{073DE52E-8047-C946-B026-6784607C772C}" type="presParOf" srcId="{0690EE12-7533-F646-B3CD-B76CC4B5B5FF}" destId="{F06F4CDD-C525-D246-BBCA-2620498F9D6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4C1861-FD20-4763-BA47-1880C2E69C02}"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944C0B05-F4A5-405B-B897-2B7C9FD6FFF6}">
      <dgm:prSet/>
      <dgm:spPr/>
      <dgm:t>
        <a:bodyPr/>
        <a:lstStyle/>
        <a:p>
          <a:pPr>
            <a:lnSpc>
              <a:spcPct val="100000"/>
            </a:lnSpc>
          </a:pPr>
          <a:r>
            <a:rPr lang="en-KE"/>
            <a:t>How would you describe case management?</a:t>
          </a:r>
          <a:endParaRPr lang="en-US"/>
        </a:p>
      </dgm:t>
    </dgm:pt>
    <dgm:pt modelId="{AEC72C6B-0C4B-41B0-A04F-23FDA0F58CDF}" type="parTrans" cxnId="{79B8DF53-5EF5-4F51-B2C7-03ABB652FFEF}">
      <dgm:prSet/>
      <dgm:spPr/>
      <dgm:t>
        <a:bodyPr/>
        <a:lstStyle/>
        <a:p>
          <a:endParaRPr lang="en-US"/>
        </a:p>
      </dgm:t>
    </dgm:pt>
    <dgm:pt modelId="{40EE5823-43FA-4511-A5D9-5CF04FE92197}" type="sibTrans" cxnId="{79B8DF53-5EF5-4F51-B2C7-03ABB652FFEF}">
      <dgm:prSet/>
      <dgm:spPr/>
      <dgm:t>
        <a:bodyPr/>
        <a:lstStyle/>
        <a:p>
          <a:pPr>
            <a:lnSpc>
              <a:spcPct val="100000"/>
            </a:lnSpc>
          </a:pPr>
          <a:endParaRPr lang="en-US"/>
        </a:p>
      </dgm:t>
    </dgm:pt>
    <dgm:pt modelId="{B0482CDB-0FD0-4AB5-8858-081EC2072094}">
      <dgm:prSet/>
      <dgm:spPr/>
      <dgm:t>
        <a:bodyPr/>
        <a:lstStyle/>
        <a:p>
          <a:pPr>
            <a:lnSpc>
              <a:spcPct val="100000"/>
            </a:lnSpc>
          </a:pPr>
          <a:r>
            <a:rPr lang="en-KE" dirty="0"/>
            <a:t>Take 5 minutes to think about it, and share your answers in chatbox or raise your hand</a:t>
          </a:r>
          <a:endParaRPr lang="en-US" dirty="0"/>
        </a:p>
      </dgm:t>
    </dgm:pt>
    <dgm:pt modelId="{737DC320-C303-4485-927E-294BD92D35D9}" type="parTrans" cxnId="{27F14AC4-0141-4E5E-B135-2DC576081E8D}">
      <dgm:prSet/>
      <dgm:spPr/>
      <dgm:t>
        <a:bodyPr/>
        <a:lstStyle/>
        <a:p>
          <a:endParaRPr lang="en-US"/>
        </a:p>
      </dgm:t>
    </dgm:pt>
    <dgm:pt modelId="{837CCFBB-CA1E-46C2-93F4-0CCB44833FD3}" type="sibTrans" cxnId="{27F14AC4-0141-4E5E-B135-2DC576081E8D}">
      <dgm:prSet/>
      <dgm:spPr/>
      <dgm:t>
        <a:bodyPr/>
        <a:lstStyle/>
        <a:p>
          <a:endParaRPr lang="en-US"/>
        </a:p>
      </dgm:t>
    </dgm:pt>
    <dgm:pt modelId="{84172157-84F1-4813-B4FC-B8E5BE6C0D66}" type="pres">
      <dgm:prSet presAssocID="{034C1861-FD20-4763-BA47-1880C2E69C02}" presName="root" presStyleCnt="0">
        <dgm:presLayoutVars>
          <dgm:dir/>
          <dgm:resizeHandles val="exact"/>
        </dgm:presLayoutVars>
      </dgm:prSet>
      <dgm:spPr/>
    </dgm:pt>
    <dgm:pt modelId="{199963A0-4AAF-4D94-AD4F-F855A1743301}" type="pres">
      <dgm:prSet presAssocID="{944C0B05-F4A5-405B-B897-2B7C9FD6FFF6}" presName="compNode" presStyleCnt="0"/>
      <dgm:spPr/>
    </dgm:pt>
    <dgm:pt modelId="{734AE467-8394-4BD1-935B-783AFF9D845E}" type="pres">
      <dgm:prSet presAssocID="{944C0B05-F4A5-405B-B897-2B7C9FD6FFF6}" presName="bgRect" presStyleLbl="bgShp" presStyleIdx="0" presStyleCnt="2"/>
      <dgm:spPr/>
    </dgm:pt>
    <dgm:pt modelId="{422F2EA6-5E23-4CBB-B3C2-CB2590598D2F}" type="pres">
      <dgm:prSet presAssocID="{944C0B05-F4A5-405B-B897-2B7C9FD6FFF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A5A8C34F-3FED-4862-926B-7DFC3C79DF2A}" type="pres">
      <dgm:prSet presAssocID="{944C0B05-F4A5-405B-B897-2B7C9FD6FFF6}" presName="spaceRect" presStyleCnt="0"/>
      <dgm:spPr/>
    </dgm:pt>
    <dgm:pt modelId="{E4FB2641-FA97-4646-919C-7D213101024E}" type="pres">
      <dgm:prSet presAssocID="{944C0B05-F4A5-405B-B897-2B7C9FD6FFF6}" presName="parTx" presStyleLbl="revTx" presStyleIdx="0" presStyleCnt="2">
        <dgm:presLayoutVars>
          <dgm:chMax val="0"/>
          <dgm:chPref val="0"/>
        </dgm:presLayoutVars>
      </dgm:prSet>
      <dgm:spPr/>
    </dgm:pt>
    <dgm:pt modelId="{124BBE8E-0303-4008-9DF4-88D6A10EEB26}" type="pres">
      <dgm:prSet presAssocID="{40EE5823-43FA-4511-A5D9-5CF04FE92197}" presName="sibTrans" presStyleCnt="0"/>
      <dgm:spPr/>
    </dgm:pt>
    <dgm:pt modelId="{ED31DB7C-6D4D-4532-B83C-22E4F27B2EA2}" type="pres">
      <dgm:prSet presAssocID="{B0482CDB-0FD0-4AB5-8858-081EC2072094}" presName="compNode" presStyleCnt="0"/>
      <dgm:spPr/>
    </dgm:pt>
    <dgm:pt modelId="{27206466-C2FD-451B-B760-14CD4160BDCD}" type="pres">
      <dgm:prSet presAssocID="{B0482CDB-0FD0-4AB5-8858-081EC2072094}" presName="bgRect" presStyleLbl="bgShp" presStyleIdx="1" presStyleCnt="2"/>
      <dgm:spPr/>
    </dgm:pt>
    <dgm:pt modelId="{693D3AF1-547F-4809-B3DA-CFD697A8695D}" type="pres">
      <dgm:prSet presAssocID="{B0482CDB-0FD0-4AB5-8858-081EC207209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D4048F0A-7508-4EB8-A92A-3EB30F74DBA6}" type="pres">
      <dgm:prSet presAssocID="{B0482CDB-0FD0-4AB5-8858-081EC2072094}" presName="spaceRect" presStyleCnt="0"/>
      <dgm:spPr/>
    </dgm:pt>
    <dgm:pt modelId="{9E3A6322-572C-4152-BC0C-FAFB2C2A0504}" type="pres">
      <dgm:prSet presAssocID="{B0482CDB-0FD0-4AB5-8858-081EC2072094}" presName="parTx" presStyleLbl="revTx" presStyleIdx="1" presStyleCnt="2">
        <dgm:presLayoutVars>
          <dgm:chMax val="0"/>
          <dgm:chPref val="0"/>
        </dgm:presLayoutVars>
      </dgm:prSet>
      <dgm:spPr/>
    </dgm:pt>
  </dgm:ptLst>
  <dgm:cxnLst>
    <dgm:cxn modelId="{79B8DF53-5EF5-4F51-B2C7-03ABB652FFEF}" srcId="{034C1861-FD20-4763-BA47-1880C2E69C02}" destId="{944C0B05-F4A5-405B-B897-2B7C9FD6FFF6}" srcOrd="0" destOrd="0" parTransId="{AEC72C6B-0C4B-41B0-A04F-23FDA0F58CDF}" sibTransId="{40EE5823-43FA-4511-A5D9-5CF04FE92197}"/>
    <dgm:cxn modelId="{CDE8E7A2-B89B-FE4B-9784-8CCD4DC37785}" type="presOf" srcId="{B0482CDB-0FD0-4AB5-8858-081EC2072094}" destId="{9E3A6322-572C-4152-BC0C-FAFB2C2A0504}" srcOrd="0" destOrd="0" presId="urn:microsoft.com/office/officeart/2018/2/layout/IconVerticalSolidList"/>
    <dgm:cxn modelId="{CBFFA9C0-7239-8844-B2DA-596AE2B448B7}" type="presOf" srcId="{034C1861-FD20-4763-BA47-1880C2E69C02}" destId="{84172157-84F1-4813-B4FC-B8E5BE6C0D66}" srcOrd="0" destOrd="0" presId="urn:microsoft.com/office/officeart/2018/2/layout/IconVerticalSolidList"/>
    <dgm:cxn modelId="{27F14AC4-0141-4E5E-B135-2DC576081E8D}" srcId="{034C1861-FD20-4763-BA47-1880C2E69C02}" destId="{B0482CDB-0FD0-4AB5-8858-081EC2072094}" srcOrd="1" destOrd="0" parTransId="{737DC320-C303-4485-927E-294BD92D35D9}" sibTransId="{837CCFBB-CA1E-46C2-93F4-0CCB44833FD3}"/>
    <dgm:cxn modelId="{293327DE-2395-7243-91D0-C9AAD3B375B5}" type="presOf" srcId="{944C0B05-F4A5-405B-B897-2B7C9FD6FFF6}" destId="{E4FB2641-FA97-4646-919C-7D213101024E}" srcOrd="0" destOrd="0" presId="urn:microsoft.com/office/officeart/2018/2/layout/IconVerticalSolidList"/>
    <dgm:cxn modelId="{55C1D898-39AC-4A46-8A09-919996FD0194}" type="presParOf" srcId="{84172157-84F1-4813-B4FC-B8E5BE6C0D66}" destId="{199963A0-4AAF-4D94-AD4F-F855A1743301}" srcOrd="0" destOrd="0" presId="urn:microsoft.com/office/officeart/2018/2/layout/IconVerticalSolidList"/>
    <dgm:cxn modelId="{1FD0C114-3F08-1843-BC91-326CB998F31D}" type="presParOf" srcId="{199963A0-4AAF-4D94-AD4F-F855A1743301}" destId="{734AE467-8394-4BD1-935B-783AFF9D845E}" srcOrd="0" destOrd="0" presId="urn:microsoft.com/office/officeart/2018/2/layout/IconVerticalSolidList"/>
    <dgm:cxn modelId="{DDE9DCE1-E4BF-8C41-9C60-4B6DE258BBC9}" type="presParOf" srcId="{199963A0-4AAF-4D94-AD4F-F855A1743301}" destId="{422F2EA6-5E23-4CBB-B3C2-CB2590598D2F}" srcOrd="1" destOrd="0" presId="urn:microsoft.com/office/officeart/2018/2/layout/IconVerticalSolidList"/>
    <dgm:cxn modelId="{2A67557C-C77F-B247-B18B-F4F03F4806CE}" type="presParOf" srcId="{199963A0-4AAF-4D94-AD4F-F855A1743301}" destId="{A5A8C34F-3FED-4862-926B-7DFC3C79DF2A}" srcOrd="2" destOrd="0" presId="urn:microsoft.com/office/officeart/2018/2/layout/IconVerticalSolidList"/>
    <dgm:cxn modelId="{1C766E55-3CFD-7840-B420-648F4FA97665}" type="presParOf" srcId="{199963A0-4AAF-4D94-AD4F-F855A1743301}" destId="{E4FB2641-FA97-4646-919C-7D213101024E}" srcOrd="3" destOrd="0" presId="urn:microsoft.com/office/officeart/2018/2/layout/IconVerticalSolidList"/>
    <dgm:cxn modelId="{60480EEF-A6B5-914A-8A3B-03671B002F0C}" type="presParOf" srcId="{84172157-84F1-4813-B4FC-B8E5BE6C0D66}" destId="{124BBE8E-0303-4008-9DF4-88D6A10EEB26}" srcOrd="1" destOrd="0" presId="urn:microsoft.com/office/officeart/2018/2/layout/IconVerticalSolidList"/>
    <dgm:cxn modelId="{8CF3A818-CDF0-C343-924A-E2287AC1E3DD}" type="presParOf" srcId="{84172157-84F1-4813-B4FC-B8E5BE6C0D66}" destId="{ED31DB7C-6D4D-4532-B83C-22E4F27B2EA2}" srcOrd="2" destOrd="0" presId="urn:microsoft.com/office/officeart/2018/2/layout/IconVerticalSolidList"/>
    <dgm:cxn modelId="{41227D2C-F25F-B54A-851D-931CC80430DA}" type="presParOf" srcId="{ED31DB7C-6D4D-4532-B83C-22E4F27B2EA2}" destId="{27206466-C2FD-451B-B760-14CD4160BDCD}" srcOrd="0" destOrd="0" presId="urn:microsoft.com/office/officeart/2018/2/layout/IconVerticalSolidList"/>
    <dgm:cxn modelId="{F6C284A9-3B1E-3143-9A08-A806CC28ABF9}" type="presParOf" srcId="{ED31DB7C-6D4D-4532-B83C-22E4F27B2EA2}" destId="{693D3AF1-547F-4809-B3DA-CFD697A8695D}" srcOrd="1" destOrd="0" presId="urn:microsoft.com/office/officeart/2018/2/layout/IconVerticalSolidList"/>
    <dgm:cxn modelId="{788E41D6-357C-B541-8524-F852D6DB93DB}" type="presParOf" srcId="{ED31DB7C-6D4D-4532-B83C-22E4F27B2EA2}" destId="{D4048F0A-7508-4EB8-A92A-3EB30F74DBA6}" srcOrd="2" destOrd="0" presId="urn:microsoft.com/office/officeart/2018/2/layout/IconVerticalSolidList"/>
    <dgm:cxn modelId="{923EE2C6-7EED-DE4D-8DD0-73BDD8232462}" type="presParOf" srcId="{ED31DB7C-6D4D-4532-B83C-22E4F27B2EA2}" destId="{9E3A6322-572C-4152-BC0C-FAFB2C2A050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C90175-0350-4E64-A750-B349EEF36B1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5D93C2C-F1DA-41B4-A629-4B0C523E5181}">
      <dgm:prSet/>
      <dgm:spPr/>
      <dgm:t>
        <a:bodyPr/>
        <a:lstStyle/>
        <a:p>
          <a:r>
            <a:rPr lang="en-US"/>
            <a:t>Case management is not a single event. It is not an intervention</a:t>
          </a:r>
        </a:p>
      </dgm:t>
    </dgm:pt>
    <dgm:pt modelId="{9AE0112B-A802-4B89-83B2-EB5BB328A809}" type="parTrans" cxnId="{F3BAEFCA-90CA-4031-880A-6ECA1F97A4ED}">
      <dgm:prSet/>
      <dgm:spPr/>
      <dgm:t>
        <a:bodyPr/>
        <a:lstStyle/>
        <a:p>
          <a:endParaRPr lang="en-US"/>
        </a:p>
      </dgm:t>
    </dgm:pt>
    <dgm:pt modelId="{18FF8E1A-55CB-4AB8-ABE4-572C5BC5A595}" type="sibTrans" cxnId="{F3BAEFCA-90CA-4031-880A-6ECA1F97A4ED}">
      <dgm:prSet/>
      <dgm:spPr/>
      <dgm:t>
        <a:bodyPr/>
        <a:lstStyle/>
        <a:p>
          <a:endParaRPr lang="en-US"/>
        </a:p>
      </dgm:t>
    </dgm:pt>
    <dgm:pt modelId="{B5A5DBEE-32BC-48E0-BE37-D1A45107BA17}">
      <dgm:prSet/>
      <dgm:spPr/>
      <dgm:t>
        <a:bodyPr/>
        <a:lstStyle/>
        <a:p>
          <a:r>
            <a:rPr lang="en-US"/>
            <a:t>It is not just checking boxes.</a:t>
          </a:r>
        </a:p>
      </dgm:t>
    </dgm:pt>
    <dgm:pt modelId="{AB0662B8-8E3C-4B36-BDE8-100975813B3F}" type="parTrans" cxnId="{2F298FDC-CEE5-49EC-97EA-F8306F677DCF}">
      <dgm:prSet/>
      <dgm:spPr/>
      <dgm:t>
        <a:bodyPr/>
        <a:lstStyle/>
        <a:p>
          <a:endParaRPr lang="en-US"/>
        </a:p>
      </dgm:t>
    </dgm:pt>
    <dgm:pt modelId="{22642EEE-E863-4143-B904-9E04049D1FCC}" type="sibTrans" cxnId="{2F298FDC-CEE5-49EC-97EA-F8306F677DCF}">
      <dgm:prSet/>
      <dgm:spPr/>
      <dgm:t>
        <a:bodyPr/>
        <a:lstStyle/>
        <a:p>
          <a:endParaRPr lang="en-US"/>
        </a:p>
      </dgm:t>
    </dgm:pt>
    <dgm:pt modelId="{F9917DA3-ACCC-4A51-95E8-CBE7BA2C37D4}">
      <dgm:prSet/>
      <dgm:spPr/>
      <dgm:t>
        <a:bodyPr/>
        <a:lstStyle/>
        <a:p>
          <a:r>
            <a:rPr lang="en-US" dirty="0"/>
            <a:t>It is not about doing it for the child, adult, family.</a:t>
          </a:r>
        </a:p>
      </dgm:t>
    </dgm:pt>
    <dgm:pt modelId="{40175D8D-9CE5-4ABC-BD21-A8CBE5DF5806}" type="parTrans" cxnId="{68CD7B54-58E3-466F-BC3B-AB13D4A430EC}">
      <dgm:prSet/>
      <dgm:spPr/>
      <dgm:t>
        <a:bodyPr/>
        <a:lstStyle/>
        <a:p>
          <a:endParaRPr lang="en-US"/>
        </a:p>
      </dgm:t>
    </dgm:pt>
    <dgm:pt modelId="{ABF276E0-C61D-42BA-B4CB-4AA2C6A5C2F1}" type="sibTrans" cxnId="{68CD7B54-58E3-466F-BC3B-AB13D4A430EC}">
      <dgm:prSet/>
      <dgm:spPr/>
      <dgm:t>
        <a:bodyPr/>
        <a:lstStyle/>
        <a:p>
          <a:endParaRPr lang="en-US"/>
        </a:p>
      </dgm:t>
    </dgm:pt>
    <dgm:pt modelId="{FAC3BFA2-404F-4444-B188-5FD9D86476C3}">
      <dgm:prSet/>
      <dgm:spPr/>
      <dgm:t>
        <a:bodyPr/>
        <a:lstStyle/>
        <a:p>
          <a:r>
            <a:rPr lang="en-US"/>
            <a:t>It is not about making more work or creating a bigger burden for the social workers and community cadres.</a:t>
          </a:r>
        </a:p>
      </dgm:t>
    </dgm:pt>
    <dgm:pt modelId="{325B9F2E-C6F9-4C7F-8F5C-20CF148292C9}" type="parTrans" cxnId="{77B164A6-00FC-4005-8C47-8368C3E4BCF6}">
      <dgm:prSet/>
      <dgm:spPr/>
      <dgm:t>
        <a:bodyPr/>
        <a:lstStyle/>
        <a:p>
          <a:endParaRPr lang="en-US"/>
        </a:p>
      </dgm:t>
    </dgm:pt>
    <dgm:pt modelId="{D1A59609-4D7A-430E-AA16-B17FA510A1BF}" type="sibTrans" cxnId="{77B164A6-00FC-4005-8C47-8368C3E4BCF6}">
      <dgm:prSet/>
      <dgm:spPr/>
      <dgm:t>
        <a:bodyPr/>
        <a:lstStyle/>
        <a:p>
          <a:endParaRPr lang="en-US"/>
        </a:p>
      </dgm:t>
    </dgm:pt>
    <dgm:pt modelId="{6FE032D3-B941-4D4C-A794-D6AE314E6E06}">
      <dgm:prSet/>
      <dgm:spPr/>
      <dgm:t>
        <a:bodyPr/>
        <a:lstStyle/>
        <a:p>
          <a:r>
            <a:rPr lang="en-US" dirty="0"/>
            <a:t>It is about integrating a process  based on good social work practice to support improved assessment, planning and stakeholder engagement</a:t>
          </a:r>
        </a:p>
      </dgm:t>
    </dgm:pt>
    <dgm:pt modelId="{79AD5C8F-EE82-490A-B694-A73B890AC85A}" type="parTrans" cxnId="{F5E30F4C-4B4D-41D7-A360-685918AEEB0D}">
      <dgm:prSet/>
      <dgm:spPr/>
      <dgm:t>
        <a:bodyPr/>
        <a:lstStyle/>
        <a:p>
          <a:endParaRPr lang="en-US"/>
        </a:p>
      </dgm:t>
    </dgm:pt>
    <dgm:pt modelId="{C1C6637F-7BB7-481F-A6C3-1C31E2158D64}" type="sibTrans" cxnId="{F5E30F4C-4B4D-41D7-A360-685918AEEB0D}">
      <dgm:prSet/>
      <dgm:spPr/>
      <dgm:t>
        <a:bodyPr/>
        <a:lstStyle/>
        <a:p>
          <a:endParaRPr lang="en-US"/>
        </a:p>
      </dgm:t>
    </dgm:pt>
    <dgm:pt modelId="{C750C870-1F04-45DD-AEE2-861E362AA18A}" type="pres">
      <dgm:prSet presAssocID="{5FC90175-0350-4E64-A750-B349EEF36B11}" presName="root" presStyleCnt="0">
        <dgm:presLayoutVars>
          <dgm:dir/>
          <dgm:resizeHandles val="exact"/>
        </dgm:presLayoutVars>
      </dgm:prSet>
      <dgm:spPr/>
    </dgm:pt>
    <dgm:pt modelId="{97BCC44A-BC17-430B-9905-8FF0BDF48D4C}" type="pres">
      <dgm:prSet presAssocID="{75D93C2C-F1DA-41B4-A629-4B0C523E5181}" presName="compNode" presStyleCnt="0"/>
      <dgm:spPr/>
    </dgm:pt>
    <dgm:pt modelId="{FEE18992-F4B3-4F1F-8E2A-DCEF07FE6F89}" type="pres">
      <dgm:prSet presAssocID="{75D93C2C-F1DA-41B4-A629-4B0C523E5181}" presName="bgRect" presStyleLbl="bgShp" presStyleIdx="0" presStyleCnt="5"/>
      <dgm:spPr/>
    </dgm:pt>
    <dgm:pt modelId="{C4BBE85D-E3EB-43E6-9629-63B57B536B17}" type="pres">
      <dgm:prSet presAssocID="{75D93C2C-F1DA-41B4-A629-4B0C523E518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7B525EC0-BA49-4EC1-A1B3-DCEBBD6D123A}" type="pres">
      <dgm:prSet presAssocID="{75D93C2C-F1DA-41B4-A629-4B0C523E5181}" presName="spaceRect" presStyleCnt="0"/>
      <dgm:spPr/>
    </dgm:pt>
    <dgm:pt modelId="{2CDACD72-8163-48B7-8702-27FC5389F599}" type="pres">
      <dgm:prSet presAssocID="{75D93C2C-F1DA-41B4-A629-4B0C523E5181}" presName="parTx" presStyleLbl="revTx" presStyleIdx="0" presStyleCnt="5">
        <dgm:presLayoutVars>
          <dgm:chMax val="0"/>
          <dgm:chPref val="0"/>
        </dgm:presLayoutVars>
      </dgm:prSet>
      <dgm:spPr/>
    </dgm:pt>
    <dgm:pt modelId="{F93A5F53-3B22-43BC-A259-E176A3D41FFA}" type="pres">
      <dgm:prSet presAssocID="{18FF8E1A-55CB-4AB8-ABE4-572C5BC5A595}" presName="sibTrans" presStyleCnt="0"/>
      <dgm:spPr/>
    </dgm:pt>
    <dgm:pt modelId="{89D1536B-48A6-4DE0-A7BC-9260BC5DF26B}" type="pres">
      <dgm:prSet presAssocID="{B5A5DBEE-32BC-48E0-BE37-D1A45107BA17}" presName="compNode" presStyleCnt="0"/>
      <dgm:spPr/>
    </dgm:pt>
    <dgm:pt modelId="{6F6FF05B-71BC-43BA-9881-0737AB6D1F7E}" type="pres">
      <dgm:prSet presAssocID="{B5A5DBEE-32BC-48E0-BE37-D1A45107BA17}" presName="bgRect" presStyleLbl="bgShp" presStyleIdx="1" presStyleCnt="5"/>
      <dgm:spPr/>
    </dgm:pt>
    <dgm:pt modelId="{1A83CE34-31F0-4DF1-BBE9-A7E647C00E40}" type="pres">
      <dgm:prSet presAssocID="{B5A5DBEE-32BC-48E0-BE37-D1A45107BA1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x"/>
        </a:ext>
      </dgm:extLst>
    </dgm:pt>
    <dgm:pt modelId="{60B94EF2-5913-449C-82C7-A92C1963597D}" type="pres">
      <dgm:prSet presAssocID="{B5A5DBEE-32BC-48E0-BE37-D1A45107BA17}" presName="spaceRect" presStyleCnt="0"/>
      <dgm:spPr/>
    </dgm:pt>
    <dgm:pt modelId="{171C935A-6430-41BB-B47E-FF77DF36527D}" type="pres">
      <dgm:prSet presAssocID="{B5A5DBEE-32BC-48E0-BE37-D1A45107BA17}" presName="parTx" presStyleLbl="revTx" presStyleIdx="1" presStyleCnt="5">
        <dgm:presLayoutVars>
          <dgm:chMax val="0"/>
          <dgm:chPref val="0"/>
        </dgm:presLayoutVars>
      </dgm:prSet>
      <dgm:spPr/>
    </dgm:pt>
    <dgm:pt modelId="{C648F32C-1889-4328-8851-BF49D485886F}" type="pres">
      <dgm:prSet presAssocID="{22642EEE-E863-4143-B904-9E04049D1FCC}" presName="sibTrans" presStyleCnt="0"/>
      <dgm:spPr/>
    </dgm:pt>
    <dgm:pt modelId="{FDDA9171-3856-42CE-A2D7-D6AB40F63DCD}" type="pres">
      <dgm:prSet presAssocID="{F9917DA3-ACCC-4A51-95E8-CBE7BA2C37D4}" presName="compNode" presStyleCnt="0"/>
      <dgm:spPr/>
    </dgm:pt>
    <dgm:pt modelId="{29CD9ABC-F445-4286-8CCA-0558CA55340C}" type="pres">
      <dgm:prSet presAssocID="{F9917DA3-ACCC-4A51-95E8-CBE7BA2C37D4}" presName="bgRect" presStyleLbl="bgShp" presStyleIdx="2" presStyleCnt="5"/>
      <dgm:spPr/>
    </dgm:pt>
    <dgm:pt modelId="{6E9BA2FD-EAEE-43E2-8200-7E11DC1E94F6}" type="pres">
      <dgm:prSet presAssocID="{F9917DA3-ACCC-4A51-95E8-CBE7BA2C37D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mono"/>
        </a:ext>
      </dgm:extLst>
    </dgm:pt>
    <dgm:pt modelId="{3D3AD7FC-1D88-4799-8FE7-03705A26D0E6}" type="pres">
      <dgm:prSet presAssocID="{F9917DA3-ACCC-4A51-95E8-CBE7BA2C37D4}" presName="spaceRect" presStyleCnt="0"/>
      <dgm:spPr/>
    </dgm:pt>
    <dgm:pt modelId="{5ED0FB34-BFA6-41BC-8A81-D982289503DA}" type="pres">
      <dgm:prSet presAssocID="{F9917DA3-ACCC-4A51-95E8-CBE7BA2C37D4}" presName="parTx" presStyleLbl="revTx" presStyleIdx="2" presStyleCnt="5">
        <dgm:presLayoutVars>
          <dgm:chMax val="0"/>
          <dgm:chPref val="0"/>
        </dgm:presLayoutVars>
      </dgm:prSet>
      <dgm:spPr/>
    </dgm:pt>
    <dgm:pt modelId="{207E9399-B97F-4917-9866-4862F7581402}" type="pres">
      <dgm:prSet presAssocID="{ABF276E0-C61D-42BA-B4CB-4AA2C6A5C2F1}" presName="sibTrans" presStyleCnt="0"/>
      <dgm:spPr/>
    </dgm:pt>
    <dgm:pt modelId="{F31C1767-9C03-44E7-AFA1-D07CF56BD538}" type="pres">
      <dgm:prSet presAssocID="{FAC3BFA2-404F-4444-B188-5FD9D86476C3}" presName="compNode" presStyleCnt="0"/>
      <dgm:spPr/>
    </dgm:pt>
    <dgm:pt modelId="{A31B4B57-77B6-4F66-8940-A9270BE688CB}" type="pres">
      <dgm:prSet presAssocID="{FAC3BFA2-404F-4444-B188-5FD9D86476C3}" presName="bgRect" presStyleLbl="bgShp" presStyleIdx="3" presStyleCnt="5"/>
      <dgm:spPr/>
    </dgm:pt>
    <dgm:pt modelId="{F4468FAC-FF53-46EC-855C-913E84C3229D}" type="pres">
      <dgm:prSet presAssocID="{FAC3BFA2-404F-4444-B188-5FD9D86476C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of People"/>
        </a:ext>
      </dgm:extLst>
    </dgm:pt>
    <dgm:pt modelId="{5DBF0EBF-7A8A-4114-AE51-0053B89E1709}" type="pres">
      <dgm:prSet presAssocID="{FAC3BFA2-404F-4444-B188-5FD9D86476C3}" presName="spaceRect" presStyleCnt="0"/>
      <dgm:spPr/>
    </dgm:pt>
    <dgm:pt modelId="{68CEBD58-D799-4FDB-9960-22F11F3AF5FD}" type="pres">
      <dgm:prSet presAssocID="{FAC3BFA2-404F-4444-B188-5FD9D86476C3}" presName="parTx" presStyleLbl="revTx" presStyleIdx="3" presStyleCnt="5">
        <dgm:presLayoutVars>
          <dgm:chMax val="0"/>
          <dgm:chPref val="0"/>
        </dgm:presLayoutVars>
      </dgm:prSet>
      <dgm:spPr/>
    </dgm:pt>
    <dgm:pt modelId="{3D34AA6C-DB07-4AAF-B8F2-EBF0D05316AA}" type="pres">
      <dgm:prSet presAssocID="{D1A59609-4D7A-430E-AA16-B17FA510A1BF}" presName="sibTrans" presStyleCnt="0"/>
      <dgm:spPr/>
    </dgm:pt>
    <dgm:pt modelId="{8AEFE111-1667-4737-9539-01201B166032}" type="pres">
      <dgm:prSet presAssocID="{6FE032D3-B941-4D4C-A794-D6AE314E6E06}" presName="compNode" presStyleCnt="0"/>
      <dgm:spPr/>
    </dgm:pt>
    <dgm:pt modelId="{55D34F4F-8F68-44D5-B850-EFBDADF0C5F5}" type="pres">
      <dgm:prSet presAssocID="{6FE032D3-B941-4D4C-A794-D6AE314E6E06}" presName="bgRect" presStyleLbl="bgShp" presStyleIdx="4" presStyleCnt="5"/>
      <dgm:spPr/>
    </dgm:pt>
    <dgm:pt modelId="{FC37C972-8EFE-4586-A4C8-D2F8FFC0397D}" type="pres">
      <dgm:prSet presAssocID="{6FE032D3-B941-4D4C-A794-D6AE314E6E0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esentation with Checklist"/>
        </a:ext>
      </dgm:extLst>
    </dgm:pt>
    <dgm:pt modelId="{DEFC1E78-1F5A-423D-AD56-BA63815DBF84}" type="pres">
      <dgm:prSet presAssocID="{6FE032D3-B941-4D4C-A794-D6AE314E6E06}" presName="spaceRect" presStyleCnt="0"/>
      <dgm:spPr/>
    </dgm:pt>
    <dgm:pt modelId="{B49CBEB1-F03A-40DB-8104-E5BD81E9080A}" type="pres">
      <dgm:prSet presAssocID="{6FE032D3-B941-4D4C-A794-D6AE314E6E06}" presName="parTx" presStyleLbl="revTx" presStyleIdx="4" presStyleCnt="5">
        <dgm:presLayoutVars>
          <dgm:chMax val="0"/>
          <dgm:chPref val="0"/>
        </dgm:presLayoutVars>
      </dgm:prSet>
      <dgm:spPr/>
    </dgm:pt>
  </dgm:ptLst>
  <dgm:cxnLst>
    <dgm:cxn modelId="{4B324601-6C08-454E-BB5A-90D3EF177C9D}" type="presOf" srcId="{B5A5DBEE-32BC-48E0-BE37-D1A45107BA17}" destId="{171C935A-6430-41BB-B47E-FF77DF36527D}" srcOrd="0" destOrd="0" presId="urn:microsoft.com/office/officeart/2018/2/layout/IconVerticalSolidList"/>
    <dgm:cxn modelId="{F5E30F4C-4B4D-41D7-A360-685918AEEB0D}" srcId="{5FC90175-0350-4E64-A750-B349EEF36B11}" destId="{6FE032D3-B941-4D4C-A794-D6AE314E6E06}" srcOrd="4" destOrd="0" parTransId="{79AD5C8F-EE82-490A-B694-A73B890AC85A}" sibTransId="{C1C6637F-7BB7-481F-A6C3-1C31E2158D64}"/>
    <dgm:cxn modelId="{68CD7B54-58E3-466F-BC3B-AB13D4A430EC}" srcId="{5FC90175-0350-4E64-A750-B349EEF36B11}" destId="{F9917DA3-ACCC-4A51-95E8-CBE7BA2C37D4}" srcOrd="2" destOrd="0" parTransId="{40175D8D-9CE5-4ABC-BD21-A8CBE5DF5806}" sibTransId="{ABF276E0-C61D-42BA-B4CB-4AA2C6A5C2F1}"/>
    <dgm:cxn modelId="{77B164A6-00FC-4005-8C47-8368C3E4BCF6}" srcId="{5FC90175-0350-4E64-A750-B349EEF36B11}" destId="{FAC3BFA2-404F-4444-B188-5FD9D86476C3}" srcOrd="3" destOrd="0" parTransId="{325B9F2E-C6F9-4C7F-8F5C-20CF148292C9}" sibTransId="{D1A59609-4D7A-430E-AA16-B17FA510A1BF}"/>
    <dgm:cxn modelId="{520393AC-BB33-4115-AC28-63587969AF11}" type="presOf" srcId="{FAC3BFA2-404F-4444-B188-5FD9D86476C3}" destId="{68CEBD58-D799-4FDB-9960-22F11F3AF5FD}" srcOrd="0" destOrd="0" presId="urn:microsoft.com/office/officeart/2018/2/layout/IconVerticalSolidList"/>
    <dgm:cxn modelId="{2285CEB1-ED5D-46B7-9254-9F70F64B9D00}" type="presOf" srcId="{75D93C2C-F1DA-41B4-A629-4B0C523E5181}" destId="{2CDACD72-8163-48B7-8702-27FC5389F599}" srcOrd="0" destOrd="0" presId="urn:microsoft.com/office/officeart/2018/2/layout/IconVerticalSolidList"/>
    <dgm:cxn modelId="{8D1CBDC7-455C-4113-8657-D32990DBB183}" type="presOf" srcId="{6FE032D3-B941-4D4C-A794-D6AE314E6E06}" destId="{B49CBEB1-F03A-40DB-8104-E5BD81E9080A}" srcOrd="0" destOrd="0" presId="urn:microsoft.com/office/officeart/2018/2/layout/IconVerticalSolidList"/>
    <dgm:cxn modelId="{F3BAEFCA-90CA-4031-880A-6ECA1F97A4ED}" srcId="{5FC90175-0350-4E64-A750-B349EEF36B11}" destId="{75D93C2C-F1DA-41B4-A629-4B0C523E5181}" srcOrd="0" destOrd="0" parTransId="{9AE0112B-A802-4B89-83B2-EB5BB328A809}" sibTransId="{18FF8E1A-55CB-4AB8-ABE4-572C5BC5A595}"/>
    <dgm:cxn modelId="{B79677DC-AEE9-480C-8E28-3B29F7A4A6FC}" type="presOf" srcId="{5FC90175-0350-4E64-A750-B349EEF36B11}" destId="{C750C870-1F04-45DD-AEE2-861E362AA18A}" srcOrd="0" destOrd="0" presId="urn:microsoft.com/office/officeart/2018/2/layout/IconVerticalSolidList"/>
    <dgm:cxn modelId="{2F298FDC-CEE5-49EC-97EA-F8306F677DCF}" srcId="{5FC90175-0350-4E64-A750-B349EEF36B11}" destId="{B5A5DBEE-32BC-48E0-BE37-D1A45107BA17}" srcOrd="1" destOrd="0" parTransId="{AB0662B8-8E3C-4B36-BDE8-100975813B3F}" sibTransId="{22642EEE-E863-4143-B904-9E04049D1FCC}"/>
    <dgm:cxn modelId="{1A6FE6F4-0BCD-4C03-BC93-4FBE2E893A42}" type="presOf" srcId="{F9917DA3-ACCC-4A51-95E8-CBE7BA2C37D4}" destId="{5ED0FB34-BFA6-41BC-8A81-D982289503DA}" srcOrd="0" destOrd="0" presId="urn:microsoft.com/office/officeart/2018/2/layout/IconVerticalSolidList"/>
    <dgm:cxn modelId="{C0CB3B69-9526-420B-8B3C-EF36457658E1}" type="presParOf" srcId="{C750C870-1F04-45DD-AEE2-861E362AA18A}" destId="{97BCC44A-BC17-430B-9905-8FF0BDF48D4C}" srcOrd="0" destOrd="0" presId="urn:microsoft.com/office/officeart/2018/2/layout/IconVerticalSolidList"/>
    <dgm:cxn modelId="{534ABDAB-8FCB-4722-8245-A4D43A3F1645}" type="presParOf" srcId="{97BCC44A-BC17-430B-9905-8FF0BDF48D4C}" destId="{FEE18992-F4B3-4F1F-8E2A-DCEF07FE6F89}" srcOrd="0" destOrd="0" presId="urn:microsoft.com/office/officeart/2018/2/layout/IconVerticalSolidList"/>
    <dgm:cxn modelId="{B554EEF7-D56C-41D7-BB45-633F03483A36}" type="presParOf" srcId="{97BCC44A-BC17-430B-9905-8FF0BDF48D4C}" destId="{C4BBE85D-E3EB-43E6-9629-63B57B536B17}" srcOrd="1" destOrd="0" presId="urn:microsoft.com/office/officeart/2018/2/layout/IconVerticalSolidList"/>
    <dgm:cxn modelId="{09547A30-BA20-4940-8B09-8CEA1C9CA34A}" type="presParOf" srcId="{97BCC44A-BC17-430B-9905-8FF0BDF48D4C}" destId="{7B525EC0-BA49-4EC1-A1B3-DCEBBD6D123A}" srcOrd="2" destOrd="0" presId="urn:microsoft.com/office/officeart/2018/2/layout/IconVerticalSolidList"/>
    <dgm:cxn modelId="{A88FD6C4-395F-4E7A-B9CD-106C8FAF1604}" type="presParOf" srcId="{97BCC44A-BC17-430B-9905-8FF0BDF48D4C}" destId="{2CDACD72-8163-48B7-8702-27FC5389F599}" srcOrd="3" destOrd="0" presId="urn:microsoft.com/office/officeart/2018/2/layout/IconVerticalSolidList"/>
    <dgm:cxn modelId="{752F3F0F-BDE4-4166-AD36-E247E434BC9F}" type="presParOf" srcId="{C750C870-1F04-45DD-AEE2-861E362AA18A}" destId="{F93A5F53-3B22-43BC-A259-E176A3D41FFA}" srcOrd="1" destOrd="0" presId="urn:microsoft.com/office/officeart/2018/2/layout/IconVerticalSolidList"/>
    <dgm:cxn modelId="{9B384A13-DCB7-43BB-A2FA-6D20E564216D}" type="presParOf" srcId="{C750C870-1F04-45DD-AEE2-861E362AA18A}" destId="{89D1536B-48A6-4DE0-A7BC-9260BC5DF26B}" srcOrd="2" destOrd="0" presId="urn:microsoft.com/office/officeart/2018/2/layout/IconVerticalSolidList"/>
    <dgm:cxn modelId="{531735D2-A15C-42F7-BB74-4A24C7537284}" type="presParOf" srcId="{89D1536B-48A6-4DE0-A7BC-9260BC5DF26B}" destId="{6F6FF05B-71BC-43BA-9881-0737AB6D1F7E}" srcOrd="0" destOrd="0" presId="urn:microsoft.com/office/officeart/2018/2/layout/IconVerticalSolidList"/>
    <dgm:cxn modelId="{9B44573B-D41E-49EE-B343-D44CB6ADCEC0}" type="presParOf" srcId="{89D1536B-48A6-4DE0-A7BC-9260BC5DF26B}" destId="{1A83CE34-31F0-4DF1-BBE9-A7E647C00E40}" srcOrd="1" destOrd="0" presId="urn:microsoft.com/office/officeart/2018/2/layout/IconVerticalSolidList"/>
    <dgm:cxn modelId="{717ECA93-FF00-460E-8A0B-40F46EFD089D}" type="presParOf" srcId="{89D1536B-48A6-4DE0-A7BC-9260BC5DF26B}" destId="{60B94EF2-5913-449C-82C7-A92C1963597D}" srcOrd="2" destOrd="0" presId="urn:microsoft.com/office/officeart/2018/2/layout/IconVerticalSolidList"/>
    <dgm:cxn modelId="{A33B71C2-8B7D-49FA-85DD-908D3FA79221}" type="presParOf" srcId="{89D1536B-48A6-4DE0-A7BC-9260BC5DF26B}" destId="{171C935A-6430-41BB-B47E-FF77DF36527D}" srcOrd="3" destOrd="0" presId="urn:microsoft.com/office/officeart/2018/2/layout/IconVerticalSolidList"/>
    <dgm:cxn modelId="{5197F74A-258E-4FE1-AB8D-64D540EA7DBD}" type="presParOf" srcId="{C750C870-1F04-45DD-AEE2-861E362AA18A}" destId="{C648F32C-1889-4328-8851-BF49D485886F}" srcOrd="3" destOrd="0" presId="urn:microsoft.com/office/officeart/2018/2/layout/IconVerticalSolidList"/>
    <dgm:cxn modelId="{3E7FC18E-ECBF-4A81-99DB-78CEE06380F8}" type="presParOf" srcId="{C750C870-1F04-45DD-AEE2-861E362AA18A}" destId="{FDDA9171-3856-42CE-A2D7-D6AB40F63DCD}" srcOrd="4" destOrd="0" presId="urn:microsoft.com/office/officeart/2018/2/layout/IconVerticalSolidList"/>
    <dgm:cxn modelId="{E63B8A37-E4DC-4468-8BC5-B0E95CAD9C23}" type="presParOf" srcId="{FDDA9171-3856-42CE-A2D7-D6AB40F63DCD}" destId="{29CD9ABC-F445-4286-8CCA-0558CA55340C}" srcOrd="0" destOrd="0" presId="urn:microsoft.com/office/officeart/2018/2/layout/IconVerticalSolidList"/>
    <dgm:cxn modelId="{A7F620BD-D2E2-4705-A273-B036354FAFAE}" type="presParOf" srcId="{FDDA9171-3856-42CE-A2D7-D6AB40F63DCD}" destId="{6E9BA2FD-EAEE-43E2-8200-7E11DC1E94F6}" srcOrd="1" destOrd="0" presId="urn:microsoft.com/office/officeart/2018/2/layout/IconVerticalSolidList"/>
    <dgm:cxn modelId="{952694AF-A274-4229-8214-E301C18417A4}" type="presParOf" srcId="{FDDA9171-3856-42CE-A2D7-D6AB40F63DCD}" destId="{3D3AD7FC-1D88-4799-8FE7-03705A26D0E6}" srcOrd="2" destOrd="0" presId="urn:microsoft.com/office/officeart/2018/2/layout/IconVerticalSolidList"/>
    <dgm:cxn modelId="{89505ACA-EDB5-42E5-A482-E6CE3E20DCF2}" type="presParOf" srcId="{FDDA9171-3856-42CE-A2D7-D6AB40F63DCD}" destId="{5ED0FB34-BFA6-41BC-8A81-D982289503DA}" srcOrd="3" destOrd="0" presId="urn:microsoft.com/office/officeart/2018/2/layout/IconVerticalSolidList"/>
    <dgm:cxn modelId="{F2A1E130-51A2-404E-95D5-5EA5A8821B4F}" type="presParOf" srcId="{C750C870-1F04-45DD-AEE2-861E362AA18A}" destId="{207E9399-B97F-4917-9866-4862F7581402}" srcOrd="5" destOrd="0" presId="urn:microsoft.com/office/officeart/2018/2/layout/IconVerticalSolidList"/>
    <dgm:cxn modelId="{D2165119-22CD-4768-817A-3D9D381B8E17}" type="presParOf" srcId="{C750C870-1F04-45DD-AEE2-861E362AA18A}" destId="{F31C1767-9C03-44E7-AFA1-D07CF56BD538}" srcOrd="6" destOrd="0" presId="urn:microsoft.com/office/officeart/2018/2/layout/IconVerticalSolidList"/>
    <dgm:cxn modelId="{485AA99C-9B86-4D56-B68E-E425C524E502}" type="presParOf" srcId="{F31C1767-9C03-44E7-AFA1-D07CF56BD538}" destId="{A31B4B57-77B6-4F66-8940-A9270BE688CB}" srcOrd="0" destOrd="0" presId="urn:microsoft.com/office/officeart/2018/2/layout/IconVerticalSolidList"/>
    <dgm:cxn modelId="{6D4A1C1F-4D32-48AC-85F0-2930EE2F1D9C}" type="presParOf" srcId="{F31C1767-9C03-44E7-AFA1-D07CF56BD538}" destId="{F4468FAC-FF53-46EC-855C-913E84C3229D}" srcOrd="1" destOrd="0" presId="urn:microsoft.com/office/officeart/2018/2/layout/IconVerticalSolidList"/>
    <dgm:cxn modelId="{9C4DB343-7A8E-4AD9-8B56-0F79653FF861}" type="presParOf" srcId="{F31C1767-9C03-44E7-AFA1-D07CF56BD538}" destId="{5DBF0EBF-7A8A-4114-AE51-0053B89E1709}" srcOrd="2" destOrd="0" presId="urn:microsoft.com/office/officeart/2018/2/layout/IconVerticalSolidList"/>
    <dgm:cxn modelId="{092005A5-0A7E-4837-9AAC-9CA853BBD0B6}" type="presParOf" srcId="{F31C1767-9C03-44E7-AFA1-D07CF56BD538}" destId="{68CEBD58-D799-4FDB-9960-22F11F3AF5FD}" srcOrd="3" destOrd="0" presId="urn:microsoft.com/office/officeart/2018/2/layout/IconVerticalSolidList"/>
    <dgm:cxn modelId="{8BAE4878-7441-4D63-8FD0-3798C9024787}" type="presParOf" srcId="{C750C870-1F04-45DD-AEE2-861E362AA18A}" destId="{3D34AA6C-DB07-4AAF-B8F2-EBF0D05316AA}" srcOrd="7" destOrd="0" presId="urn:microsoft.com/office/officeart/2018/2/layout/IconVerticalSolidList"/>
    <dgm:cxn modelId="{299B65AA-60DB-4806-AA8E-D6F641B94691}" type="presParOf" srcId="{C750C870-1F04-45DD-AEE2-861E362AA18A}" destId="{8AEFE111-1667-4737-9539-01201B166032}" srcOrd="8" destOrd="0" presId="urn:microsoft.com/office/officeart/2018/2/layout/IconVerticalSolidList"/>
    <dgm:cxn modelId="{4E3DAB46-E89A-4BF9-84FC-A1C61015804F}" type="presParOf" srcId="{8AEFE111-1667-4737-9539-01201B166032}" destId="{55D34F4F-8F68-44D5-B850-EFBDADF0C5F5}" srcOrd="0" destOrd="0" presId="urn:microsoft.com/office/officeart/2018/2/layout/IconVerticalSolidList"/>
    <dgm:cxn modelId="{7D5BF262-C514-4CE6-83B1-DB24422DD866}" type="presParOf" srcId="{8AEFE111-1667-4737-9539-01201B166032}" destId="{FC37C972-8EFE-4586-A4C8-D2F8FFC0397D}" srcOrd="1" destOrd="0" presId="urn:microsoft.com/office/officeart/2018/2/layout/IconVerticalSolidList"/>
    <dgm:cxn modelId="{95F01E20-7077-4E4B-8CB5-3D93FA899606}" type="presParOf" srcId="{8AEFE111-1667-4737-9539-01201B166032}" destId="{DEFC1E78-1F5A-423D-AD56-BA63815DBF84}" srcOrd="2" destOrd="0" presId="urn:microsoft.com/office/officeart/2018/2/layout/IconVerticalSolidList"/>
    <dgm:cxn modelId="{7294C683-5869-48A7-B453-BD78DA06071F}" type="presParOf" srcId="{8AEFE111-1667-4737-9539-01201B166032}" destId="{B49CBEB1-F03A-40DB-8104-E5BD81E9080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450F05-5944-41FC-BD4E-AC704EEEB1D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F058A95-D34C-415A-A5BA-36D1C64D2AA6}">
      <dgm:prSet/>
      <dgm:spPr/>
      <dgm:t>
        <a:bodyPr/>
        <a:lstStyle/>
        <a:p>
          <a:r>
            <a:rPr lang="en-US"/>
            <a:t>Detailed legislative and policy framework that promotes the rights and interests of children.</a:t>
          </a:r>
        </a:p>
      </dgm:t>
    </dgm:pt>
    <dgm:pt modelId="{AEEEFA01-5D0D-4C33-AF9F-666A3E6AAFF0}" type="parTrans" cxnId="{5DE17062-49B6-40D2-AA75-3DE95FAD440B}">
      <dgm:prSet/>
      <dgm:spPr/>
      <dgm:t>
        <a:bodyPr/>
        <a:lstStyle/>
        <a:p>
          <a:endParaRPr lang="en-US"/>
        </a:p>
      </dgm:t>
    </dgm:pt>
    <dgm:pt modelId="{6CF28877-241C-46F4-9DF6-8E9C75FD46C4}" type="sibTrans" cxnId="{5DE17062-49B6-40D2-AA75-3DE95FAD440B}">
      <dgm:prSet/>
      <dgm:spPr/>
      <dgm:t>
        <a:bodyPr/>
        <a:lstStyle/>
        <a:p>
          <a:endParaRPr lang="en-US"/>
        </a:p>
      </dgm:t>
    </dgm:pt>
    <dgm:pt modelId="{6024BC47-4B21-4D03-B96D-400D0FDB1533}">
      <dgm:prSet/>
      <dgm:spPr/>
      <dgm:t>
        <a:bodyPr/>
        <a:lstStyle/>
        <a:p>
          <a:r>
            <a:rPr lang="en-US"/>
            <a:t>Good knowledge of social work practice.</a:t>
          </a:r>
        </a:p>
      </dgm:t>
    </dgm:pt>
    <dgm:pt modelId="{7C2345D6-FFAD-414B-A531-01129EC83F7F}" type="parTrans" cxnId="{9119B98E-98DC-475A-904F-1153D9CC2405}">
      <dgm:prSet/>
      <dgm:spPr/>
      <dgm:t>
        <a:bodyPr/>
        <a:lstStyle/>
        <a:p>
          <a:endParaRPr lang="en-US"/>
        </a:p>
      </dgm:t>
    </dgm:pt>
    <dgm:pt modelId="{343BEAF3-27D2-4604-B13D-A153E7B7E3B0}" type="sibTrans" cxnId="{9119B98E-98DC-475A-904F-1153D9CC2405}">
      <dgm:prSet/>
      <dgm:spPr/>
      <dgm:t>
        <a:bodyPr/>
        <a:lstStyle/>
        <a:p>
          <a:endParaRPr lang="en-US"/>
        </a:p>
      </dgm:t>
    </dgm:pt>
    <dgm:pt modelId="{7E96CA11-7D9F-4FEF-9E88-C0A6F6F3AB8E}">
      <dgm:prSet/>
      <dgm:spPr/>
      <dgm:t>
        <a:bodyPr/>
        <a:lstStyle/>
        <a:p>
          <a:r>
            <a:rPr lang="en-US"/>
            <a:t>Partnerships to facilitate effective referral network/pathways.</a:t>
          </a:r>
        </a:p>
      </dgm:t>
    </dgm:pt>
    <dgm:pt modelId="{2C67456E-3C5D-443B-9F3B-9D94851EC265}" type="parTrans" cxnId="{CB2EC03A-2A19-48AB-A1FF-F37BC3CA42E5}">
      <dgm:prSet/>
      <dgm:spPr/>
      <dgm:t>
        <a:bodyPr/>
        <a:lstStyle/>
        <a:p>
          <a:endParaRPr lang="en-US"/>
        </a:p>
      </dgm:t>
    </dgm:pt>
    <dgm:pt modelId="{BA38DEF9-DBC6-4D11-94C5-1F8EBA1FFA31}" type="sibTrans" cxnId="{CB2EC03A-2A19-48AB-A1FF-F37BC3CA42E5}">
      <dgm:prSet/>
      <dgm:spPr/>
      <dgm:t>
        <a:bodyPr/>
        <a:lstStyle/>
        <a:p>
          <a:endParaRPr lang="en-US"/>
        </a:p>
      </dgm:t>
    </dgm:pt>
    <dgm:pt modelId="{BAEE7829-2B56-425D-BDAC-328A385D7C9F}">
      <dgm:prSet/>
      <dgm:spPr/>
      <dgm:t>
        <a:bodyPr/>
        <a:lstStyle/>
        <a:p>
          <a:r>
            <a:rPr lang="en-US"/>
            <a:t>Strong collaborative mechanisms.  </a:t>
          </a:r>
        </a:p>
      </dgm:t>
    </dgm:pt>
    <dgm:pt modelId="{C66BB466-BA34-485E-81C3-40394BBBCE88}" type="parTrans" cxnId="{FC60DF79-AC73-4067-B536-17442603891F}">
      <dgm:prSet/>
      <dgm:spPr/>
      <dgm:t>
        <a:bodyPr/>
        <a:lstStyle/>
        <a:p>
          <a:endParaRPr lang="en-US"/>
        </a:p>
      </dgm:t>
    </dgm:pt>
    <dgm:pt modelId="{649A26E9-6171-425D-A291-A7356326A0F7}" type="sibTrans" cxnId="{FC60DF79-AC73-4067-B536-17442603891F}">
      <dgm:prSet/>
      <dgm:spPr/>
      <dgm:t>
        <a:bodyPr/>
        <a:lstStyle/>
        <a:p>
          <a:endParaRPr lang="en-US"/>
        </a:p>
      </dgm:t>
    </dgm:pt>
    <dgm:pt modelId="{EC47F11B-F339-45F5-94D2-B4E18923C160}">
      <dgm:prSet/>
      <dgm:spPr/>
      <dgm:t>
        <a:bodyPr/>
        <a:lstStyle/>
        <a:p>
          <a:r>
            <a:rPr lang="en-US"/>
            <a:t>Strong understanding of roles and responsibilities of all actors.</a:t>
          </a:r>
        </a:p>
      </dgm:t>
    </dgm:pt>
    <dgm:pt modelId="{550803BE-1A27-487F-9FB6-1EC4C9C9613F}" type="parTrans" cxnId="{19F2A04D-6B35-46FC-B1AB-89B470883765}">
      <dgm:prSet/>
      <dgm:spPr/>
      <dgm:t>
        <a:bodyPr/>
        <a:lstStyle/>
        <a:p>
          <a:endParaRPr lang="en-US"/>
        </a:p>
      </dgm:t>
    </dgm:pt>
    <dgm:pt modelId="{A5F8BB8F-3FC9-4E05-AF78-0FE8309A9779}" type="sibTrans" cxnId="{19F2A04D-6B35-46FC-B1AB-89B470883765}">
      <dgm:prSet/>
      <dgm:spPr/>
      <dgm:t>
        <a:bodyPr/>
        <a:lstStyle/>
        <a:p>
          <a:endParaRPr lang="en-US"/>
        </a:p>
      </dgm:t>
    </dgm:pt>
    <dgm:pt modelId="{590C0571-70B7-4FE8-88EA-7E312DA1173D}">
      <dgm:prSet/>
      <dgm:spPr/>
      <dgm:t>
        <a:bodyPr/>
        <a:lstStyle/>
        <a:p>
          <a:r>
            <a:rPr lang="en-US"/>
            <a:t>Strong institutional arrangements that support the approach and the system. </a:t>
          </a:r>
        </a:p>
      </dgm:t>
    </dgm:pt>
    <dgm:pt modelId="{0F0E2CA3-0808-428B-90F4-E53455E89C4B}" type="parTrans" cxnId="{F44309DF-1D16-48AD-87B5-60E54594D599}">
      <dgm:prSet/>
      <dgm:spPr/>
      <dgm:t>
        <a:bodyPr/>
        <a:lstStyle/>
        <a:p>
          <a:endParaRPr lang="en-US"/>
        </a:p>
      </dgm:t>
    </dgm:pt>
    <dgm:pt modelId="{7A51A85B-21CA-433A-8AED-F48A744A0686}" type="sibTrans" cxnId="{F44309DF-1D16-48AD-87B5-60E54594D599}">
      <dgm:prSet/>
      <dgm:spPr/>
      <dgm:t>
        <a:bodyPr/>
        <a:lstStyle/>
        <a:p>
          <a:endParaRPr lang="en-US"/>
        </a:p>
      </dgm:t>
    </dgm:pt>
    <dgm:pt modelId="{A9188A44-133F-4581-9DA7-BDC9D1A28524}" type="pres">
      <dgm:prSet presAssocID="{E3450F05-5944-41FC-BD4E-AC704EEEB1D5}" presName="root" presStyleCnt="0">
        <dgm:presLayoutVars>
          <dgm:dir/>
          <dgm:resizeHandles val="exact"/>
        </dgm:presLayoutVars>
      </dgm:prSet>
      <dgm:spPr/>
    </dgm:pt>
    <dgm:pt modelId="{E4526277-C09F-44C4-A64C-59EE3A482F87}" type="pres">
      <dgm:prSet presAssocID="{4F058A95-D34C-415A-A5BA-36D1C64D2AA6}" presName="compNode" presStyleCnt="0"/>
      <dgm:spPr/>
    </dgm:pt>
    <dgm:pt modelId="{859F94CB-F459-4972-97EF-5ABB510BD4FB}" type="pres">
      <dgm:prSet presAssocID="{4F058A95-D34C-415A-A5BA-36D1C64D2AA6}" presName="bgRect" presStyleLbl="bgShp" presStyleIdx="0" presStyleCnt="6"/>
      <dgm:spPr/>
    </dgm:pt>
    <dgm:pt modelId="{F80F2DA1-5FD6-4C85-9D18-CA97F3B1DB05}" type="pres">
      <dgm:prSet presAssocID="{4F058A95-D34C-415A-A5BA-36D1C64D2AA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A200F94A-E42F-474A-A700-94F2A5CDE99A}" type="pres">
      <dgm:prSet presAssocID="{4F058A95-D34C-415A-A5BA-36D1C64D2AA6}" presName="spaceRect" presStyleCnt="0"/>
      <dgm:spPr/>
    </dgm:pt>
    <dgm:pt modelId="{901B34C9-1F8F-4EFF-B071-F2D4AF450D14}" type="pres">
      <dgm:prSet presAssocID="{4F058A95-D34C-415A-A5BA-36D1C64D2AA6}" presName="parTx" presStyleLbl="revTx" presStyleIdx="0" presStyleCnt="6">
        <dgm:presLayoutVars>
          <dgm:chMax val="0"/>
          <dgm:chPref val="0"/>
        </dgm:presLayoutVars>
      </dgm:prSet>
      <dgm:spPr/>
    </dgm:pt>
    <dgm:pt modelId="{08F79A7C-3B85-4524-A930-C091152A41AD}" type="pres">
      <dgm:prSet presAssocID="{6CF28877-241C-46F4-9DF6-8E9C75FD46C4}" presName="sibTrans" presStyleCnt="0"/>
      <dgm:spPr/>
    </dgm:pt>
    <dgm:pt modelId="{379AB736-C3F9-4D43-8B96-889113EF7237}" type="pres">
      <dgm:prSet presAssocID="{6024BC47-4B21-4D03-B96D-400D0FDB1533}" presName="compNode" presStyleCnt="0"/>
      <dgm:spPr/>
    </dgm:pt>
    <dgm:pt modelId="{ADE6A367-F01C-4765-85A8-9BD73C3713B8}" type="pres">
      <dgm:prSet presAssocID="{6024BC47-4B21-4D03-B96D-400D0FDB1533}" presName="bgRect" presStyleLbl="bgShp" presStyleIdx="1" presStyleCnt="6"/>
      <dgm:spPr/>
    </dgm:pt>
    <dgm:pt modelId="{6745B7DC-2B54-4F35-AF40-5481ABE11032}" type="pres">
      <dgm:prSet presAssocID="{6024BC47-4B21-4D03-B96D-400D0FDB153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B55BC901-2F5D-4F83-A904-752F3D4087B0}" type="pres">
      <dgm:prSet presAssocID="{6024BC47-4B21-4D03-B96D-400D0FDB1533}" presName="spaceRect" presStyleCnt="0"/>
      <dgm:spPr/>
    </dgm:pt>
    <dgm:pt modelId="{94B525F1-DBF6-4BAA-A74A-D5DF01BA0A46}" type="pres">
      <dgm:prSet presAssocID="{6024BC47-4B21-4D03-B96D-400D0FDB1533}" presName="parTx" presStyleLbl="revTx" presStyleIdx="1" presStyleCnt="6">
        <dgm:presLayoutVars>
          <dgm:chMax val="0"/>
          <dgm:chPref val="0"/>
        </dgm:presLayoutVars>
      </dgm:prSet>
      <dgm:spPr/>
    </dgm:pt>
    <dgm:pt modelId="{9EE63465-4EF1-4604-8917-E7D34158B739}" type="pres">
      <dgm:prSet presAssocID="{343BEAF3-27D2-4604-B13D-A153E7B7E3B0}" presName="sibTrans" presStyleCnt="0"/>
      <dgm:spPr/>
    </dgm:pt>
    <dgm:pt modelId="{285F5C8E-C0A9-4F47-B6E6-3D1CE92AE4DE}" type="pres">
      <dgm:prSet presAssocID="{7E96CA11-7D9F-4FEF-9E88-C0A6F6F3AB8E}" presName="compNode" presStyleCnt="0"/>
      <dgm:spPr/>
    </dgm:pt>
    <dgm:pt modelId="{71BB11D1-3491-4DD6-BB33-C633772EA07C}" type="pres">
      <dgm:prSet presAssocID="{7E96CA11-7D9F-4FEF-9E88-C0A6F6F3AB8E}" presName="bgRect" presStyleLbl="bgShp" presStyleIdx="2" presStyleCnt="6"/>
      <dgm:spPr/>
    </dgm:pt>
    <dgm:pt modelId="{B694C95C-B991-4A7A-8BBC-94BDD73E92E9}" type="pres">
      <dgm:prSet presAssocID="{7E96CA11-7D9F-4FEF-9E88-C0A6F6F3AB8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C2A0C8D8-A40C-496E-A0E5-27B08D313565}" type="pres">
      <dgm:prSet presAssocID="{7E96CA11-7D9F-4FEF-9E88-C0A6F6F3AB8E}" presName="spaceRect" presStyleCnt="0"/>
      <dgm:spPr/>
    </dgm:pt>
    <dgm:pt modelId="{731BB38B-8D4B-4CDC-BE89-18B77B8621E6}" type="pres">
      <dgm:prSet presAssocID="{7E96CA11-7D9F-4FEF-9E88-C0A6F6F3AB8E}" presName="parTx" presStyleLbl="revTx" presStyleIdx="2" presStyleCnt="6">
        <dgm:presLayoutVars>
          <dgm:chMax val="0"/>
          <dgm:chPref val="0"/>
        </dgm:presLayoutVars>
      </dgm:prSet>
      <dgm:spPr/>
    </dgm:pt>
    <dgm:pt modelId="{77052441-AF94-4B08-A149-BB47FE806233}" type="pres">
      <dgm:prSet presAssocID="{BA38DEF9-DBC6-4D11-94C5-1F8EBA1FFA31}" presName="sibTrans" presStyleCnt="0"/>
      <dgm:spPr/>
    </dgm:pt>
    <dgm:pt modelId="{CEDC60ED-A28C-4DFA-B0E2-5530CEE7B206}" type="pres">
      <dgm:prSet presAssocID="{BAEE7829-2B56-425D-BDAC-328A385D7C9F}" presName="compNode" presStyleCnt="0"/>
      <dgm:spPr/>
    </dgm:pt>
    <dgm:pt modelId="{B165DB0D-6050-41D4-BE61-80E79C144D45}" type="pres">
      <dgm:prSet presAssocID="{BAEE7829-2B56-425D-BDAC-328A385D7C9F}" presName="bgRect" presStyleLbl="bgShp" presStyleIdx="3" presStyleCnt="6"/>
      <dgm:spPr/>
    </dgm:pt>
    <dgm:pt modelId="{20235997-5DAC-43BE-A196-20EE07C4FA06}" type="pres">
      <dgm:prSet presAssocID="{BAEE7829-2B56-425D-BDAC-328A385D7C9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twork"/>
        </a:ext>
      </dgm:extLst>
    </dgm:pt>
    <dgm:pt modelId="{300D75F9-7205-4A9E-B0B6-26E4D91E9E4C}" type="pres">
      <dgm:prSet presAssocID="{BAEE7829-2B56-425D-BDAC-328A385D7C9F}" presName="spaceRect" presStyleCnt="0"/>
      <dgm:spPr/>
    </dgm:pt>
    <dgm:pt modelId="{F29B6DD8-E578-4F4E-A432-774E98B437D5}" type="pres">
      <dgm:prSet presAssocID="{BAEE7829-2B56-425D-BDAC-328A385D7C9F}" presName="parTx" presStyleLbl="revTx" presStyleIdx="3" presStyleCnt="6">
        <dgm:presLayoutVars>
          <dgm:chMax val="0"/>
          <dgm:chPref val="0"/>
        </dgm:presLayoutVars>
      </dgm:prSet>
      <dgm:spPr/>
    </dgm:pt>
    <dgm:pt modelId="{456DF388-DDB8-4871-ADF5-6D1BAADFAF81}" type="pres">
      <dgm:prSet presAssocID="{649A26E9-6171-425D-A291-A7356326A0F7}" presName="sibTrans" presStyleCnt="0"/>
      <dgm:spPr/>
    </dgm:pt>
    <dgm:pt modelId="{CA8626AF-2F8B-4B5E-8A33-33273826C739}" type="pres">
      <dgm:prSet presAssocID="{EC47F11B-F339-45F5-94D2-B4E18923C160}" presName="compNode" presStyleCnt="0"/>
      <dgm:spPr/>
    </dgm:pt>
    <dgm:pt modelId="{5337E325-51C2-4676-90DA-412B3ADBD562}" type="pres">
      <dgm:prSet presAssocID="{EC47F11B-F339-45F5-94D2-B4E18923C160}" presName="bgRect" presStyleLbl="bgShp" presStyleIdx="4" presStyleCnt="6"/>
      <dgm:spPr/>
    </dgm:pt>
    <dgm:pt modelId="{36541FC7-2C9D-41A8-B4FD-BC0E7F825D5E}" type="pres">
      <dgm:prSet presAssocID="{EC47F11B-F339-45F5-94D2-B4E18923C16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rama"/>
        </a:ext>
      </dgm:extLst>
    </dgm:pt>
    <dgm:pt modelId="{ABC20D20-385D-49C2-B0CF-A5E575D08557}" type="pres">
      <dgm:prSet presAssocID="{EC47F11B-F339-45F5-94D2-B4E18923C160}" presName="spaceRect" presStyleCnt="0"/>
      <dgm:spPr/>
    </dgm:pt>
    <dgm:pt modelId="{16FD144E-A054-454A-8D71-A6DD3AF71166}" type="pres">
      <dgm:prSet presAssocID="{EC47F11B-F339-45F5-94D2-B4E18923C160}" presName="parTx" presStyleLbl="revTx" presStyleIdx="4" presStyleCnt="6">
        <dgm:presLayoutVars>
          <dgm:chMax val="0"/>
          <dgm:chPref val="0"/>
        </dgm:presLayoutVars>
      </dgm:prSet>
      <dgm:spPr/>
    </dgm:pt>
    <dgm:pt modelId="{7BB979DB-65BA-402B-ABBE-AD02ACDAB817}" type="pres">
      <dgm:prSet presAssocID="{A5F8BB8F-3FC9-4E05-AF78-0FE8309A9779}" presName="sibTrans" presStyleCnt="0"/>
      <dgm:spPr/>
    </dgm:pt>
    <dgm:pt modelId="{0947826C-2F3C-4730-B557-AA02D33D6841}" type="pres">
      <dgm:prSet presAssocID="{590C0571-70B7-4FE8-88EA-7E312DA1173D}" presName="compNode" presStyleCnt="0"/>
      <dgm:spPr/>
    </dgm:pt>
    <dgm:pt modelId="{A29472DD-636D-4D97-A2A9-0EA7F2EA5A66}" type="pres">
      <dgm:prSet presAssocID="{590C0571-70B7-4FE8-88EA-7E312DA1173D}" presName="bgRect" presStyleLbl="bgShp" presStyleIdx="5" presStyleCnt="6"/>
      <dgm:spPr/>
    </dgm:pt>
    <dgm:pt modelId="{917E445F-B1AF-4423-A7BC-8E3104BE52CA}" type="pres">
      <dgm:prSet presAssocID="{590C0571-70B7-4FE8-88EA-7E312DA1173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ank"/>
        </a:ext>
      </dgm:extLst>
    </dgm:pt>
    <dgm:pt modelId="{7E560507-DF1C-4661-B16C-05D4119E2D9C}" type="pres">
      <dgm:prSet presAssocID="{590C0571-70B7-4FE8-88EA-7E312DA1173D}" presName="spaceRect" presStyleCnt="0"/>
      <dgm:spPr/>
    </dgm:pt>
    <dgm:pt modelId="{4E8F2D22-00F2-4812-8122-9DEC0A39E35D}" type="pres">
      <dgm:prSet presAssocID="{590C0571-70B7-4FE8-88EA-7E312DA1173D}" presName="parTx" presStyleLbl="revTx" presStyleIdx="5" presStyleCnt="6">
        <dgm:presLayoutVars>
          <dgm:chMax val="0"/>
          <dgm:chPref val="0"/>
        </dgm:presLayoutVars>
      </dgm:prSet>
      <dgm:spPr/>
    </dgm:pt>
  </dgm:ptLst>
  <dgm:cxnLst>
    <dgm:cxn modelId="{D54A2013-B5CE-497A-A7AF-4DB5CF80759E}" type="presOf" srcId="{EC47F11B-F339-45F5-94D2-B4E18923C160}" destId="{16FD144E-A054-454A-8D71-A6DD3AF71166}" srcOrd="0" destOrd="0" presId="urn:microsoft.com/office/officeart/2018/2/layout/IconVerticalSolidList"/>
    <dgm:cxn modelId="{50981F24-E7EA-49EE-8632-226AE05BB903}" type="presOf" srcId="{590C0571-70B7-4FE8-88EA-7E312DA1173D}" destId="{4E8F2D22-00F2-4812-8122-9DEC0A39E35D}" srcOrd="0" destOrd="0" presId="urn:microsoft.com/office/officeart/2018/2/layout/IconVerticalSolidList"/>
    <dgm:cxn modelId="{1A51D437-FACC-4E20-8B76-302C6EFA2B79}" type="presOf" srcId="{7E96CA11-7D9F-4FEF-9E88-C0A6F6F3AB8E}" destId="{731BB38B-8D4B-4CDC-BE89-18B77B8621E6}" srcOrd="0" destOrd="0" presId="urn:microsoft.com/office/officeart/2018/2/layout/IconVerticalSolidList"/>
    <dgm:cxn modelId="{CB2EC03A-2A19-48AB-A1FF-F37BC3CA42E5}" srcId="{E3450F05-5944-41FC-BD4E-AC704EEEB1D5}" destId="{7E96CA11-7D9F-4FEF-9E88-C0A6F6F3AB8E}" srcOrd="2" destOrd="0" parTransId="{2C67456E-3C5D-443B-9F3B-9D94851EC265}" sibTransId="{BA38DEF9-DBC6-4D11-94C5-1F8EBA1FFA31}"/>
    <dgm:cxn modelId="{5DE17062-49B6-40D2-AA75-3DE95FAD440B}" srcId="{E3450F05-5944-41FC-BD4E-AC704EEEB1D5}" destId="{4F058A95-D34C-415A-A5BA-36D1C64D2AA6}" srcOrd="0" destOrd="0" parTransId="{AEEEFA01-5D0D-4C33-AF9F-666A3E6AAFF0}" sibTransId="{6CF28877-241C-46F4-9DF6-8E9C75FD46C4}"/>
    <dgm:cxn modelId="{C19A9264-2C75-4238-A1AD-2ADCABD51218}" type="presOf" srcId="{6024BC47-4B21-4D03-B96D-400D0FDB1533}" destId="{94B525F1-DBF6-4BAA-A74A-D5DF01BA0A46}" srcOrd="0" destOrd="0" presId="urn:microsoft.com/office/officeart/2018/2/layout/IconVerticalSolidList"/>
    <dgm:cxn modelId="{19F2A04D-6B35-46FC-B1AB-89B470883765}" srcId="{E3450F05-5944-41FC-BD4E-AC704EEEB1D5}" destId="{EC47F11B-F339-45F5-94D2-B4E18923C160}" srcOrd="4" destOrd="0" parTransId="{550803BE-1A27-487F-9FB6-1EC4C9C9613F}" sibTransId="{A5F8BB8F-3FC9-4E05-AF78-0FE8309A9779}"/>
    <dgm:cxn modelId="{CC04DA6F-9DDE-4D11-8C09-9724AC943062}" type="presOf" srcId="{BAEE7829-2B56-425D-BDAC-328A385D7C9F}" destId="{F29B6DD8-E578-4F4E-A432-774E98B437D5}" srcOrd="0" destOrd="0" presId="urn:microsoft.com/office/officeart/2018/2/layout/IconVerticalSolidList"/>
    <dgm:cxn modelId="{7404FA74-6EBC-4AAD-A200-F43EC883CC8E}" type="presOf" srcId="{E3450F05-5944-41FC-BD4E-AC704EEEB1D5}" destId="{A9188A44-133F-4581-9DA7-BDC9D1A28524}" srcOrd="0" destOrd="0" presId="urn:microsoft.com/office/officeart/2018/2/layout/IconVerticalSolidList"/>
    <dgm:cxn modelId="{FC60DF79-AC73-4067-B536-17442603891F}" srcId="{E3450F05-5944-41FC-BD4E-AC704EEEB1D5}" destId="{BAEE7829-2B56-425D-BDAC-328A385D7C9F}" srcOrd="3" destOrd="0" parTransId="{C66BB466-BA34-485E-81C3-40394BBBCE88}" sibTransId="{649A26E9-6171-425D-A291-A7356326A0F7}"/>
    <dgm:cxn modelId="{9119B98E-98DC-475A-904F-1153D9CC2405}" srcId="{E3450F05-5944-41FC-BD4E-AC704EEEB1D5}" destId="{6024BC47-4B21-4D03-B96D-400D0FDB1533}" srcOrd="1" destOrd="0" parTransId="{7C2345D6-FFAD-414B-A531-01129EC83F7F}" sibTransId="{343BEAF3-27D2-4604-B13D-A153E7B7E3B0}"/>
    <dgm:cxn modelId="{8D94BEBB-1DBA-42F8-A7D6-4F4B89B3FBC2}" type="presOf" srcId="{4F058A95-D34C-415A-A5BA-36D1C64D2AA6}" destId="{901B34C9-1F8F-4EFF-B071-F2D4AF450D14}" srcOrd="0" destOrd="0" presId="urn:microsoft.com/office/officeart/2018/2/layout/IconVerticalSolidList"/>
    <dgm:cxn modelId="{F44309DF-1D16-48AD-87B5-60E54594D599}" srcId="{E3450F05-5944-41FC-BD4E-AC704EEEB1D5}" destId="{590C0571-70B7-4FE8-88EA-7E312DA1173D}" srcOrd="5" destOrd="0" parTransId="{0F0E2CA3-0808-428B-90F4-E53455E89C4B}" sibTransId="{7A51A85B-21CA-433A-8AED-F48A744A0686}"/>
    <dgm:cxn modelId="{007AC3CC-FF77-49B7-BC59-643AE185DCAE}" type="presParOf" srcId="{A9188A44-133F-4581-9DA7-BDC9D1A28524}" destId="{E4526277-C09F-44C4-A64C-59EE3A482F87}" srcOrd="0" destOrd="0" presId="urn:microsoft.com/office/officeart/2018/2/layout/IconVerticalSolidList"/>
    <dgm:cxn modelId="{65C72D04-6B80-4ED7-AEED-28E1206949E8}" type="presParOf" srcId="{E4526277-C09F-44C4-A64C-59EE3A482F87}" destId="{859F94CB-F459-4972-97EF-5ABB510BD4FB}" srcOrd="0" destOrd="0" presId="urn:microsoft.com/office/officeart/2018/2/layout/IconVerticalSolidList"/>
    <dgm:cxn modelId="{610E19A9-EFC1-470E-8F7D-BCE974D7E6EF}" type="presParOf" srcId="{E4526277-C09F-44C4-A64C-59EE3A482F87}" destId="{F80F2DA1-5FD6-4C85-9D18-CA97F3B1DB05}" srcOrd="1" destOrd="0" presId="urn:microsoft.com/office/officeart/2018/2/layout/IconVerticalSolidList"/>
    <dgm:cxn modelId="{128FF72C-938D-4D39-BB3D-3746D1E151A4}" type="presParOf" srcId="{E4526277-C09F-44C4-A64C-59EE3A482F87}" destId="{A200F94A-E42F-474A-A700-94F2A5CDE99A}" srcOrd="2" destOrd="0" presId="urn:microsoft.com/office/officeart/2018/2/layout/IconVerticalSolidList"/>
    <dgm:cxn modelId="{2DA57498-DBED-4D60-87D9-59BDC27688FB}" type="presParOf" srcId="{E4526277-C09F-44C4-A64C-59EE3A482F87}" destId="{901B34C9-1F8F-4EFF-B071-F2D4AF450D14}" srcOrd="3" destOrd="0" presId="urn:microsoft.com/office/officeart/2018/2/layout/IconVerticalSolidList"/>
    <dgm:cxn modelId="{87119A62-A274-41EB-AF53-69E5AE302D47}" type="presParOf" srcId="{A9188A44-133F-4581-9DA7-BDC9D1A28524}" destId="{08F79A7C-3B85-4524-A930-C091152A41AD}" srcOrd="1" destOrd="0" presId="urn:microsoft.com/office/officeart/2018/2/layout/IconVerticalSolidList"/>
    <dgm:cxn modelId="{3F8A3B8D-67FA-4951-A1F4-5DB81E31D979}" type="presParOf" srcId="{A9188A44-133F-4581-9DA7-BDC9D1A28524}" destId="{379AB736-C3F9-4D43-8B96-889113EF7237}" srcOrd="2" destOrd="0" presId="urn:microsoft.com/office/officeart/2018/2/layout/IconVerticalSolidList"/>
    <dgm:cxn modelId="{BEFC20C0-B060-41AF-85A8-DEDD3A07CEF6}" type="presParOf" srcId="{379AB736-C3F9-4D43-8B96-889113EF7237}" destId="{ADE6A367-F01C-4765-85A8-9BD73C3713B8}" srcOrd="0" destOrd="0" presId="urn:microsoft.com/office/officeart/2018/2/layout/IconVerticalSolidList"/>
    <dgm:cxn modelId="{EB619F5E-E7C6-4AF1-9076-E10EA31F2387}" type="presParOf" srcId="{379AB736-C3F9-4D43-8B96-889113EF7237}" destId="{6745B7DC-2B54-4F35-AF40-5481ABE11032}" srcOrd="1" destOrd="0" presId="urn:microsoft.com/office/officeart/2018/2/layout/IconVerticalSolidList"/>
    <dgm:cxn modelId="{92AE1C91-C759-438C-9B88-EBB83C12066D}" type="presParOf" srcId="{379AB736-C3F9-4D43-8B96-889113EF7237}" destId="{B55BC901-2F5D-4F83-A904-752F3D4087B0}" srcOrd="2" destOrd="0" presId="urn:microsoft.com/office/officeart/2018/2/layout/IconVerticalSolidList"/>
    <dgm:cxn modelId="{2C361A2C-F529-4BB1-9CAD-930D2D1EB4D7}" type="presParOf" srcId="{379AB736-C3F9-4D43-8B96-889113EF7237}" destId="{94B525F1-DBF6-4BAA-A74A-D5DF01BA0A46}" srcOrd="3" destOrd="0" presId="urn:microsoft.com/office/officeart/2018/2/layout/IconVerticalSolidList"/>
    <dgm:cxn modelId="{CCB9AE36-00AB-41E1-9F8A-9833E1E493A9}" type="presParOf" srcId="{A9188A44-133F-4581-9DA7-BDC9D1A28524}" destId="{9EE63465-4EF1-4604-8917-E7D34158B739}" srcOrd="3" destOrd="0" presId="urn:microsoft.com/office/officeart/2018/2/layout/IconVerticalSolidList"/>
    <dgm:cxn modelId="{3247CFB2-137A-4A1C-9341-0F1780C06E10}" type="presParOf" srcId="{A9188A44-133F-4581-9DA7-BDC9D1A28524}" destId="{285F5C8E-C0A9-4F47-B6E6-3D1CE92AE4DE}" srcOrd="4" destOrd="0" presId="urn:microsoft.com/office/officeart/2018/2/layout/IconVerticalSolidList"/>
    <dgm:cxn modelId="{D9696728-2EC0-4667-920C-1A321CB1D664}" type="presParOf" srcId="{285F5C8E-C0A9-4F47-B6E6-3D1CE92AE4DE}" destId="{71BB11D1-3491-4DD6-BB33-C633772EA07C}" srcOrd="0" destOrd="0" presId="urn:microsoft.com/office/officeart/2018/2/layout/IconVerticalSolidList"/>
    <dgm:cxn modelId="{F9B54AF0-93B1-498D-BA41-44CCA29F88B1}" type="presParOf" srcId="{285F5C8E-C0A9-4F47-B6E6-3D1CE92AE4DE}" destId="{B694C95C-B991-4A7A-8BBC-94BDD73E92E9}" srcOrd="1" destOrd="0" presId="urn:microsoft.com/office/officeart/2018/2/layout/IconVerticalSolidList"/>
    <dgm:cxn modelId="{532AADF3-15A1-4D0E-9FAF-FDCB7C00D62D}" type="presParOf" srcId="{285F5C8E-C0A9-4F47-B6E6-3D1CE92AE4DE}" destId="{C2A0C8D8-A40C-496E-A0E5-27B08D313565}" srcOrd="2" destOrd="0" presId="urn:microsoft.com/office/officeart/2018/2/layout/IconVerticalSolidList"/>
    <dgm:cxn modelId="{1BDC86BE-C9D6-46AC-9589-BBAEF2523128}" type="presParOf" srcId="{285F5C8E-C0A9-4F47-B6E6-3D1CE92AE4DE}" destId="{731BB38B-8D4B-4CDC-BE89-18B77B8621E6}" srcOrd="3" destOrd="0" presId="urn:microsoft.com/office/officeart/2018/2/layout/IconVerticalSolidList"/>
    <dgm:cxn modelId="{68EBD16D-ADDC-4E80-BEFE-2EB6347FFFA5}" type="presParOf" srcId="{A9188A44-133F-4581-9DA7-BDC9D1A28524}" destId="{77052441-AF94-4B08-A149-BB47FE806233}" srcOrd="5" destOrd="0" presId="urn:microsoft.com/office/officeart/2018/2/layout/IconVerticalSolidList"/>
    <dgm:cxn modelId="{BC9A2499-F8E8-4D0D-AEA2-2442CC8D48AA}" type="presParOf" srcId="{A9188A44-133F-4581-9DA7-BDC9D1A28524}" destId="{CEDC60ED-A28C-4DFA-B0E2-5530CEE7B206}" srcOrd="6" destOrd="0" presId="urn:microsoft.com/office/officeart/2018/2/layout/IconVerticalSolidList"/>
    <dgm:cxn modelId="{879E0109-0448-4C18-B659-623B4C52E902}" type="presParOf" srcId="{CEDC60ED-A28C-4DFA-B0E2-5530CEE7B206}" destId="{B165DB0D-6050-41D4-BE61-80E79C144D45}" srcOrd="0" destOrd="0" presId="urn:microsoft.com/office/officeart/2018/2/layout/IconVerticalSolidList"/>
    <dgm:cxn modelId="{37787658-911A-4255-80AC-C31C05EC61A3}" type="presParOf" srcId="{CEDC60ED-A28C-4DFA-B0E2-5530CEE7B206}" destId="{20235997-5DAC-43BE-A196-20EE07C4FA06}" srcOrd="1" destOrd="0" presId="urn:microsoft.com/office/officeart/2018/2/layout/IconVerticalSolidList"/>
    <dgm:cxn modelId="{82FBCE64-3885-4F14-AD3F-290DB0378E3F}" type="presParOf" srcId="{CEDC60ED-A28C-4DFA-B0E2-5530CEE7B206}" destId="{300D75F9-7205-4A9E-B0B6-26E4D91E9E4C}" srcOrd="2" destOrd="0" presId="urn:microsoft.com/office/officeart/2018/2/layout/IconVerticalSolidList"/>
    <dgm:cxn modelId="{396DD678-C121-4FE8-858D-CFAE3D8D7576}" type="presParOf" srcId="{CEDC60ED-A28C-4DFA-B0E2-5530CEE7B206}" destId="{F29B6DD8-E578-4F4E-A432-774E98B437D5}" srcOrd="3" destOrd="0" presId="urn:microsoft.com/office/officeart/2018/2/layout/IconVerticalSolidList"/>
    <dgm:cxn modelId="{E6039E5F-E56A-493A-8D69-099C300B40FB}" type="presParOf" srcId="{A9188A44-133F-4581-9DA7-BDC9D1A28524}" destId="{456DF388-DDB8-4871-ADF5-6D1BAADFAF81}" srcOrd="7" destOrd="0" presId="urn:microsoft.com/office/officeart/2018/2/layout/IconVerticalSolidList"/>
    <dgm:cxn modelId="{7DF4B9A6-AE9D-4B12-BBA5-B6C339085B30}" type="presParOf" srcId="{A9188A44-133F-4581-9DA7-BDC9D1A28524}" destId="{CA8626AF-2F8B-4B5E-8A33-33273826C739}" srcOrd="8" destOrd="0" presId="urn:microsoft.com/office/officeart/2018/2/layout/IconVerticalSolidList"/>
    <dgm:cxn modelId="{7F999D7D-9262-4FDF-B3E5-65CB8FF5D3F1}" type="presParOf" srcId="{CA8626AF-2F8B-4B5E-8A33-33273826C739}" destId="{5337E325-51C2-4676-90DA-412B3ADBD562}" srcOrd="0" destOrd="0" presId="urn:microsoft.com/office/officeart/2018/2/layout/IconVerticalSolidList"/>
    <dgm:cxn modelId="{23F99102-CBB1-4FB3-9878-22B5E0A87EF8}" type="presParOf" srcId="{CA8626AF-2F8B-4B5E-8A33-33273826C739}" destId="{36541FC7-2C9D-41A8-B4FD-BC0E7F825D5E}" srcOrd="1" destOrd="0" presId="urn:microsoft.com/office/officeart/2018/2/layout/IconVerticalSolidList"/>
    <dgm:cxn modelId="{0D14FD48-BCCD-40DE-B61D-A09ED071622E}" type="presParOf" srcId="{CA8626AF-2F8B-4B5E-8A33-33273826C739}" destId="{ABC20D20-385D-49C2-B0CF-A5E575D08557}" srcOrd="2" destOrd="0" presId="urn:microsoft.com/office/officeart/2018/2/layout/IconVerticalSolidList"/>
    <dgm:cxn modelId="{352962BF-8583-4944-9203-0DE8A8860EE5}" type="presParOf" srcId="{CA8626AF-2F8B-4B5E-8A33-33273826C739}" destId="{16FD144E-A054-454A-8D71-A6DD3AF71166}" srcOrd="3" destOrd="0" presId="urn:microsoft.com/office/officeart/2018/2/layout/IconVerticalSolidList"/>
    <dgm:cxn modelId="{B54971A9-B95E-4303-ABED-E72580D6D20D}" type="presParOf" srcId="{A9188A44-133F-4581-9DA7-BDC9D1A28524}" destId="{7BB979DB-65BA-402B-ABBE-AD02ACDAB817}" srcOrd="9" destOrd="0" presId="urn:microsoft.com/office/officeart/2018/2/layout/IconVerticalSolidList"/>
    <dgm:cxn modelId="{A383E95B-B485-41FB-BD01-EAF645B3718C}" type="presParOf" srcId="{A9188A44-133F-4581-9DA7-BDC9D1A28524}" destId="{0947826C-2F3C-4730-B557-AA02D33D6841}" srcOrd="10" destOrd="0" presId="urn:microsoft.com/office/officeart/2018/2/layout/IconVerticalSolidList"/>
    <dgm:cxn modelId="{5767085D-3598-4616-871E-1298FA3357E3}" type="presParOf" srcId="{0947826C-2F3C-4730-B557-AA02D33D6841}" destId="{A29472DD-636D-4D97-A2A9-0EA7F2EA5A66}" srcOrd="0" destOrd="0" presId="urn:microsoft.com/office/officeart/2018/2/layout/IconVerticalSolidList"/>
    <dgm:cxn modelId="{65C899F0-EE5D-491C-BFDF-F745979E8BFB}" type="presParOf" srcId="{0947826C-2F3C-4730-B557-AA02D33D6841}" destId="{917E445F-B1AF-4423-A7BC-8E3104BE52CA}" srcOrd="1" destOrd="0" presId="urn:microsoft.com/office/officeart/2018/2/layout/IconVerticalSolidList"/>
    <dgm:cxn modelId="{E5265765-5C5A-4C0A-9407-2C48A3312643}" type="presParOf" srcId="{0947826C-2F3C-4730-B557-AA02D33D6841}" destId="{7E560507-DF1C-4661-B16C-05D4119E2D9C}" srcOrd="2" destOrd="0" presId="urn:microsoft.com/office/officeart/2018/2/layout/IconVerticalSolidList"/>
    <dgm:cxn modelId="{65A0D9BA-2D2E-4C38-8474-0EA7129D6BE0}" type="presParOf" srcId="{0947826C-2F3C-4730-B557-AA02D33D6841}" destId="{4E8F2D22-00F2-4812-8122-9DEC0A39E35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DADE7B8-7F46-4EAA-B229-3F1277895320}" type="doc">
      <dgm:prSet loTypeId="urn:microsoft.com/office/officeart/2016/7/layout/VerticalDownArrowProcess" loCatId="process" qsTypeId="urn:microsoft.com/office/officeart/2005/8/quickstyle/simple1" qsCatId="simple" csTypeId="urn:microsoft.com/office/officeart/2005/8/colors/colorful5" csCatId="colorful"/>
      <dgm:spPr/>
      <dgm:t>
        <a:bodyPr/>
        <a:lstStyle/>
        <a:p>
          <a:endParaRPr lang="en-US"/>
        </a:p>
      </dgm:t>
    </dgm:pt>
    <dgm:pt modelId="{4AEB0B4E-55BF-439E-A871-27B3F50FEC87}">
      <dgm:prSet/>
      <dgm:spPr/>
      <dgm:t>
        <a:bodyPr/>
        <a:lstStyle/>
        <a:p>
          <a:r>
            <a:rPr lang="en-US"/>
            <a:t>Meet</a:t>
          </a:r>
        </a:p>
      </dgm:t>
    </dgm:pt>
    <dgm:pt modelId="{A3AE4F82-33B4-4481-9DBA-26392DB7EB90}" type="parTrans" cxnId="{266CA383-9131-4728-A266-06581328E842}">
      <dgm:prSet/>
      <dgm:spPr/>
      <dgm:t>
        <a:bodyPr/>
        <a:lstStyle/>
        <a:p>
          <a:endParaRPr lang="en-US"/>
        </a:p>
      </dgm:t>
    </dgm:pt>
    <dgm:pt modelId="{16F3230C-082C-416E-BFDF-988C0E7DA44A}" type="sibTrans" cxnId="{266CA383-9131-4728-A266-06581328E842}">
      <dgm:prSet/>
      <dgm:spPr/>
      <dgm:t>
        <a:bodyPr/>
        <a:lstStyle/>
        <a:p>
          <a:endParaRPr lang="en-US"/>
        </a:p>
      </dgm:t>
    </dgm:pt>
    <dgm:pt modelId="{A61EF834-0DD8-4D2F-B7DB-A813AB2880C8}">
      <dgm:prSet/>
      <dgm:spPr/>
      <dgm:t>
        <a:bodyPr/>
        <a:lstStyle/>
        <a:p>
          <a:r>
            <a:rPr lang="en-US"/>
            <a:t>Meet with your team to discuss best options for remote support to survivors and remote support to staff.</a:t>
          </a:r>
        </a:p>
      </dgm:t>
    </dgm:pt>
    <dgm:pt modelId="{A21D7C31-B2AE-4854-8516-0205AE4C5C00}" type="parTrans" cxnId="{BA22C009-466B-4010-96E1-8997DE1CAB96}">
      <dgm:prSet/>
      <dgm:spPr/>
      <dgm:t>
        <a:bodyPr/>
        <a:lstStyle/>
        <a:p>
          <a:endParaRPr lang="en-US"/>
        </a:p>
      </dgm:t>
    </dgm:pt>
    <dgm:pt modelId="{48624594-98F2-4473-AF9B-520DEDFEC99D}" type="sibTrans" cxnId="{BA22C009-466B-4010-96E1-8997DE1CAB96}">
      <dgm:prSet/>
      <dgm:spPr/>
      <dgm:t>
        <a:bodyPr/>
        <a:lstStyle/>
        <a:p>
          <a:endParaRPr lang="en-US"/>
        </a:p>
      </dgm:t>
    </dgm:pt>
    <dgm:pt modelId="{BEA979DB-86BE-452C-8CEE-DF4F20CFE0D6}">
      <dgm:prSet/>
      <dgm:spPr/>
      <dgm:t>
        <a:bodyPr/>
        <a:lstStyle/>
        <a:p>
          <a:r>
            <a:rPr lang="en-US"/>
            <a:t>Develop</a:t>
          </a:r>
        </a:p>
      </dgm:t>
    </dgm:pt>
    <dgm:pt modelId="{A02211A6-897C-4781-B506-D35911693569}" type="parTrans" cxnId="{87F2DDAA-8FF8-4719-A3F8-F905BA052BE5}">
      <dgm:prSet/>
      <dgm:spPr/>
      <dgm:t>
        <a:bodyPr/>
        <a:lstStyle/>
        <a:p>
          <a:endParaRPr lang="en-US"/>
        </a:p>
      </dgm:t>
    </dgm:pt>
    <dgm:pt modelId="{017ED812-45BB-4E93-9D9B-73E808BCDA6E}" type="sibTrans" cxnId="{87F2DDAA-8FF8-4719-A3F8-F905BA052BE5}">
      <dgm:prSet/>
      <dgm:spPr/>
      <dgm:t>
        <a:bodyPr/>
        <a:lstStyle/>
        <a:p>
          <a:endParaRPr lang="en-US"/>
        </a:p>
      </dgm:t>
    </dgm:pt>
    <dgm:pt modelId="{49687C6F-BD07-4152-9578-345C8110B28E}">
      <dgm:prSet/>
      <dgm:spPr/>
      <dgm:t>
        <a:bodyPr/>
        <a:lstStyle/>
        <a:p>
          <a:r>
            <a:rPr lang="en-US"/>
            <a:t>Develop quick and clear new case management protocols with staff incase you move to remote support and consider modalities for remote case management supervision. </a:t>
          </a:r>
        </a:p>
      </dgm:t>
    </dgm:pt>
    <dgm:pt modelId="{9C6CB47A-D45F-4D57-AF59-94462EF4A769}" type="parTrans" cxnId="{4FA67081-F6C2-460E-A205-63B216B26671}">
      <dgm:prSet/>
      <dgm:spPr/>
      <dgm:t>
        <a:bodyPr/>
        <a:lstStyle/>
        <a:p>
          <a:endParaRPr lang="en-US"/>
        </a:p>
      </dgm:t>
    </dgm:pt>
    <dgm:pt modelId="{C3259FAC-18AF-401C-84E3-4A3FAE548125}" type="sibTrans" cxnId="{4FA67081-F6C2-460E-A205-63B216B26671}">
      <dgm:prSet/>
      <dgm:spPr/>
      <dgm:t>
        <a:bodyPr/>
        <a:lstStyle/>
        <a:p>
          <a:endParaRPr lang="en-US"/>
        </a:p>
      </dgm:t>
    </dgm:pt>
    <dgm:pt modelId="{B76885CB-B527-4A82-B297-635FAB2478B3}">
      <dgm:prSet/>
      <dgm:spPr/>
      <dgm:t>
        <a:bodyPr/>
        <a:lstStyle/>
        <a:p>
          <a:r>
            <a:rPr lang="en-US"/>
            <a:t>Strengthen</a:t>
          </a:r>
        </a:p>
      </dgm:t>
    </dgm:pt>
    <dgm:pt modelId="{04356997-4BD9-46D0-ACD0-BA239ED44357}" type="parTrans" cxnId="{35141D83-402E-4A6C-B56A-1D5E3D560797}">
      <dgm:prSet/>
      <dgm:spPr/>
      <dgm:t>
        <a:bodyPr/>
        <a:lstStyle/>
        <a:p>
          <a:endParaRPr lang="en-US"/>
        </a:p>
      </dgm:t>
    </dgm:pt>
    <dgm:pt modelId="{1CF17219-B7BD-409C-BBA4-E48A3847BAE8}" type="sibTrans" cxnId="{35141D83-402E-4A6C-B56A-1D5E3D560797}">
      <dgm:prSet/>
      <dgm:spPr/>
      <dgm:t>
        <a:bodyPr/>
        <a:lstStyle/>
        <a:p>
          <a:endParaRPr lang="en-US"/>
        </a:p>
      </dgm:t>
    </dgm:pt>
    <dgm:pt modelId="{BD78248A-5854-4DDB-AAA9-93303515BD95}">
      <dgm:prSet/>
      <dgm:spPr/>
      <dgm:t>
        <a:bodyPr/>
        <a:lstStyle/>
        <a:p>
          <a:r>
            <a:rPr lang="en-US"/>
            <a:t>Strengthen staff capacity and confidence to provide remote support. </a:t>
          </a:r>
        </a:p>
      </dgm:t>
    </dgm:pt>
    <dgm:pt modelId="{931DDA34-C113-490B-BB49-D053AB1BA012}" type="parTrans" cxnId="{55318379-8E74-4452-B52C-F0337A7039A8}">
      <dgm:prSet/>
      <dgm:spPr/>
      <dgm:t>
        <a:bodyPr/>
        <a:lstStyle/>
        <a:p>
          <a:endParaRPr lang="en-US"/>
        </a:p>
      </dgm:t>
    </dgm:pt>
    <dgm:pt modelId="{DD752727-6554-4E2B-99FC-11812DE55F61}" type="sibTrans" cxnId="{55318379-8E74-4452-B52C-F0337A7039A8}">
      <dgm:prSet/>
      <dgm:spPr/>
      <dgm:t>
        <a:bodyPr/>
        <a:lstStyle/>
        <a:p>
          <a:endParaRPr lang="en-US"/>
        </a:p>
      </dgm:t>
    </dgm:pt>
    <dgm:pt modelId="{CF2D335A-74F0-4D15-9DC2-38190CE7EBBD}">
      <dgm:prSet/>
      <dgm:spPr/>
      <dgm:t>
        <a:bodyPr/>
        <a:lstStyle/>
        <a:p>
          <a:r>
            <a:rPr lang="en-US"/>
            <a:t>Keep up</a:t>
          </a:r>
        </a:p>
      </dgm:t>
    </dgm:pt>
    <dgm:pt modelId="{20FA2A0E-6D38-44A4-88D2-3F76DAC496A5}" type="parTrans" cxnId="{C0DE9327-9753-4232-BBB4-2CE4498579AD}">
      <dgm:prSet/>
      <dgm:spPr/>
      <dgm:t>
        <a:bodyPr/>
        <a:lstStyle/>
        <a:p>
          <a:endParaRPr lang="en-US"/>
        </a:p>
      </dgm:t>
    </dgm:pt>
    <dgm:pt modelId="{CD4B6791-0A4B-4D3A-9046-DF652B80D07C}" type="sibTrans" cxnId="{C0DE9327-9753-4232-BBB4-2CE4498579AD}">
      <dgm:prSet/>
      <dgm:spPr/>
      <dgm:t>
        <a:bodyPr/>
        <a:lstStyle/>
        <a:p>
          <a:endParaRPr lang="en-US"/>
        </a:p>
      </dgm:t>
    </dgm:pt>
    <dgm:pt modelId="{AD4660CD-D3D9-4C81-9095-0A93751192C4}">
      <dgm:prSet/>
      <dgm:spPr/>
      <dgm:t>
        <a:bodyPr/>
        <a:lstStyle/>
        <a:p>
          <a:r>
            <a:rPr lang="en-US"/>
            <a:t>Keep up to date on the latest guidelines from MoH. Follow protocols for infection, prevention and control at each stage and be ready for the situation to change quickly</a:t>
          </a:r>
        </a:p>
      </dgm:t>
    </dgm:pt>
    <dgm:pt modelId="{81E537BB-FBD8-481A-88C1-FC9033D9828A}" type="parTrans" cxnId="{7E120963-C412-4619-9EF0-0F3AD0F7C7A9}">
      <dgm:prSet/>
      <dgm:spPr/>
      <dgm:t>
        <a:bodyPr/>
        <a:lstStyle/>
        <a:p>
          <a:endParaRPr lang="en-US"/>
        </a:p>
      </dgm:t>
    </dgm:pt>
    <dgm:pt modelId="{F37D80D9-7BB5-4FD8-BCA1-C871DDDB8F30}" type="sibTrans" cxnId="{7E120963-C412-4619-9EF0-0F3AD0F7C7A9}">
      <dgm:prSet/>
      <dgm:spPr/>
      <dgm:t>
        <a:bodyPr/>
        <a:lstStyle/>
        <a:p>
          <a:endParaRPr lang="en-US"/>
        </a:p>
      </dgm:t>
    </dgm:pt>
    <dgm:pt modelId="{C4F6328A-B357-46FE-9202-9D49AC8B4F8C}">
      <dgm:prSet/>
      <dgm:spPr/>
      <dgm:t>
        <a:bodyPr/>
        <a:lstStyle/>
        <a:p>
          <a:r>
            <a:rPr lang="en-US"/>
            <a:t>Ensure</a:t>
          </a:r>
        </a:p>
      </dgm:t>
    </dgm:pt>
    <dgm:pt modelId="{8B211E12-2C70-402A-B3F9-7EDBA32C6C50}" type="parTrans" cxnId="{F49BBCD7-E5EA-459C-B2EB-3DF640F2ED1C}">
      <dgm:prSet/>
      <dgm:spPr/>
      <dgm:t>
        <a:bodyPr/>
        <a:lstStyle/>
        <a:p>
          <a:endParaRPr lang="en-US"/>
        </a:p>
      </dgm:t>
    </dgm:pt>
    <dgm:pt modelId="{726C18AB-6DBC-4890-9DE1-E655F6E7CB0B}" type="sibTrans" cxnId="{F49BBCD7-E5EA-459C-B2EB-3DF640F2ED1C}">
      <dgm:prSet/>
      <dgm:spPr/>
      <dgm:t>
        <a:bodyPr/>
        <a:lstStyle/>
        <a:p>
          <a:endParaRPr lang="en-US"/>
        </a:p>
      </dgm:t>
    </dgm:pt>
    <dgm:pt modelId="{8F3F7D83-96D3-4909-9409-BEFD26B09188}">
      <dgm:prSet/>
      <dgm:spPr/>
      <dgm:t>
        <a:bodyPr/>
        <a:lstStyle/>
        <a:p>
          <a:r>
            <a:rPr lang="en-US"/>
            <a:t>Ensure continued safe storage of sensitive documentation</a:t>
          </a:r>
        </a:p>
      </dgm:t>
    </dgm:pt>
    <dgm:pt modelId="{43FAFA92-DA88-40C0-B83C-2242F72D966F}" type="parTrans" cxnId="{B73026DD-B168-4E11-B656-42C24DEA2F08}">
      <dgm:prSet/>
      <dgm:spPr/>
      <dgm:t>
        <a:bodyPr/>
        <a:lstStyle/>
        <a:p>
          <a:endParaRPr lang="en-US"/>
        </a:p>
      </dgm:t>
    </dgm:pt>
    <dgm:pt modelId="{3728EE05-92E7-4FB7-BB01-71D70132F131}" type="sibTrans" cxnId="{B73026DD-B168-4E11-B656-42C24DEA2F08}">
      <dgm:prSet/>
      <dgm:spPr/>
      <dgm:t>
        <a:bodyPr/>
        <a:lstStyle/>
        <a:p>
          <a:endParaRPr lang="en-US"/>
        </a:p>
      </dgm:t>
    </dgm:pt>
    <dgm:pt modelId="{044619F7-99E5-4DA8-9439-75A80C0CB905}">
      <dgm:prSet/>
      <dgm:spPr/>
      <dgm:t>
        <a:bodyPr/>
        <a:lstStyle/>
        <a:p>
          <a:r>
            <a:rPr lang="en-US"/>
            <a:t>Coordinate</a:t>
          </a:r>
        </a:p>
      </dgm:t>
    </dgm:pt>
    <dgm:pt modelId="{CFD5B894-4A06-4DD4-9A56-4FCCE479B055}" type="parTrans" cxnId="{1F7582B0-8601-40FB-94D4-B55FFD46842B}">
      <dgm:prSet/>
      <dgm:spPr/>
      <dgm:t>
        <a:bodyPr/>
        <a:lstStyle/>
        <a:p>
          <a:endParaRPr lang="en-US"/>
        </a:p>
      </dgm:t>
    </dgm:pt>
    <dgm:pt modelId="{6FCC4C7B-ACCE-4195-9B51-FF2948A6B341}" type="sibTrans" cxnId="{1F7582B0-8601-40FB-94D4-B55FFD46842B}">
      <dgm:prSet/>
      <dgm:spPr/>
      <dgm:t>
        <a:bodyPr/>
        <a:lstStyle/>
        <a:p>
          <a:endParaRPr lang="en-US"/>
        </a:p>
      </dgm:t>
    </dgm:pt>
    <dgm:pt modelId="{FDE655AF-9468-4C74-959A-D77DA5B26255}">
      <dgm:prSet/>
      <dgm:spPr/>
      <dgm:t>
        <a:bodyPr/>
        <a:lstStyle/>
        <a:p>
          <a:r>
            <a:rPr lang="en-US"/>
            <a:t>Coordinate with other services providers. </a:t>
          </a:r>
        </a:p>
      </dgm:t>
    </dgm:pt>
    <dgm:pt modelId="{42A57575-C6AC-4F17-91D4-4B8967C06C00}" type="parTrans" cxnId="{B30248D0-B669-483D-9AC2-011EECB2EE39}">
      <dgm:prSet/>
      <dgm:spPr/>
      <dgm:t>
        <a:bodyPr/>
        <a:lstStyle/>
        <a:p>
          <a:endParaRPr lang="en-US"/>
        </a:p>
      </dgm:t>
    </dgm:pt>
    <dgm:pt modelId="{58481A6D-2AA8-4423-A0AE-5AD55F7E1F08}" type="sibTrans" cxnId="{B30248D0-B669-483D-9AC2-011EECB2EE39}">
      <dgm:prSet/>
      <dgm:spPr/>
      <dgm:t>
        <a:bodyPr/>
        <a:lstStyle/>
        <a:p>
          <a:endParaRPr lang="en-US"/>
        </a:p>
      </dgm:t>
    </dgm:pt>
    <dgm:pt modelId="{6DD48976-05E7-46A9-BAEA-E74D0021B59B}">
      <dgm:prSet/>
      <dgm:spPr/>
      <dgm:t>
        <a:bodyPr/>
        <a:lstStyle/>
        <a:p>
          <a:r>
            <a:rPr lang="en-US"/>
            <a:t>Inform</a:t>
          </a:r>
        </a:p>
      </dgm:t>
    </dgm:pt>
    <dgm:pt modelId="{418F42CE-D323-4F0D-93C2-9F683F71632A}" type="parTrans" cxnId="{8BC4DC38-E52E-4D2B-8392-CBEEB20BECD3}">
      <dgm:prSet/>
      <dgm:spPr/>
      <dgm:t>
        <a:bodyPr/>
        <a:lstStyle/>
        <a:p>
          <a:endParaRPr lang="en-US"/>
        </a:p>
      </dgm:t>
    </dgm:pt>
    <dgm:pt modelId="{018F3A30-B209-4AC8-A953-07D8F0D16046}" type="sibTrans" cxnId="{8BC4DC38-E52E-4D2B-8392-CBEEB20BECD3}">
      <dgm:prSet/>
      <dgm:spPr/>
      <dgm:t>
        <a:bodyPr/>
        <a:lstStyle/>
        <a:p>
          <a:endParaRPr lang="en-US"/>
        </a:p>
      </dgm:t>
    </dgm:pt>
    <dgm:pt modelId="{8192810D-6F1C-4801-9129-FCC952085E87}">
      <dgm:prSet/>
      <dgm:spPr/>
      <dgm:t>
        <a:bodyPr/>
        <a:lstStyle/>
        <a:p>
          <a:r>
            <a:rPr lang="en-US"/>
            <a:t>Inform communities that you serve of possible changes ahead of time.</a:t>
          </a:r>
        </a:p>
      </dgm:t>
    </dgm:pt>
    <dgm:pt modelId="{EF0FAD87-7FA9-4C13-B3AA-8357DB7B589D}" type="parTrans" cxnId="{602A97B0-A0AE-4B67-9829-A35DA130D66B}">
      <dgm:prSet/>
      <dgm:spPr/>
      <dgm:t>
        <a:bodyPr/>
        <a:lstStyle/>
        <a:p>
          <a:endParaRPr lang="en-US"/>
        </a:p>
      </dgm:t>
    </dgm:pt>
    <dgm:pt modelId="{3C021605-4335-4743-AF16-438040ADBF95}" type="sibTrans" cxnId="{602A97B0-A0AE-4B67-9829-A35DA130D66B}">
      <dgm:prSet/>
      <dgm:spPr/>
      <dgm:t>
        <a:bodyPr/>
        <a:lstStyle/>
        <a:p>
          <a:endParaRPr lang="en-US"/>
        </a:p>
      </dgm:t>
    </dgm:pt>
    <dgm:pt modelId="{8902C202-CFA5-2241-8D6B-3C8B1AF552B1}" type="pres">
      <dgm:prSet presAssocID="{7DADE7B8-7F46-4EAA-B229-3F1277895320}" presName="Name0" presStyleCnt="0">
        <dgm:presLayoutVars>
          <dgm:dir/>
          <dgm:animLvl val="lvl"/>
          <dgm:resizeHandles val="exact"/>
        </dgm:presLayoutVars>
      </dgm:prSet>
      <dgm:spPr/>
    </dgm:pt>
    <dgm:pt modelId="{85C97AFD-7E78-D841-BC48-E5F5D9750966}" type="pres">
      <dgm:prSet presAssocID="{6DD48976-05E7-46A9-BAEA-E74D0021B59B}" presName="boxAndChildren" presStyleCnt="0"/>
      <dgm:spPr/>
    </dgm:pt>
    <dgm:pt modelId="{5EEADCDC-B989-FD4F-9A57-0D10EEDCD8AA}" type="pres">
      <dgm:prSet presAssocID="{6DD48976-05E7-46A9-BAEA-E74D0021B59B}" presName="parentTextBox" presStyleLbl="alignNode1" presStyleIdx="0" presStyleCnt="7"/>
      <dgm:spPr/>
    </dgm:pt>
    <dgm:pt modelId="{92D1BC3D-7F9C-2241-86EC-E972DAB79104}" type="pres">
      <dgm:prSet presAssocID="{6DD48976-05E7-46A9-BAEA-E74D0021B59B}" presName="descendantBox" presStyleLbl="bgAccFollowNode1" presStyleIdx="0" presStyleCnt="7"/>
      <dgm:spPr/>
    </dgm:pt>
    <dgm:pt modelId="{2FA913FE-3180-A24A-8025-487ECE6F45B4}" type="pres">
      <dgm:prSet presAssocID="{6FCC4C7B-ACCE-4195-9B51-FF2948A6B341}" presName="sp" presStyleCnt="0"/>
      <dgm:spPr/>
    </dgm:pt>
    <dgm:pt modelId="{7870BCEB-83A6-6045-9737-2D89D2EE46E5}" type="pres">
      <dgm:prSet presAssocID="{044619F7-99E5-4DA8-9439-75A80C0CB905}" presName="arrowAndChildren" presStyleCnt="0"/>
      <dgm:spPr/>
    </dgm:pt>
    <dgm:pt modelId="{9A895808-18D8-0F44-8333-8B9F69B8BD1D}" type="pres">
      <dgm:prSet presAssocID="{044619F7-99E5-4DA8-9439-75A80C0CB905}" presName="parentTextArrow" presStyleLbl="node1" presStyleIdx="0" presStyleCnt="0"/>
      <dgm:spPr/>
    </dgm:pt>
    <dgm:pt modelId="{93C1D5FD-1021-1C46-B9E3-170A25148662}" type="pres">
      <dgm:prSet presAssocID="{044619F7-99E5-4DA8-9439-75A80C0CB905}" presName="arrow" presStyleLbl="alignNode1" presStyleIdx="1" presStyleCnt="7"/>
      <dgm:spPr/>
    </dgm:pt>
    <dgm:pt modelId="{1555703F-6959-B141-A0F8-AD57E183D486}" type="pres">
      <dgm:prSet presAssocID="{044619F7-99E5-4DA8-9439-75A80C0CB905}" presName="descendantArrow" presStyleLbl="bgAccFollowNode1" presStyleIdx="1" presStyleCnt="7"/>
      <dgm:spPr/>
    </dgm:pt>
    <dgm:pt modelId="{3F12B043-6EA1-4D4D-99D5-0D4F55A9CF29}" type="pres">
      <dgm:prSet presAssocID="{726C18AB-6DBC-4890-9DE1-E655F6E7CB0B}" presName="sp" presStyleCnt="0"/>
      <dgm:spPr/>
    </dgm:pt>
    <dgm:pt modelId="{9D6EFFB7-2B26-6143-9D6B-EE5E174600E5}" type="pres">
      <dgm:prSet presAssocID="{C4F6328A-B357-46FE-9202-9D49AC8B4F8C}" presName="arrowAndChildren" presStyleCnt="0"/>
      <dgm:spPr/>
    </dgm:pt>
    <dgm:pt modelId="{1B135A26-9993-4645-BA4D-3E113420DF86}" type="pres">
      <dgm:prSet presAssocID="{C4F6328A-B357-46FE-9202-9D49AC8B4F8C}" presName="parentTextArrow" presStyleLbl="node1" presStyleIdx="0" presStyleCnt="0"/>
      <dgm:spPr/>
    </dgm:pt>
    <dgm:pt modelId="{E24C638D-A3E6-E641-B0C4-A56EEA531DD1}" type="pres">
      <dgm:prSet presAssocID="{C4F6328A-B357-46FE-9202-9D49AC8B4F8C}" presName="arrow" presStyleLbl="alignNode1" presStyleIdx="2" presStyleCnt="7"/>
      <dgm:spPr/>
    </dgm:pt>
    <dgm:pt modelId="{33634257-21F3-D940-9C18-BDDDF493F9C9}" type="pres">
      <dgm:prSet presAssocID="{C4F6328A-B357-46FE-9202-9D49AC8B4F8C}" presName="descendantArrow" presStyleLbl="bgAccFollowNode1" presStyleIdx="2" presStyleCnt="7"/>
      <dgm:spPr/>
    </dgm:pt>
    <dgm:pt modelId="{5C393C3F-173D-3F4B-B19F-7FAC53D25ED0}" type="pres">
      <dgm:prSet presAssocID="{CD4B6791-0A4B-4D3A-9046-DF652B80D07C}" presName="sp" presStyleCnt="0"/>
      <dgm:spPr/>
    </dgm:pt>
    <dgm:pt modelId="{CC4E2D41-0313-7643-AF73-5317996A679B}" type="pres">
      <dgm:prSet presAssocID="{CF2D335A-74F0-4D15-9DC2-38190CE7EBBD}" presName="arrowAndChildren" presStyleCnt="0"/>
      <dgm:spPr/>
    </dgm:pt>
    <dgm:pt modelId="{5649C32D-2C8B-B948-BA24-1F27EB729A57}" type="pres">
      <dgm:prSet presAssocID="{CF2D335A-74F0-4D15-9DC2-38190CE7EBBD}" presName="parentTextArrow" presStyleLbl="node1" presStyleIdx="0" presStyleCnt="0"/>
      <dgm:spPr/>
    </dgm:pt>
    <dgm:pt modelId="{8BC3D410-9E97-9441-BAD7-378CC7CBD8B0}" type="pres">
      <dgm:prSet presAssocID="{CF2D335A-74F0-4D15-9DC2-38190CE7EBBD}" presName="arrow" presStyleLbl="alignNode1" presStyleIdx="3" presStyleCnt="7"/>
      <dgm:spPr/>
    </dgm:pt>
    <dgm:pt modelId="{470AC6BC-F29F-3C4F-AC0E-C41F73E97F51}" type="pres">
      <dgm:prSet presAssocID="{CF2D335A-74F0-4D15-9DC2-38190CE7EBBD}" presName="descendantArrow" presStyleLbl="bgAccFollowNode1" presStyleIdx="3" presStyleCnt="7"/>
      <dgm:spPr/>
    </dgm:pt>
    <dgm:pt modelId="{6AEA6566-71A8-FF40-BBB0-0A1C0052A9A5}" type="pres">
      <dgm:prSet presAssocID="{1CF17219-B7BD-409C-BBA4-E48A3847BAE8}" presName="sp" presStyleCnt="0"/>
      <dgm:spPr/>
    </dgm:pt>
    <dgm:pt modelId="{13357D71-AB5E-7443-9183-E0326FD6E23B}" type="pres">
      <dgm:prSet presAssocID="{B76885CB-B527-4A82-B297-635FAB2478B3}" presName="arrowAndChildren" presStyleCnt="0"/>
      <dgm:spPr/>
    </dgm:pt>
    <dgm:pt modelId="{35F0BAF0-EA86-0F45-8F56-8972E7CD9CE1}" type="pres">
      <dgm:prSet presAssocID="{B76885CB-B527-4A82-B297-635FAB2478B3}" presName="parentTextArrow" presStyleLbl="node1" presStyleIdx="0" presStyleCnt="0"/>
      <dgm:spPr/>
    </dgm:pt>
    <dgm:pt modelId="{109452F6-33BA-3640-833A-111C23D06D7D}" type="pres">
      <dgm:prSet presAssocID="{B76885CB-B527-4A82-B297-635FAB2478B3}" presName="arrow" presStyleLbl="alignNode1" presStyleIdx="4" presStyleCnt="7"/>
      <dgm:spPr/>
    </dgm:pt>
    <dgm:pt modelId="{9C5F74C7-0417-924F-BDD9-00C4C6EABC39}" type="pres">
      <dgm:prSet presAssocID="{B76885CB-B527-4A82-B297-635FAB2478B3}" presName="descendantArrow" presStyleLbl="bgAccFollowNode1" presStyleIdx="4" presStyleCnt="7"/>
      <dgm:spPr/>
    </dgm:pt>
    <dgm:pt modelId="{C5088F81-85B1-DA4D-863E-2B171CCE2939}" type="pres">
      <dgm:prSet presAssocID="{017ED812-45BB-4E93-9D9B-73E808BCDA6E}" presName="sp" presStyleCnt="0"/>
      <dgm:spPr/>
    </dgm:pt>
    <dgm:pt modelId="{8435EDEF-C51D-4B4C-A6FC-CE50DDD3FD86}" type="pres">
      <dgm:prSet presAssocID="{BEA979DB-86BE-452C-8CEE-DF4F20CFE0D6}" presName="arrowAndChildren" presStyleCnt="0"/>
      <dgm:spPr/>
    </dgm:pt>
    <dgm:pt modelId="{98972173-C291-2D40-B854-E34C8F017E2B}" type="pres">
      <dgm:prSet presAssocID="{BEA979DB-86BE-452C-8CEE-DF4F20CFE0D6}" presName="parentTextArrow" presStyleLbl="node1" presStyleIdx="0" presStyleCnt="0"/>
      <dgm:spPr/>
    </dgm:pt>
    <dgm:pt modelId="{61AE9BB4-E760-3445-BD8E-39D49056E7D8}" type="pres">
      <dgm:prSet presAssocID="{BEA979DB-86BE-452C-8CEE-DF4F20CFE0D6}" presName="arrow" presStyleLbl="alignNode1" presStyleIdx="5" presStyleCnt="7"/>
      <dgm:spPr/>
    </dgm:pt>
    <dgm:pt modelId="{1CF346EA-DCB6-364B-A44E-B6D3B026B8D8}" type="pres">
      <dgm:prSet presAssocID="{BEA979DB-86BE-452C-8CEE-DF4F20CFE0D6}" presName="descendantArrow" presStyleLbl="bgAccFollowNode1" presStyleIdx="5" presStyleCnt="7"/>
      <dgm:spPr/>
    </dgm:pt>
    <dgm:pt modelId="{20D0BBB8-FBFF-1742-9932-311DB046E566}" type="pres">
      <dgm:prSet presAssocID="{16F3230C-082C-416E-BFDF-988C0E7DA44A}" presName="sp" presStyleCnt="0"/>
      <dgm:spPr/>
    </dgm:pt>
    <dgm:pt modelId="{F78E8E99-DC38-4C47-B87A-E6F9758351BB}" type="pres">
      <dgm:prSet presAssocID="{4AEB0B4E-55BF-439E-A871-27B3F50FEC87}" presName="arrowAndChildren" presStyleCnt="0"/>
      <dgm:spPr/>
    </dgm:pt>
    <dgm:pt modelId="{02791518-1709-AA4F-82BC-83424DD8CBD1}" type="pres">
      <dgm:prSet presAssocID="{4AEB0B4E-55BF-439E-A871-27B3F50FEC87}" presName="parentTextArrow" presStyleLbl="node1" presStyleIdx="0" presStyleCnt="0"/>
      <dgm:spPr/>
    </dgm:pt>
    <dgm:pt modelId="{E303A4D2-4DD1-5A46-B144-A14C049908D9}" type="pres">
      <dgm:prSet presAssocID="{4AEB0B4E-55BF-439E-A871-27B3F50FEC87}" presName="arrow" presStyleLbl="alignNode1" presStyleIdx="6" presStyleCnt="7"/>
      <dgm:spPr/>
    </dgm:pt>
    <dgm:pt modelId="{7F44653A-1034-0F41-876C-DF218A5AE711}" type="pres">
      <dgm:prSet presAssocID="{4AEB0B4E-55BF-439E-A871-27B3F50FEC87}" presName="descendantArrow" presStyleLbl="bgAccFollowNode1" presStyleIdx="6" presStyleCnt="7"/>
      <dgm:spPr/>
    </dgm:pt>
  </dgm:ptLst>
  <dgm:cxnLst>
    <dgm:cxn modelId="{BA22C009-466B-4010-96E1-8997DE1CAB96}" srcId="{4AEB0B4E-55BF-439E-A871-27B3F50FEC87}" destId="{A61EF834-0DD8-4D2F-B7DB-A813AB2880C8}" srcOrd="0" destOrd="0" parTransId="{A21D7C31-B2AE-4854-8516-0205AE4C5C00}" sibTransId="{48624594-98F2-4473-AF9B-520DEDFEC99D}"/>
    <dgm:cxn modelId="{51E0A90F-4F48-D840-A4BE-FFF5F7C70B74}" type="presOf" srcId="{4AEB0B4E-55BF-439E-A871-27B3F50FEC87}" destId="{E303A4D2-4DD1-5A46-B144-A14C049908D9}" srcOrd="1" destOrd="0" presId="urn:microsoft.com/office/officeart/2016/7/layout/VerticalDownArrowProcess"/>
    <dgm:cxn modelId="{03ABC61C-3257-B54A-956A-5D291E4B2D8C}" type="presOf" srcId="{A61EF834-0DD8-4D2F-B7DB-A813AB2880C8}" destId="{7F44653A-1034-0F41-876C-DF218A5AE711}" srcOrd="0" destOrd="0" presId="urn:microsoft.com/office/officeart/2016/7/layout/VerticalDownArrowProcess"/>
    <dgm:cxn modelId="{C0DE9327-9753-4232-BBB4-2CE4498579AD}" srcId="{7DADE7B8-7F46-4EAA-B229-3F1277895320}" destId="{CF2D335A-74F0-4D15-9DC2-38190CE7EBBD}" srcOrd="3" destOrd="0" parTransId="{20FA2A0E-6D38-44A4-88D2-3F76DAC496A5}" sibTransId="{CD4B6791-0A4B-4D3A-9046-DF652B80D07C}"/>
    <dgm:cxn modelId="{2BD69329-1819-E547-B464-3F3F0FB54D76}" type="presOf" srcId="{AD4660CD-D3D9-4C81-9095-0A93751192C4}" destId="{470AC6BC-F29F-3C4F-AC0E-C41F73E97F51}" srcOrd="0" destOrd="0" presId="urn:microsoft.com/office/officeart/2016/7/layout/VerticalDownArrowProcess"/>
    <dgm:cxn modelId="{8BC4DC38-E52E-4D2B-8392-CBEEB20BECD3}" srcId="{7DADE7B8-7F46-4EAA-B229-3F1277895320}" destId="{6DD48976-05E7-46A9-BAEA-E74D0021B59B}" srcOrd="6" destOrd="0" parTransId="{418F42CE-D323-4F0D-93C2-9F683F71632A}" sibTransId="{018F3A30-B209-4AC8-A953-07D8F0D16046}"/>
    <dgm:cxn modelId="{184D3A3C-0621-374E-A16A-56B557431663}" type="presOf" srcId="{6DD48976-05E7-46A9-BAEA-E74D0021B59B}" destId="{5EEADCDC-B989-FD4F-9A57-0D10EEDCD8AA}" srcOrd="0" destOrd="0" presId="urn:microsoft.com/office/officeart/2016/7/layout/VerticalDownArrowProcess"/>
    <dgm:cxn modelId="{7E120963-C412-4619-9EF0-0F3AD0F7C7A9}" srcId="{CF2D335A-74F0-4D15-9DC2-38190CE7EBBD}" destId="{AD4660CD-D3D9-4C81-9095-0A93751192C4}" srcOrd="0" destOrd="0" parTransId="{81E537BB-FBD8-481A-88C1-FC9033D9828A}" sibTransId="{F37D80D9-7BB5-4FD8-BCA1-C871DDDB8F30}"/>
    <dgm:cxn modelId="{1C74D667-04CD-FD4D-AB82-2AAEF62564E0}" type="presOf" srcId="{8192810D-6F1C-4801-9129-FCC952085E87}" destId="{92D1BC3D-7F9C-2241-86EC-E972DAB79104}" srcOrd="0" destOrd="0" presId="urn:microsoft.com/office/officeart/2016/7/layout/VerticalDownArrowProcess"/>
    <dgm:cxn modelId="{546BB768-54A0-D14F-B9FC-0D70203D7A22}" type="presOf" srcId="{CF2D335A-74F0-4D15-9DC2-38190CE7EBBD}" destId="{8BC3D410-9E97-9441-BAD7-378CC7CBD8B0}" srcOrd="1" destOrd="0" presId="urn:microsoft.com/office/officeart/2016/7/layout/VerticalDownArrowProcess"/>
    <dgm:cxn modelId="{DA02CB48-25F1-6C42-8389-41D4F1A8D3B4}" type="presOf" srcId="{4AEB0B4E-55BF-439E-A871-27B3F50FEC87}" destId="{02791518-1709-AA4F-82BC-83424DD8CBD1}" srcOrd="0" destOrd="0" presId="urn:microsoft.com/office/officeart/2016/7/layout/VerticalDownArrowProcess"/>
    <dgm:cxn modelId="{8CBBDA73-D923-674B-8102-640EA103B059}" type="presOf" srcId="{CF2D335A-74F0-4D15-9DC2-38190CE7EBBD}" destId="{5649C32D-2C8B-B948-BA24-1F27EB729A57}" srcOrd="0" destOrd="0" presId="urn:microsoft.com/office/officeart/2016/7/layout/VerticalDownArrowProcess"/>
    <dgm:cxn modelId="{BAE02C55-0977-1346-A3F9-1227B300508D}" type="presOf" srcId="{B76885CB-B527-4A82-B297-635FAB2478B3}" destId="{109452F6-33BA-3640-833A-111C23D06D7D}" srcOrd="1" destOrd="0" presId="urn:microsoft.com/office/officeart/2016/7/layout/VerticalDownArrowProcess"/>
    <dgm:cxn modelId="{54070D79-20DF-3D47-A652-B6F0953C162B}" type="presOf" srcId="{C4F6328A-B357-46FE-9202-9D49AC8B4F8C}" destId="{E24C638D-A3E6-E641-B0C4-A56EEA531DD1}" srcOrd="1" destOrd="0" presId="urn:microsoft.com/office/officeart/2016/7/layout/VerticalDownArrowProcess"/>
    <dgm:cxn modelId="{55318379-8E74-4452-B52C-F0337A7039A8}" srcId="{B76885CB-B527-4A82-B297-635FAB2478B3}" destId="{BD78248A-5854-4DDB-AAA9-93303515BD95}" srcOrd="0" destOrd="0" parTransId="{931DDA34-C113-490B-BB49-D053AB1BA012}" sibTransId="{DD752727-6554-4E2B-99FC-11812DE55F61}"/>
    <dgm:cxn modelId="{1DA5AD80-DA97-F440-A7E8-9D49B1508C13}" type="presOf" srcId="{7DADE7B8-7F46-4EAA-B229-3F1277895320}" destId="{8902C202-CFA5-2241-8D6B-3C8B1AF552B1}" srcOrd="0" destOrd="0" presId="urn:microsoft.com/office/officeart/2016/7/layout/VerticalDownArrowProcess"/>
    <dgm:cxn modelId="{4FA67081-F6C2-460E-A205-63B216B26671}" srcId="{BEA979DB-86BE-452C-8CEE-DF4F20CFE0D6}" destId="{49687C6F-BD07-4152-9578-345C8110B28E}" srcOrd="0" destOrd="0" parTransId="{9C6CB47A-D45F-4D57-AF59-94462EF4A769}" sibTransId="{C3259FAC-18AF-401C-84E3-4A3FAE548125}"/>
    <dgm:cxn modelId="{35141D83-402E-4A6C-B56A-1D5E3D560797}" srcId="{7DADE7B8-7F46-4EAA-B229-3F1277895320}" destId="{B76885CB-B527-4A82-B297-635FAB2478B3}" srcOrd="2" destOrd="0" parTransId="{04356997-4BD9-46D0-ACD0-BA239ED44357}" sibTransId="{1CF17219-B7BD-409C-BBA4-E48A3847BAE8}"/>
    <dgm:cxn modelId="{266CA383-9131-4728-A266-06581328E842}" srcId="{7DADE7B8-7F46-4EAA-B229-3F1277895320}" destId="{4AEB0B4E-55BF-439E-A871-27B3F50FEC87}" srcOrd="0" destOrd="0" parTransId="{A3AE4F82-33B4-4481-9DBA-26392DB7EB90}" sibTransId="{16F3230C-082C-416E-BFDF-988C0E7DA44A}"/>
    <dgm:cxn modelId="{8A9EFB84-7AB3-5D4B-AA14-DCC1CB2BE468}" type="presOf" srcId="{B76885CB-B527-4A82-B297-635FAB2478B3}" destId="{35F0BAF0-EA86-0F45-8F56-8972E7CD9CE1}" srcOrd="0" destOrd="0" presId="urn:microsoft.com/office/officeart/2016/7/layout/VerticalDownArrowProcess"/>
    <dgm:cxn modelId="{D9263AA0-4976-8B44-9A7F-B0806F8794AE}" type="presOf" srcId="{BD78248A-5854-4DDB-AAA9-93303515BD95}" destId="{9C5F74C7-0417-924F-BDD9-00C4C6EABC39}" srcOrd="0" destOrd="0" presId="urn:microsoft.com/office/officeart/2016/7/layout/VerticalDownArrowProcess"/>
    <dgm:cxn modelId="{24532DA4-D436-2745-A927-131B43DDF8A0}" type="presOf" srcId="{044619F7-99E5-4DA8-9439-75A80C0CB905}" destId="{93C1D5FD-1021-1C46-B9E3-170A25148662}" srcOrd="1" destOrd="0" presId="urn:microsoft.com/office/officeart/2016/7/layout/VerticalDownArrowProcess"/>
    <dgm:cxn modelId="{A5ADA6A5-B337-4640-BC24-D363D2B9AF7D}" type="presOf" srcId="{BEA979DB-86BE-452C-8CEE-DF4F20CFE0D6}" destId="{98972173-C291-2D40-B854-E34C8F017E2B}" srcOrd="0" destOrd="0" presId="urn:microsoft.com/office/officeart/2016/7/layout/VerticalDownArrowProcess"/>
    <dgm:cxn modelId="{87F2DDAA-8FF8-4719-A3F8-F905BA052BE5}" srcId="{7DADE7B8-7F46-4EAA-B229-3F1277895320}" destId="{BEA979DB-86BE-452C-8CEE-DF4F20CFE0D6}" srcOrd="1" destOrd="0" parTransId="{A02211A6-897C-4781-B506-D35911693569}" sibTransId="{017ED812-45BB-4E93-9D9B-73E808BCDA6E}"/>
    <dgm:cxn modelId="{1F7582B0-8601-40FB-94D4-B55FFD46842B}" srcId="{7DADE7B8-7F46-4EAA-B229-3F1277895320}" destId="{044619F7-99E5-4DA8-9439-75A80C0CB905}" srcOrd="5" destOrd="0" parTransId="{CFD5B894-4A06-4DD4-9A56-4FCCE479B055}" sibTransId="{6FCC4C7B-ACCE-4195-9B51-FF2948A6B341}"/>
    <dgm:cxn modelId="{602A97B0-A0AE-4B67-9829-A35DA130D66B}" srcId="{6DD48976-05E7-46A9-BAEA-E74D0021B59B}" destId="{8192810D-6F1C-4801-9129-FCC952085E87}" srcOrd="0" destOrd="0" parTransId="{EF0FAD87-7FA9-4C13-B3AA-8357DB7B589D}" sibTransId="{3C021605-4335-4743-AF16-438040ADBF95}"/>
    <dgm:cxn modelId="{966EA7B6-C7C1-024C-83A0-88E8BBB62419}" type="presOf" srcId="{49687C6F-BD07-4152-9578-345C8110B28E}" destId="{1CF346EA-DCB6-364B-A44E-B6D3B026B8D8}" srcOrd="0" destOrd="0" presId="urn:microsoft.com/office/officeart/2016/7/layout/VerticalDownArrowProcess"/>
    <dgm:cxn modelId="{68DD4BC3-E383-A640-9BF3-2CCB6F423C6C}" type="presOf" srcId="{BEA979DB-86BE-452C-8CEE-DF4F20CFE0D6}" destId="{61AE9BB4-E760-3445-BD8E-39D49056E7D8}" srcOrd="1" destOrd="0" presId="urn:microsoft.com/office/officeart/2016/7/layout/VerticalDownArrowProcess"/>
    <dgm:cxn modelId="{12F989C3-781D-2045-990A-37608206B666}" type="presOf" srcId="{044619F7-99E5-4DA8-9439-75A80C0CB905}" destId="{9A895808-18D8-0F44-8333-8B9F69B8BD1D}" srcOrd="0" destOrd="0" presId="urn:microsoft.com/office/officeart/2016/7/layout/VerticalDownArrowProcess"/>
    <dgm:cxn modelId="{B30248D0-B669-483D-9AC2-011EECB2EE39}" srcId="{044619F7-99E5-4DA8-9439-75A80C0CB905}" destId="{FDE655AF-9468-4C74-959A-D77DA5B26255}" srcOrd="0" destOrd="0" parTransId="{42A57575-C6AC-4F17-91D4-4B8967C06C00}" sibTransId="{58481A6D-2AA8-4423-A0AE-5AD55F7E1F08}"/>
    <dgm:cxn modelId="{F49BBCD7-E5EA-459C-B2EB-3DF640F2ED1C}" srcId="{7DADE7B8-7F46-4EAA-B229-3F1277895320}" destId="{C4F6328A-B357-46FE-9202-9D49AC8B4F8C}" srcOrd="4" destOrd="0" parTransId="{8B211E12-2C70-402A-B3F9-7EDBA32C6C50}" sibTransId="{726C18AB-6DBC-4890-9DE1-E655F6E7CB0B}"/>
    <dgm:cxn modelId="{718464DA-B998-F040-8C80-5F4B2ACEB962}" type="presOf" srcId="{8F3F7D83-96D3-4909-9409-BEFD26B09188}" destId="{33634257-21F3-D940-9C18-BDDDF493F9C9}" srcOrd="0" destOrd="0" presId="urn:microsoft.com/office/officeart/2016/7/layout/VerticalDownArrowProcess"/>
    <dgm:cxn modelId="{B73026DD-B168-4E11-B656-42C24DEA2F08}" srcId="{C4F6328A-B357-46FE-9202-9D49AC8B4F8C}" destId="{8F3F7D83-96D3-4909-9409-BEFD26B09188}" srcOrd="0" destOrd="0" parTransId="{43FAFA92-DA88-40C0-B83C-2242F72D966F}" sibTransId="{3728EE05-92E7-4FB7-BB01-71D70132F131}"/>
    <dgm:cxn modelId="{9A4B8CF6-04B2-6244-93C5-46FA8E1A1222}" type="presOf" srcId="{C4F6328A-B357-46FE-9202-9D49AC8B4F8C}" destId="{1B135A26-9993-4645-BA4D-3E113420DF86}" srcOrd="0" destOrd="0" presId="urn:microsoft.com/office/officeart/2016/7/layout/VerticalDownArrowProcess"/>
    <dgm:cxn modelId="{2BE310FA-9E4E-D54D-850E-A8B50BD02A3B}" type="presOf" srcId="{FDE655AF-9468-4C74-959A-D77DA5B26255}" destId="{1555703F-6959-B141-A0F8-AD57E183D486}" srcOrd="0" destOrd="0" presId="urn:microsoft.com/office/officeart/2016/7/layout/VerticalDownArrowProcess"/>
    <dgm:cxn modelId="{E9EC24F4-91F8-5C42-B72D-F98AFC997805}" type="presParOf" srcId="{8902C202-CFA5-2241-8D6B-3C8B1AF552B1}" destId="{85C97AFD-7E78-D841-BC48-E5F5D9750966}" srcOrd="0" destOrd="0" presId="urn:microsoft.com/office/officeart/2016/7/layout/VerticalDownArrowProcess"/>
    <dgm:cxn modelId="{39325110-9BEC-C941-BC07-53F9BCF121FD}" type="presParOf" srcId="{85C97AFD-7E78-D841-BC48-E5F5D9750966}" destId="{5EEADCDC-B989-FD4F-9A57-0D10EEDCD8AA}" srcOrd="0" destOrd="0" presId="urn:microsoft.com/office/officeart/2016/7/layout/VerticalDownArrowProcess"/>
    <dgm:cxn modelId="{E85A312A-218A-784C-B03D-1750E7C96889}" type="presParOf" srcId="{85C97AFD-7E78-D841-BC48-E5F5D9750966}" destId="{92D1BC3D-7F9C-2241-86EC-E972DAB79104}" srcOrd="1" destOrd="0" presId="urn:microsoft.com/office/officeart/2016/7/layout/VerticalDownArrowProcess"/>
    <dgm:cxn modelId="{147A8FAE-7525-AA48-B2DE-667DF5D3A629}" type="presParOf" srcId="{8902C202-CFA5-2241-8D6B-3C8B1AF552B1}" destId="{2FA913FE-3180-A24A-8025-487ECE6F45B4}" srcOrd="1" destOrd="0" presId="urn:microsoft.com/office/officeart/2016/7/layout/VerticalDownArrowProcess"/>
    <dgm:cxn modelId="{8394F9A6-F4F0-A94D-AD0B-51C2E44B6201}" type="presParOf" srcId="{8902C202-CFA5-2241-8D6B-3C8B1AF552B1}" destId="{7870BCEB-83A6-6045-9737-2D89D2EE46E5}" srcOrd="2" destOrd="0" presId="urn:microsoft.com/office/officeart/2016/7/layout/VerticalDownArrowProcess"/>
    <dgm:cxn modelId="{9D27F373-0F33-124D-9576-77D69211A3DF}" type="presParOf" srcId="{7870BCEB-83A6-6045-9737-2D89D2EE46E5}" destId="{9A895808-18D8-0F44-8333-8B9F69B8BD1D}" srcOrd="0" destOrd="0" presId="urn:microsoft.com/office/officeart/2016/7/layout/VerticalDownArrowProcess"/>
    <dgm:cxn modelId="{74D49CBF-4E3C-7442-97EC-D478E94BD451}" type="presParOf" srcId="{7870BCEB-83A6-6045-9737-2D89D2EE46E5}" destId="{93C1D5FD-1021-1C46-B9E3-170A25148662}" srcOrd="1" destOrd="0" presId="urn:microsoft.com/office/officeart/2016/7/layout/VerticalDownArrowProcess"/>
    <dgm:cxn modelId="{4918176D-CE58-1F41-AE5B-D700A021EC12}" type="presParOf" srcId="{7870BCEB-83A6-6045-9737-2D89D2EE46E5}" destId="{1555703F-6959-B141-A0F8-AD57E183D486}" srcOrd="2" destOrd="0" presId="urn:microsoft.com/office/officeart/2016/7/layout/VerticalDownArrowProcess"/>
    <dgm:cxn modelId="{03664677-E7F1-8649-A106-0C535DDFF882}" type="presParOf" srcId="{8902C202-CFA5-2241-8D6B-3C8B1AF552B1}" destId="{3F12B043-6EA1-4D4D-99D5-0D4F55A9CF29}" srcOrd="3" destOrd="0" presId="urn:microsoft.com/office/officeart/2016/7/layout/VerticalDownArrowProcess"/>
    <dgm:cxn modelId="{0F392B50-3A74-2F48-A212-28218E0FBDD6}" type="presParOf" srcId="{8902C202-CFA5-2241-8D6B-3C8B1AF552B1}" destId="{9D6EFFB7-2B26-6143-9D6B-EE5E174600E5}" srcOrd="4" destOrd="0" presId="urn:microsoft.com/office/officeart/2016/7/layout/VerticalDownArrowProcess"/>
    <dgm:cxn modelId="{6AA09E70-308B-E84A-9834-337CF778C713}" type="presParOf" srcId="{9D6EFFB7-2B26-6143-9D6B-EE5E174600E5}" destId="{1B135A26-9993-4645-BA4D-3E113420DF86}" srcOrd="0" destOrd="0" presId="urn:microsoft.com/office/officeart/2016/7/layout/VerticalDownArrowProcess"/>
    <dgm:cxn modelId="{C32A72E2-290F-EE4E-94B4-CD571596FB71}" type="presParOf" srcId="{9D6EFFB7-2B26-6143-9D6B-EE5E174600E5}" destId="{E24C638D-A3E6-E641-B0C4-A56EEA531DD1}" srcOrd="1" destOrd="0" presId="urn:microsoft.com/office/officeart/2016/7/layout/VerticalDownArrowProcess"/>
    <dgm:cxn modelId="{65153E8F-C427-6542-B7DB-37C14527C151}" type="presParOf" srcId="{9D6EFFB7-2B26-6143-9D6B-EE5E174600E5}" destId="{33634257-21F3-D940-9C18-BDDDF493F9C9}" srcOrd="2" destOrd="0" presId="urn:microsoft.com/office/officeart/2016/7/layout/VerticalDownArrowProcess"/>
    <dgm:cxn modelId="{B8936FFD-C3BD-6B4A-A313-86FA6CE91A20}" type="presParOf" srcId="{8902C202-CFA5-2241-8D6B-3C8B1AF552B1}" destId="{5C393C3F-173D-3F4B-B19F-7FAC53D25ED0}" srcOrd="5" destOrd="0" presId="urn:microsoft.com/office/officeart/2016/7/layout/VerticalDownArrowProcess"/>
    <dgm:cxn modelId="{0EC6A268-6FB1-BD44-81D8-CDC07D268DDE}" type="presParOf" srcId="{8902C202-CFA5-2241-8D6B-3C8B1AF552B1}" destId="{CC4E2D41-0313-7643-AF73-5317996A679B}" srcOrd="6" destOrd="0" presId="urn:microsoft.com/office/officeart/2016/7/layout/VerticalDownArrowProcess"/>
    <dgm:cxn modelId="{52EB4C87-F42F-394D-94CE-B2B9B0638EBA}" type="presParOf" srcId="{CC4E2D41-0313-7643-AF73-5317996A679B}" destId="{5649C32D-2C8B-B948-BA24-1F27EB729A57}" srcOrd="0" destOrd="0" presId="urn:microsoft.com/office/officeart/2016/7/layout/VerticalDownArrowProcess"/>
    <dgm:cxn modelId="{9C9AF357-0F9A-C74B-B7FD-959206357F34}" type="presParOf" srcId="{CC4E2D41-0313-7643-AF73-5317996A679B}" destId="{8BC3D410-9E97-9441-BAD7-378CC7CBD8B0}" srcOrd="1" destOrd="0" presId="urn:microsoft.com/office/officeart/2016/7/layout/VerticalDownArrowProcess"/>
    <dgm:cxn modelId="{0B28FAAD-7CE8-EF4E-85D8-4F7B3666CD97}" type="presParOf" srcId="{CC4E2D41-0313-7643-AF73-5317996A679B}" destId="{470AC6BC-F29F-3C4F-AC0E-C41F73E97F51}" srcOrd="2" destOrd="0" presId="urn:microsoft.com/office/officeart/2016/7/layout/VerticalDownArrowProcess"/>
    <dgm:cxn modelId="{2F1FFA96-36FC-6C4C-9A36-D901C1D45A51}" type="presParOf" srcId="{8902C202-CFA5-2241-8D6B-3C8B1AF552B1}" destId="{6AEA6566-71A8-FF40-BBB0-0A1C0052A9A5}" srcOrd="7" destOrd="0" presId="urn:microsoft.com/office/officeart/2016/7/layout/VerticalDownArrowProcess"/>
    <dgm:cxn modelId="{FA4BF629-9F94-D74B-B7A7-D36AD04584B6}" type="presParOf" srcId="{8902C202-CFA5-2241-8D6B-3C8B1AF552B1}" destId="{13357D71-AB5E-7443-9183-E0326FD6E23B}" srcOrd="8" destOrd="0" presId="urn:microsoft.com/office/officeart/2016/7/layout/VerticalDownArrowProcess"/>
    <dgm:cxn modelId="{5D1FCBBF-698C-244A-ABA8-CF4193DD8C5A}" type="presParOf" srcId="{13357D71-AB5E-7443-9183-E0326FD6E23B}" destId="{35F0BAF0-EA86-0F45-8F56-8972E7CD9CE1}" srcOrd="0" destOrd="0" presId="urn:microsoft.com/office/officeart/2016/7/layout/VerticalDownArrowProcess"/>
    <dgm:cxn modelId="{EFE4CC16-795A-954B-BD99-F0CB02722F7A}" type="presParOf" srcId="{13357D71-AB5E-7443-9183-E0326FD6E23B}" destId="{109452F6-33BA-3640-833A-111C23D06D7D}" srcOrd="1" destOrd="0" presId="urn:microsoft.com/office/officeart/2016/7/layout/VerticalDownArrowProcess"/>
    <dgm:cxn modelId="{74CE8893-91B6-AC4A-B237-A98BB9435A0E}" type="presParOf" srcId="{13357D71-AB5E-7443-9183-E0326FD6E23B}" destId="{9C5F74C7-0417-924F-BDD9-00C4C6EABC39}" srcOrd="2" destOrd="0" presId="urn:microsoft.com/office/officeart/2016/7/layout/VerticalDownArrowProcess"/>
    <dgm:cxn modelId="{72F3209C-2ABB-7A4A-B08F-0A937D3CFD38}" type="presParOf" srcId="{8902C202-CFA5-2241-8D6B-3C8B1AF552B1}" destId="{C5088F81-85B1-DA4D-863E-2B171CCE2939}" srcOrd="9" destOrd="0" presId="urn:microsoft.com/office/officeart/2016/7/layout/VerticalDownArrowProcess"/>
    <dgm:cxn modelId="{58D46342-F23B-AD45-B620-9FB877CEDF1D}" type="presParOf" srcId="{8902C202-CFA5-2241-8D6B-3C8B1AF552B1}" destId="{8435EDEF-C51D-4B4C-A6FC-CE50DDD3FD86}" srcOrd="10" destOrd="0" presId="urn:microsoft.com/office/officeart/2016/7/layout/VerticalDownArrowProcess"/>
    <dgm:cxn modelId="{6397348C-C38B-7A41-B952-C1A33F9AE89A}" type="presParOf" srcId="{8435EDEF-C51D-4B4C-A6FC-CE50DDD3FD86}" destId="{98972173-C291-2D40-B854-E34C8F017E2B}" srcOrd="0" destOrd="0" presId="urn:microsoft.com/office/officeart/2016/7/layout/VerticalDownArrowProcess"/>
    <dgm:cxn modelId="{AF5462EB-E26C-784F-83AC-112714C624BA}" type="presParOf" srcId="{8435EDEF-C51D-4B4C-A6FC-CE50DDD3FD86}" destId="{61AE9BB4-E760-3445-BD8E-39D49056E7D8}" srcOrd="1" destOrd="0" presId="urn:microsoft.com/office/officeart/2016/7/layout/VerticalDownArrowProcess"/>
    <dgm:cxn modelId="{BD6A9BDD-26F2-914A-AEAE-779A086FDA36}" type="presParOf" srcId="{8435EDEF-C51D-4B4C-A6FC-CE50DDD3FD86}" destId="{1CF346EA-DCB6-364B-A44E-B6D3B026B8D8}" srcOrd="2" destOrd="0" presId="urn:microsoft.com/office/officeart/2016/7/layout/VerticalDownArrowProcess"/>
    <dgm:cxn modelId="{EEFEE9EE-D55F-FC43-AC0B-7A258B5D22D4}" type="presParOf" srcId="{8902C202-CFA5-2241-8D6B-3C8B1AF552B1}" destId="{20D0BBB8-FBFF-1742-9932-311DB046E566}" srcOrd="11" destOrd="0" presId="urn:microsoft.com/office/officeart/2016/7/layout/VerticalDownArrowProcess"/>
    <dgm:cxn modelId="{69599DE7-1FC0-964A-80FE-5880C88B0CF1}" type="presParOf" srcId="{8902C202-CFA5-2241-8D6B-3C8B1AF552B1}" destId="{F78E8E99-DC38-4C47-B87A-E6F9758351BB}" srcOrd="12" destOrd="0" presId="urn:microsoft.com/office/officeart/2016/7/layout/VerticalDownArrowProcess"/>
    <dgm:cxn modelId="{E95B0620-1285-C144-BFC1-FBD4AFCB3102}" type="presParOf" srcId="{F78E8E99-DC38-4C47-B87A-E6F9758351BB}" destId="{02791518-1709-AA4F-82BC-83424DD8CBD1}" srcOrd="0" destOrd="0" presId="urn:microsoft.com/office/officeart/2016/7/layout/VerticalDownArrowProcess"/>
    <dgm:cxn modelId="{7D87931E-B5D9-BD46-A3F8-3BD61B0343FF}" type="presParOf" srcId="{F78E8E99-DC38-4C47-B87A-E6F9758351BB}" destId="{E303A4D2-4DD1-5A46-B144-A14C049908D9}" srcOrd="1" destOrd="0" presId="urn:microsoft.com/office/officeart/2016/7/layout/VerticalDownArrowProcess"/>
    <dgm:cxn modelId="{FEF7BA6B-9D73-AB40-8CBD-5D2EF4ADB6E6}" type="presParOf" srcId="{F78E8E99-DC38-4C47-B87A-E6F9758351BB}" destId="{7F44653A-1034-0F41-876C-DF218A5AE711}"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6BB9B77-3D2C-4752-A5B0-0928AD6262D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43A7CEA-8019-4BE2-97BD-0B30148DC515}">
      <dgm:prSet/>
      <dgm:spPr/>
      <dgm:t>
        <a:bodyPr/>
        <a:lstStyle/>
        <a:p>
          <a:pPr>
            <a:lnSpc>
              <a:spcPct val="100000"/>
            </a:lnSpc>
          </a:pPr>
          <a:r>
            <a:rPr lang="en-GB"/>
            <a:t>As containment measures reduce, prioritize visiting households where violence suspected / identified </a:t>
          </a:r>
          <a:endParaRPr lang="en-US"/>
        </a:p>
      </dgm:t>
    </dgm:pt>
    <dgm:pt modelId="{F72B4B62-0431-4CB5-B65D-CA1697EF739A}" type="parTrans" cxnId="{03E87DFE-9D54-49EC-8D4C-16EB049F0E42}">
      <dgm:prSet/>
      <dgm:spPr/>
      <dgm:t>
        <a:bodyPr/>
        <a:lstStyle/>
        <a:p>
          <a:endParaRPr lang="en-US"/>
        </a:p>
      </dgm:t>
    </dgm:pt>
    <dgm:pt modelId="{618D21E7-3C1F-4490-98AF-1D6867A6659A}" type="sibTrans" cxnId="{03E87DFE-9D54-49EC-8D4C-16EB049F0E42}">
      <dgm:prSet/>
      <dgm:spPr/>
      <dgm:t>
        <a:bodyPr/>
        <a:lstStyle/>
        <a:p>
          <a:endParaRPr lang="en-US"/>
        </a:p>
      </dgm:t>
    </dgm:pt>
    <dgm:pt modelId="{51FBA8C9-1D08-45FB-80D5-4D3AB0BD12F7}">
      <dgm:prSet/>
      <dgm:spPr/>
      <dgm:t>
        <a:bodyPr/>
        <a:lstStyle/>
        <a:p>
          <a:pPr>
            <a:lnSpc>
              <a:spcPct val="100000"/>
            </a:lnSpc>
          </a:pPr>
          <a:r>
            <a:rPr lang="en-GB"/>
            <a:t>Case management – focus on living arrangements to reduce violence e.g. identifying new ‘safe’ caregivers or social networks</a:t>
          </a:r>
          <a:endParaRPr lang="en-US"/>
        </a:p>
      </dgm:t>
    </dgm:pt>
    <dgm:pt modelId="{6DD39725-A316-4D71-8D51-489A8A172AE1}" type="parTrans" cxnId="{514D41EF-4212-4B86-8203-5B0A36E92D1E}">
      <dgm:prSet/>
      <dgm:spPr/>
      <dgm:t>
        <a:bodyPr/>
        <a:lstStyle/>
        <a:p>
          <a:endParaRPr lang="en-US"/>
        </a:p>
      </dgm:t>
    </dgm:pt>
    <dgm:pt modelId="{41813DBE-CC4A-4879-AC79-3B65497ACD63}" type="sibTrans" cxnId="{514D41EF-4212-4B86-8203-5B0A36E92D1E}">
      <dgm:prSet/>
      <dgm:spPr/>
      <dgm:t>
        <a:bodyPr/>
        <a:lstStyle/>
        <a:p>
          <a:endParaRPr lang="en-US"/>
        </a:p>
      </dgm:t>
    </dgm:pt>
    <dgm:pt modelId="{0833F87E-26C7-4DC9-9A66-D915AFEFA611}">
      <dgm:prSet/>
      <dgm:spPr/>
      <dgm:t>
        <a:bodyPr/>
        <a:lstStyle/>
        <a:p>
          <a:pPr>
            <a:lnSpc>
              <a:spcPct val="100000"/>
            </a:lnSpc>
          </a:pPr>
          <a:r>
            <a:rPr lang="en-GB" dirty="0"/>
            <a:t>Keep violence prevention high on the agenda! </a:t>
          </a:r>
          <a:endParaRPr lang="en-US" dirty="0"/>
        </a:p>
      </dgm:t>
    </dgm:pt>
    <dgm:pt modelId="{AD80E971-A85E-434F-BA5B-0B5577ACBFDF}" type="parTrans" cxnId="{205B1B20-205F-46E1-99B5-5928CD0227DA}">
      <dgm:prSet/>
      <dgm:spPr/>
      <dgm:t>
        <a:bodyPr/>
        <a:lstStyle/>
        <a:p>
          <a:endParaRPr lang="en-US"/>
        </a:p>
      </dgm:t>
    </dgm:pt>
    <dgm:pt modelId="{7EF8E488-CEB1-4E28-BA96-E4CE13CF84D0}" type="sibTrans" cxnId="{205B1B20-205F-46E1-99B5-5928CD0227DA}">
      <dgm:prSet/>
      <dgm:spPr/>
      <dgm:t>
        <a:bodyPr/>
        <a:lstStyle/>
        <a:p>
          <a:endParaRPr lang="en-US"/>
        </a:p>
      </dgm:t>
    </dgm:pt>
    <dgm:pt modelId="{1E84EC5D-4981-40FF-BFDD-B0633778E003}">
      <dgm:prSet/>
      <dgm:spPr/>
      <dgm:t>
        <a:bodyPr/>
        <a:lstStyle/>
        <a:p>
          <a:pPr>
            <a:lnSpc>
              <a:spcPct val="100000"/>
            </a:lnSpc>
          </a:pPr>
          <a:r>
            <a:rPr lang="en-GB" dirty="0"/>
            <a:t>Maintain referral networks or coordination that have worked during strict containment measures</a:t>
          </a:r>
          <a:endParaRPr lang="en-US" dirty="0"/>
        </a:p>
      </dgm:t>
    </dgm:pt>
    <dgm:pt modelId="{B6892EA5-D9AE-4DA2-9670-C7CA58BC2F45}" type="parTrans" cxnId="{853A14E3-9893-43F2-B276-B72A28241777}">
      <dgm:prSet/>
      <dgm:spPr/>
      <dgm:t>
        <a:bodyPr/>
        <a:lstStyle/>
        <a:p>
          <a:endParaRPr lang="en-GB"/>
        </a:p>
      </dgm:t>
    </dgm:pt>
    <dgm:pt modelId="{3B0756C6-5415-42C4-A3F2-81C631412969}" type="sibTrans" cxnId="{853A14E3-9893-43F2-B276-B72A28241777}">
      <dgm:prSet/>
      <dgm:spPr/>
      <dgm:t>
        <a:bodyPr/>
        <a:lstStyle/>
        <a:p>
          <a:endParaRPr lang="en-GB"/>
        </a:p>
      </dgm:t>
    </dgm:pt>
    <dgm:pt modelId="{18EAF085-FEF1-49C7-B00E-CC97C3C0B30F}" type="pres">
      <dgm:prSet presAssocID="{56BB9B77-3D2C-4752-A5B0-0928AD6262D9}" presName="root" presStyleCnt="0">
        <dgm:presLayoutVars>
          <dgm:dir/>
          <dgm:resizeHandles val="exact"/>
        </dgm:presLayoutVars>
      </dgm:prSet>
      <dgm:spPr/>
    </dgm:pt>
    <dgm:pt modelId="{9243B5C6-FF78-4978-A95B-27E654A84146}" type="pres">
      <dgm:prSet presAssocID="{643A7CEA-8019-4BE2-97BD-0B30148DC515}" presName="compNode" presStyleCnt="0"/>
      <dgm:spPr/>
    </dgm:pt>
    <dgm:pt modelId="{0A339742-9C1F-4760-B357-FEC5A0FA4679}" type="pres">
      <dgm:prSet presAssocID="{643A7CEA-8019-4BE2-97BD-0B30148DC515}" presName="bgRect" presStyleLbl="bgShp" presStyleIdx="0" presStyleCnt="4"/>
      <dgm:spPr/>
    </dgm:pt>
    <dgm:pt modelId="{EFBCF22B-2A0A-49A4-ACCE-E4D045BC4CC7}" type="pres">
      <dgm:prSet presAssocID="{643A7CEA-8019-4BE2-97BD-0B30148DC515}"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fluencer"/>
        </a:ext>
      </dgm:extLst>
    </dgm:pt>
    <dgm:pt modelId="{998A79DA-1245-4169-AB35-EE72F5A281D5}" type="pres">
      <dgm:prSet presAssocID="{643A7CEA-8019-4BE2-97BD-0B30148DC515}" presName="spaceRect" presStyleCnt="0"/>
      <dgm:spPr/>
    </dgm:pt>
    <dgm:pt modelId="{B783A0AC-F664-40F0-B0A5-E671756ECE7A}" type="pres">
      <dgm:prSet presAssocID="{643A7CEA-8019-4BE2-97BD-0B30148DC515}" presName="parTx" presStyleLbl="revTx" presStyleIdx="0" presStyleCnt="4">
        <dgm:presLayoutVars>
          <dgm:chMax val="0"/>
          <dgm:chPref val="0"/>
        </dgm:presLayoutVars>
      </dgm:prSet>
      <dgm:spPr/>
    </dgm:pt>
    <dgm:pt modelId="{5B174B5E-99ED-429B-AE05-EA4DFCC16692}" type="pres">
      <dgm:prSet presAssocID="{618D21E7-3C1F-4490-98AF-1D6867A6659A}" presName="sibTrans" presStyleCnt="0"/>
      <dgm:spPr/>
    </dgm:pt>
    <dgm:pt modelId="{A66C89B7-B92A-4ED5-8365-AF9E288EE9DA}" type="pres">
      <dgm:prSet presAssocID="{51FBA8C9-1D08-45FB-80D5-4D3AB0BD12F7}" presName="compNode" presStyleCnt="0"/>
      <dgm:spPr/>
    </dgm:pt>
    <dgm:pt modelId="{2A911ED5-7715-48B1-B2BA-FA728245CD4D}" type="pres">
      <dgm:prSet presAssocID="{51FBA8C9-1D08-45FB-80D5-4D3AB0BD12F7}" presName="bgRect" presStyleLbl="bgShp" presStyleIdx="1" presStyleCnt="4"/>
      <dgm:spPr/>
    </dgm:pt>
    <dgm:pt modelId="{9172BE7C-7EDC-46E6-8B9A-C0642749CC8D}" type="pres">
      <dgm:prSet presAssocID="{51FBA8C9-1D08-45FB-80D5-4D3AB0BD12F7}"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C62ACA2D-1D19-41E4-95A1-D4431ABF6751}" type="pres">
      <dgm:prSet presAssocID="{51FBA8C9-1D08-45FB-80D5-4D3AB0BD12F7}" presName="spaceRect" presStyleCnt="0"/>
      <dgm:spPr/>
    </dgm:pt>
    <dgm:pt modelId="{CD62170E-D0BE-49A3-97DA-AEA81A4CE042}" type="pres">
      <dgm:prSet presAssocID="{51FBA8C9-1D08-45FB-80D5-4D3AB0BD12F7}" presName="parTx" presStyleLbl="revTx" presStyleIdx="1" presStyleCnt="4">
        <dgm:presLayoutVars>
          <dgm:chMax val="0"/>
          <dgm:chPref val="0"/>
        </dgm:presLayoutVars>
      </dgm:prSet>
      <dgm:spPr/>
    </dgm:pt>
    <dgm:pt modelId="{A302BBBE-22A4-4865-890D-DFE8AE990D39}" type="pres">
      <dgm:prSet presAssocID="{41813DBE-CC4A-4879-AC79-3B65497ACD63}" presName="sibTrans" presStyleCnt="0"/>
      <dgm:spPr/>
    </dgm:pt>
    <dgm:pt modelId="{7E22C9DB-8748-450F-8058-1E679B164ECA}" type="pres">
      <dgm:prSet presAssocID="{0833F87E-26C7-4DC9-9A66-D915AFEFA611}" presName="compNode" presStyleCnt="0"/>
      <dgm:spPr/>
    </dgm:pt>
    <dgm:pt modelId="{AFECEC14-01A6-4CE7-BD67-D9679103F157}" type="pres">
      <dgm:prSet presAssocID="{0833F87E-26C7-4DC9-9A66-D915AFEFA611}" presName="bgRect" presStyleLbl="bgShp" presStyleIdx="2" presStyleCnt="4"/>
      <dgm:spPr/>
    </dgm:pt>
    <dgm:pt modelId="{70B74638-AB91-4CAA-8DAA-9D6CB6037111}" type="pres">
      <dgm:prSet presAssocID="{0833F87E-26C7-4DC9-9A66-D915AFEFA611}"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ers"/>
        </a:ext>
      </dgm:extLst>
    </dgm:pt>
    <dgm:pt modelId="{97609349-3089-4ECB-A160-770FC9F2AC2D}" type="pres">
      <dgm:prSet presAssocID="{0833F87E-26C7-4DC9-9A66-D915AFEFA611}" presName="spaceRect" presStyleCnt="0"/>
      <dgm:spPr/>
    </dgm:pt>
    <dgm:pt modelId="{9A9AD8A5-D390-4090-86FA-02AA55DF47FB}" type="pres">
      <dgm:prSet presAssocID="{0833F87E-26C7-4DC9-9A66-D915AFEFA611}" presName="parTx" presStyleLbl="revTx" presStyleIdx="2" presStyleCnt="4">
        <dgm:presLayoutVars>
          <dgm:chMax val="0"/>
          <dgm:chPref val="0"/>
        </dgm:presLayoutVars>
      </dgm:prSet>
      <dgm:spPr/>
    </dgm:pt>
    <dgm:pt modelId="{5E914AB2-8917-4066-9F05-72045C2FD872}" type="pres">
      <dgm:prSet presAssocID="{7EF8E488-CEB1-4E28-BA96-E4CE13CF84D0}" presName="sibTrans" presStyleCnt="0"/>
      <dgm:spPr/>
    </dgm:pt>
    <dgm:pt modelId="{548F69CD-139E-4D27-9AA9-35C72E3495B2}" type="pres">
      <dgm:prSet presAssocID="{1E84EC5D-4981-40FF-BFDD-B0633778E003}" presName="compNode" presStyleCnt="0"/>
      <dgm:spPr/>
    </dgm:pt>
    <dgm:pt modelId="{BDA99E00-9126-46C4-981C-5C8E8F9CEF25}" type="pres">
      <dgm:prSet presAssocID="{1E84EC5D-4981-40FF-BFDD-B0633778E003}" presName="bgRect" presStyleLbl="bgShp" presStyleIdx="3" presStyleCnt="4"/>
      <dgm:spPr/>
    </dgm:pt>
    <dgm:pt modelId="{2D857759-CC43-4F5E-8A51-F48302861544}" type="pres">
      <dgm:prSet presAssocID="{1E84EC5D-4981-40FF-BFDD-B0633778E003}" presName="iconRect" presStyleLbl="node1" presStyleIdx="3" presStyleCnt="4"/>
      <dgm:spPr>
        <a:blipFill rotWithShape="1">
          <a:blip xmlns:r="http://schemas.openxmlformats.org/officeDocument/2006/relationships" r:embed="rId7"/>
          <a:srcRect/>
          <a:stretch>
            <a:fillRect/>
          </a:stretch>
        </a:blipFill>
      </dgm:spPr>
      <dgm:extLst>
        <a:ext uri="{E40237B7-FDA0-4F09-8148-C483321AD2D9}">
          <dgm14:cNvPr xmlns:dgm14="http://schemas.microsoft.com/office/drawing/2010/diagram" id="0" name="" descr="Group of people"/>
        </a:ext>
      </dgm:extLst>
    </dgm:pt>
    <dgm:pt modelId="{5EE93598-BD98-4B41-AAA1-7B15290AC32E}" type="pres">
      <dgm:prSet presAssocID="{1E84EC5D-4981-40FF-BFDD-B0633778E003}" presName="spaceRect" presStyleCnt="0"/>
      <dgm:spPr/>
    </dgm:pt>
    <dgm:pt modelId="{E38FBC38-EAC7-46F0-BD28-A7305FFB699C}" type="pres">
      <dgm:prSet presAssocID="{1E84EC5D-4981-40FF-BFDD-B0633778E003}" presName="parTx" presStyleLbl="revTx" presStyleIdx="3" presStyleCnt="4">
        <dgm:presLayoutVars>
          <dgm:chMax val="0"/>
          <dgm:chPref val="0"/>
        </dgm:presLayoutVars>
      </dgm:prSet>
      <dgm:spPr/>
    </dgm:pt>
  </dgm:ptLst>
  <dgm:cxnLst>
    <dgm:cxn modelId="{205B1B20-205F-46E1-99B5-5928CD0227DA}" srcId="{56BB9B77-3D2C-4752-A5B0-0928AD6262D9}" destId="{0833F87E-26C7-4DC9-9A66-D915AFEFA611}" srcOrd="2" destOrd="0" parTransId="{AD80E971-A85E-434F-BA5B-0B5577ACBFDF}" sibTransId="{7EF8E488-CEB1-4E28-BA96-E4CE13CF84D0}"/>
    <dgm:cxn modelId="{DD3B7968-C528-4A50-9F9C-2F9026454DD7}" type="presOf" srcId="{51FBA8C9-1D08-45FB-80D5-4D3AB0BD12F7}" destId="{CD62170E-D0BE-49A3-97DA-AEA81A4CE042}" srcOrd="0" destOrd="0" presId="urn:microsoft.com/office/officeart/2018/2/layout/IconVerticalSolidList"/>
    <dgm:cxn modelId="{A86D6C9E-039C-442A-8AB1-D8362AA1397A}" type="presOf" srcId="{643A7CEA-8019-4BE2-97BD-0B30148DC515}" destId="{B783A0AC-F664-40F0-B0A5-E671756ECE7A}" srcOrd="0" destOrd="0" presId="urn:microsoft.com/office/officeart/2018/2/layout/IconVerticalSolidList"/>
    <dgm:cxn modelId="{E7D9A5B0-C525-476B-B8AD-A7C798053F35}" type="presOf" srcId="{1E84EC5D-4981-40FF-BFDD-B0633778E003}" destId="{E38FBC38-EAC7-46F0-BD28-A7305FFB699C}" srcOrd="0" destOrd="0" presId="urn:microsoft.com/office/officeart/2018/2/layout/IconVerticalSolidList"/>
    <dgm:cxn modelId="{B50F1FC2-C269-421E-B987-DC14A8A9AA52}" type="presOf" srcId="{56BB9B77-3D2C-4752-A5B0-0928AD6262D9}" destId="{18EAF085-FEF1-49C7-B00E-CC97C3C0B30F}" srcOrd="0" destOrd="0" presId="urn:microsoft.com/office/officeart/2018/2/layout/IconVerticalSolidList"/>
    <dgm:cxn modelId="{83BA21E1-D4F1-485F-AFA8-9E3853D412EA}" type="presOf" srcId="{0833F87E-26C7-4DC9-9A66-D915AFEFA611}" destId="{9A9AD8A5-D390-4090-86FA-02AA55DF47FB}" srcOrd="0" destOrd="0" presId="urn:microsoft.com/office/officeart/2018/2/layout/IconVerticalSolidList"/>
    <dgm:cxn modelId="{853A14E3-9893-43F2-B276-B72A28241777}" srcId="{56BB9B77-3D2C-4752-A5B0-0928AD6262D9}" destId="{1E84EC5D-4981-40FF-BFDD-B0633778E003}" srcOrd="3" destOrd="0" parTransId="{B6892EA5-D9AE-4DA2-9670-C7CA58BC2F45}" sibTransId="{3B0756C6-5415-42C4-A3F2-81C631412969}"/>
    <dgm:cxn modelId="{514D41EF-4212-4B86-8203-5B0A36E92D1E}" srcId="{56BB9B77-3D2C-4752-A5B0-0928AD6262D9}" destId="{51FBA8C9-1D08-45FB-80D5-4D3AB0BD12F7}" srcOrd="1" destOrd="0" parTransId="{6DD39725-A316-4D71-8D51-489A8A172AE1}" sibTransId="{41813DBE-CC4A-4879-AC79-3B65497ACD63}"/>
    <dgm:cxn modelId="{03E87DFE-9D54-49EC-8D4C-16EB049F0E42}" srcId="{56BB9B77-3D2C-4752-A5B0-0928AD6262D9}" destId="{643A7CEA-8019-4BE2-97BD-0B30148DC515}" srcOrd="0" destOrd="0" parTransId="{F72B4B62-0431-4CB5-B65D-CA1697EF739A}" sibTransId="{618D21E7-3C1F-4490-98AF-1D6867A6659A}"/>
    <dgm:cxn modelId="{1B396DCB-4981-425D-AA3D-5350A6642D9C}" type="presParOf" srcId="{18EAF085-FEF1-49C7-B00E-CC97C3C0B30F}" destId="{9243B5C6-FF78-4978-A95B-27E654A84146}" srcOrd="0" destOrd="0" presId="urn:microsoft.com/office/officeart/2018/2/layout/IconVerticalSolidList"/>
    <dgm:cxn modelId="{1EEFD46F-14FF-4C10-890A-3D47D4846FF5}" type="presParOf" srcId="{9243B5C6-FF78-4978-A95B-27E654A84146}" destId="{0A339742-9C1F-4760-B357-FEC5A0FA4679}" srcOrd="0" destOrd="0" presId="urn:microsoft.com/office/officeart/2018/2/layout/IconVerticalSolidList"/>
    <dgm:cxn modelId="{47FBA811-E207-44E9-A0F4-B04CB1C6D0DD}" type="presParOf" srcId="{9243B5C6-FF78-4978-A95B-27E654A84146}" destId="{EFBCF22B-2A0A-49A4-ACCE-E4D045BC4CC7}" srcOrd="1" destOrd="0" presId="urn:microsoft.com/office/officeart/2018/2/layout/IconVerticalSolidList"/>
    <dgm:cxn modelId="{8B53D918-CB06-4413-BA12-72F442F6E819}" type="presParOf" srcId="{9243B5C6-FF78-4978-A95B-27E654A84146}" destId="{998A79DA-1245-4169-AB35-EE72F5A281D5}" srcOrd="2" destOrd="0" presId="urn:microsoft.com/office/officeart/2018/2/layout/IconVerticalSolidList"/>
    <dgm:cxn modelId="{2EC70B67-E564-4017-B477-D273076DCBC3}" type="presParOf" srcId="{9243B5C6-FF78-4978-A95B-27E654A84146}" destId="{B783A0AC-F664-40F0-B0A5-E671756ECE7A}" srcOrd="3" destOrd="0" presId="urn:microsoft.com/office/officeart/2018/2/layout/IconVerticalSolidList"/>
    <dgm:cxn modelId="{9D2A235C-4304-4446-956E-F750FC8D60F0}" type="presParOf" srcId="{18EAF085-FEF1-49C7-B00E-CC97C3C0B30F}" destId="{5B174B5E-99ED-429B-AE05-EA4DFCC16692}" srcOrd="1" destOrd="0" presId="urn:microsoft.com/office/officeart/2018/2/layout/IconVerticalSolidList"/>
    <dgm:cxn modelId="{00A7157E-2B9B-46DF-A313-45C429C925B5}" type="presParOf" srcId="{18EAF085-FEF1-49C7-B00E-CC97C3C0B30F}" destId="{A66C89B7-B92A-4ED5-8365-AF9E288EE9DA}" srcOrd="2" destOrd="0" presId="urn:microsoft.com/office/officeart/2018/2/layout/IconVerticalSolidList"/>
    <dgm:cxn modelId="{54960C43-D6B5-42C4-B9E4-24D06295CE32}" type="presParOf" srcId="{A66C89B7-B92A-4ED5-8365-AF9E288EE9DA}" destId="{2A911ED5-7715-48B1-B2BA-FA728245CD4D}" srcOrd="0" destOrd="0" presId="urn:microsoft.com/office/officeart/2018/2/layout/IconVerticalSolidList"/>
    <dgm:cxn modelId="{168748AE-0F81-4B9E-8FB8-65C0E26265EA}" type="presParOf" srcId="{A66C89B7-B92A-4ED5-8365-AF9E288EE9DA}" destId="{9172BE7C-7EDC-46E6-8B9A-C0642749CC8D}" srcOrd="1" destOrd="0" presId="urn:microsoft.com/office/officeart/2018/2/layout/IconVerticalSolidList"/>
    <dgm:cxn modelId="{0D907E10-9C62-49E9-9957-94F2366989C9}" type="presParOf" srcId="{A66C89B7-B92A-4ED5-8365-AF9E288EE9DA}" destId="{C62ACA2D-1D19-41E4-95A1-D4431ABF6751}" srcOrd="2" destOrd="0" presId="urn:microsoft.com/office/officeart/2018/2/layout/IconVerticalSolidList"/>
    <dgm:cxn modelId="{FFC24170-5B4D-4E2B-887E-4939C05116ED}" type="presParOf" srcId="{A66C89B7-B92A-4ED5-8365-AF9E288EE9DA}" destId="{CD62170E-D0BE-49A3-97DA-AEA81A4CE042}" srcOrd="3" destOrd="0" presId="urn:microsoft.com/office/officeart/2018/2/layout/IconVerticalSolidList"/>
    <dgm:cxn modelId="{79352E80-129A-41E9-8EDF-8C460EE10646}" type="presParOf" srcId="{18EAF085-FEF1-49C7-B00E-CC97C3C0B30F}" destId="{A302BBBE-22A4-4865-890D-DFE8AE990D39}" srcOrd="3" destOrd="0" presId="urn:microsoft.com/office/officeart/2018/2/layout/IconVerticalSolidList"/>
    <dgm:cxn modelId="{F1DC1C19-5943-4D77-A943-B5A29A74ED87}" type="presParOf" srcId="{18EAF085-FEF1-49C7-B00E-CC97C3C0B30F}" destId="{7E22C9DB-8748-450F-8058-1E679B164ECA}" srcOrd="4" destOrd="0" presId="urn:microsoft.com/office/officeart/2018/2/layout/IconVerticalSolidList"/>
    <dgm:cxn modelId="{A38C7FCA-BF01-4F32-8742-BC59BF35205C}" type="presParOf" srcId="{7E22C9DB-8748-450F-8058-1E679B164ECA}" destId="{AFECEC14-01A6-4CE7-BD67-D9679103F157}" srcOrd="0" destOrd="0" presId="urn:microsoft.com/office/officeart/2018/2/layout/IconVerticalSolidList"/>
    <dgm:cxn modelId="{13F657A6-02BA-4A8E-B660-17CDE6453D24}" type="presParOf" srcId="{7E22C9DB-8748-450F-8058-1E679B164ECA}" destId="{70B74638-AB91-4CAA-8DAA-9D6CB6037111}" srcOrd="1" destOrd="0" presId="urn:microsoft.com/office/officeart/2018/2/layout/IconVerticalSolidList"/>
    <dgm:cxn modelId="{7DB7EBFD-6E12-4503-9A12-0C1881345606}" type="presParOf" srcId="{7E22C9DB-8748-450F-8058-1E679B164ECA}" destId="{97609349-3089-4ECB-A160-770FC9F2AC2D}" srcOrd="2" destOrd="0" presId="urn:microsoft.com/office/officeart/2018/2/layout/IconVerticalSolidList"/>
    <dgm:cxn modelId="{6D9A0F80-BD82-4936-A232-4510B33ADCAC}" type="presParOf" srcId="{7E22C9DB-8748-450F-8058-1E679B164ECA}" destId="{9A9AD8A5-D390-4090-86FA-02AA55DF47FB}" srcOrd="3" destOrd="0" presId="urn:microsoft.com/office/officeart/2018/2/layout/IconVerticalSolidList"/>
    <dgm:cxn modelId="{6B2216CD-F5E8-41B0-A466-C00A9F03BB70}" type="presParOf" srcId="{18EAF085-FEF1-49C7-B00E-CC97C3C0B30F}" destId="{5E914AB2-8917-4066-9F05-72045C2FD872}" srcOrd="5" destOrd="0" presId="urn:microsoft.com/office/officeart/2018/2/layout/IconVerticalSolidList"/>
    <dgm:cxn modelId="{DD659FAC-2815-4D2A-A873-515893BB9E33}" type="presParOf" srcId="{18EAF085-FEF1-49C7-B00E-CC97C3C0B30F}" destId="{548F69CD-139E-4D27-9AA9-35C72E3495B2}" srcOrd="6" destOrd="0" presId="urn:microsoft.com/office/officeart/2018/2/layout/IconVerticalSolidList"/>
    <dgm:cxn modelId="{6914721E-6B13-4531-85F4-8612493F782B}" type="presParOf" srcId="{548F69CD-139E-4D27-9AA9-35C72E3495B2}" destId="{BDA99E00-9126-46C4-981C-5C8E8F9CEF25}" srcOrd="0" destOrd="0" presId="urn:microsoft.com/office/officeart/2018/2/layout/IconVerticalSolidList"/>
    <dgm:cxn modelId="{5EFFDB26-07F2-4935-99A0-428CED3FC550}" type="presParOf" srcId="{548F69CD-139E-4D27-9AA9-35C72E3495B2}" destId="{2D857759-CC43-4F5E-8A51-F48302861544}" srcOrd="1" destOrd="0" presId="urn:microsoft.com/office/officeart/2018/2/layout/IconVerticalSolidList"/>
    <dgm:cxn modelId="{A1671352-55AC-4A68-9A18-3A72DC8AB512}" type="presParOf" srcId="{548F69CD-139E-4D27-9AA9-35C72E3495B2}" destId="{5EE93598-BD98-4B41-AAA1-7B15290AC32E}" srcOrd="2" destOrd="0" presId="urn:microsoft.com/office/officeart/2018/2/layout/IconVerticalSolidList"/>
    <dgm:cxn modelId="{2645576C-9314-4FB0-89EE-01946166E9FA}" type="presParOf" srcId="{548F69CD-139E-4D27-9AA9-35C72E3495B2}" destId="{E38FBC38-EAC7-46F0-BD28-A7305FFB69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32FDDDC-C0D4-4336-A924-BAD2C4F5920E}"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E275C117-81A9-49C4-8146-4EEBC9C8BF23}">
      <dgm:prSet/>
      <dgm:spPr/>
      <dgm:t>
        <a:bodyPr/>
        <a:lstStyle/>
        <a:p>
          <a:pPr>
            <a:defRPr cap="all"/>
          </a:pPr>
          <a:r>
            <a:rPr lang="en-GB"/>
            <a:t>You will receive a job aid by email</a:t>
          </a:r>
          <a:endParaRPr lang="en-US"/>
        </a:p>
      </dgm:t>
    </dgm:pt>
    <dgm:pt modelId="{A3873A2B-BE1C-46AD-B146-6C930B6A6F9A}" type="parTrans" cxnId="{FF8E7751-E583-4814-9B7E-6025ADEB6F4F}">
      <dgm:prSet/>
      <dgm:spPr/>
      <dgm:t>
        <a:bodyPr/>
        <a:lstStyle/>
        <a:p>
          <a:endParaRPr lang="en-US"/>
        </a:p>
      </dgm:t>
    </dgm:pt>
    <dgm:pt modelId="{6609EF2C-FB23-4BAA-B3AB-D24FD6A78F70}" type="sibTrans" cxnId="{FF8E7751-E583-4814-9B7E-6025ADEB6F4F}">
      <dgm:prSet/>
      <dgm:spPr/>
      <dgm:t>
        <a:bodyPr/>
        <a:lstStyle/>
        <a:p>
          <a:endParaRPr lang="en-US"/>
        </a:p>
      </dgm:t>
    </dgm:pt>
    <dgm:pt modelId="{D3E7CB3E-5B0E-4786-BF34-527ADE50FA9A}">
      <dgm:prSet/>
      <dgm:spPr/>
      <dgm:t>
        <a:bodyPr/>
        <a:lstStyle/>
        <a:p>
          <a:pPr>
            <a:defRPr cap="all"/>
          </a:pPr>
          <a:r>
            <a:rPr lang="en-GB"/>
            <a:t>Please remember to complete the poll</a:t>
          </a:r>
          <a:endParaRPr lang="en-US"/>
        </a:p>
      </dgm:t>
    </dgm:pt>
    <dgm:pt modelId="{7502AB60-A718-43B5-90E2-062C7561B704}" type="parTrans" cxnId="{84DD807B-3D84-4B71-BBA5-B51479E4C47B}">
      <dgm:prSet/>
      <dgm:spPr/>
      <dgm:t>
        <a:bodyPr/>
        <a:lstStyle/>
        <a:p>
          <a:endParaRPr lang="en-US"/>
        </a:p>
      </dgm:t>
    </dgm:pt>
    <dgm:pt modelId="{232D8F2D-58F4-4925-9C3F-F385DC29DF30}" type="sibTrans" cxnId="{84DD807B-3D84-4B71-BBA5-B51479E4C47B}">
      <dgm:prSet/>
      <dgm:spPr/>
      <dgm:t>
        <a:bodyPr/>
        <a:lstStyle/>
        <a:p>
          <a:endParaRPr lang="en-US"/>
        </a:p>
      </dgm:t>
    </dgm:pt>
    <dgm:pt modelId="{87961C0D-9547-4DBA-95F7-C09B6E93A2BF}">
      <dgm:prSet/>
      <dgm:spPr/>
      <dgm:t>
        <a:bodyPr/>
        <a:lstStyle/>
        <a:p>
          <a:pPr>
            <a:defRPr cap="all"/>
          </a:pPr>
          <a:r>
            <a:rPr lang="en-GB"/>
            <a:t>See you next webinar! </a:t>
          </a:r>
          <a:endParaRPr lang="en-US"/>
        </a:p>
      </dgm:t>
    </dgm:pt>
    <dgm:pt modelId="{39DEABA1-88A7-4048-A436-2C3C2124EA45}" type="parTrans" cxnId="{F7A32602-D5EB-478A-8D79-074F2989B24B}">
      <dgm:prSet/>
      <dgm:spPr/>
      <dgm:t>
        <a:bodyPr/>
        <a:lstStyle/>
        <a:p>
          <a:endParaRPr lang="en-US"/>
        </a:p>
      </dgm:t>
    </dgm:pt>
    <dgm:pt modelId="{7A0D1E3A-0B9B-44CE-A7A1-5A463BE0A67A}" type="sibTrans" cxnId="{F7A32602-D5EB-478A-8D79-074F2989B24B}">
      <dgm:prSet/>
      <dgm:spPr/>
      <dgm:t>
        <a:bodyPr/>
        <a:lstStyle/>
        <a:p>
          <a:endParaRPr lang="en-US"/>
        </a:p>
      </dgm:t>
    </dgm:pt>
    <dgm:pt modelId="{354A925A-CDD0-4967-8324-3A262254A8CD}" type="pres">
      <dgm:prSet presAssocID="{A32FDDDC-C0D4-4336-A924-BAD2C4F5920E}" presName="root" presStyleCnt="0">
        <dgm:presLayoutVars>
          <dgm:dir/>
          <dgm:resizeHandles val="exact"/>
        </dgm:presLayoutVars>
      </dgm:prSet>
      <dgm:spPr/>
    </dgm:pt>
    <dgm:pt modelId="{B990EF7A-229C-46D1-9389-A050D11A3AB4}" type="pres">
      <dgm:prSet presAssocID="{E275C117-81A9-49C4-8146-4EEBC9C8BF23}" presName="compNode" presStyleCnt="0"/>
      <dgm:spPr/>
    </dgm:pt>
    <dgm:pt modelId="{86307FF7-AB61-491D-B830-6B7341092B2E}" type="pres">
      <dgm:prSet presAssocID="{E275C117-81A9-49C4-8146-4EEBC9C8BF23}" presName="iconBgRect" presStyleLbl="bgShp" presStyleIdx="0" presStyleCnt="3"/>
      <dgm:spPr/>
    </dgm:pt>
    <dgm:pt modelId="{D5C4145B-0116-41EB-966B-97DC35A86752}" type="pres">
      <dgm:prSet presAssocID="{E275C117-81A9-49C4-8146-4EEBC9C8BF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B92C1E79-2B9F-4D2C-8F14-6D76F08E4E54}" type="pres">
      <dgm:prSet presAssocID="{E275C117-81A9-49C4-8146-4EEBC9C8BF23}" presName="spaceRect" presStyleCnt="0"/>
      <dgm:spPr/>
    </dgm:pt>
    <dgm:pt modelId="{6DEB40FD-25DB-45E4-A7CE-22C32C3E0EF1}" type="pres">
      <dgm:prSet presAssocID="{E275C117-81A9-49C4-8146-4EEBC9C8BF23}" presName="textRect" presStyleLbl="revTx" presStyleIdx="0" presStyleCnt="3">
        <dgm:presLayoutVars>
          <dgm:chMax val="1"/>
          <dgm:chPref val="1"/>
        </dgm:presLayoutVars>
      </dgm:prSet>
      <dgm:spPr/>
    </dgm:pt>
    <dgm:pt modelId="{2535C942-FBC7-4DBA-8F56-2D13B00E1067}" type="pres">
      <dgm:prSet presAssocID="{6609EF2C-FB23-4BAA-B3AB-D24FD6A78F70}" presName="sibTrans" presStyleCnt="0"/>
      <dgm:spPr/>
    </dgm:pt>
    <dgm:pt modelId="{3428478F-AD44-42AE-8E47-E9161A76379C}" type="pres">
      <dgm:prSet presAssocID="{D3E7CB3E-5B0E-4786-BF34-527ADE50FA9A}" presName="compNode" presStyleCnt="0"/>
      <dgm:spPr/>
    </dgm:pt>
    <dgm:pt modelId="{793BABAF-3DC8-4A71-BE8D-C52204E00ECB}" type="pres">
      <dgm:prSet presAssocID="{D3E7CB3E-5B0E-4786-BF34-527ADE50FA9A}" presName="iconBgRect" presStyleLbl="bgShp" presStyleIdx="1" presStyleCnt="3"/>
      <dgm:spPr/>
    </dgm:pt>
    <dgm:pt modelId="{9F9C177D-3268-4D69-80F7-8AE3A1B044AE}" type="pres">
      <dgm:prSet presAssocID="{D3E7CB3E-5B0E-4786-BF34-527ADE50FA9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4C0933EF-D108-4F6D-B00F-3A6F591FDA68}" type="pres">
      <dgm:prSet presAssocID="{D3E7CB3E-5B0E-4786-BF34-527ADE50FA9A}" presName="spaceRect" presStyleCnt="0"/>
      <dgm:spPr/>
    </dgm:pt>
    <dgm:pt modelId="{020B2F89-E21F-4009-AA5A-301E2BE040D0}" type="pres">
      <dgm:prSet presAssocID="{D3E7CB3E-5B0E-4786-BF34-527ADE50FA9A}" presName="textRect" presStyleLbl="revTx" presStyleIdx="1" presStyleCnt="3">
        <dgm:presLayoutVars>
          <dgm:chMax val="1"/>
          <dgm:chPref val="1"/>
        </dgm:presLayoutVars>
      </dgm:prSet>
      <dgm:spPr/>
    </dgm:pt>
    <dgm:pt modelId="{9ADE96AF-1A1F-47ED-A4CF-5A5E0516D967}" type="pres">
      <dgm:prSet presAssocID="{232D8F2D-58F4-4925-9C3F-F385DC29DF30}" presName="sibTrans" presStyleCnt="0"/>
      <dgm:spPr/>
    </dgm:pt>
    <dgm:pt modelId="{872FCA79-7923-4E58-84B8-13E9826EDED3}" type="pres">
      <dgm:prSet presAssocID="{87961C0D-9547-4DBA-95F7-C09B6E93A2BF}" presName="compNode" presStyleCnt="0"/>
      <dgm:spPr/>
    </dgm:pt>
    <dgm:pt modelId="{3B782AD1-D962-45D9-9C2D-4470488AE155}" type="pres">
      <dgm:prSet presAssocID="{87961C0D-9547-4DBA-95F7-C09B6E93A2BF}" presName="iconBgRect" presStyleLbl="bgShp" presStyleIdx="2" presStyleCnt="3"/>
      <dgm:spPr/>
    </dgm:pt>
    <dgm:pt modelId="{F9AAEE8E-E56D-40BB-85D4-5986CE0F3584}" type="pres">
      <dgm:prSet presAssocID="{87961C0D-9547-4DBA-95F7-C09B6E93A2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DD49F7D1-034E-42AE-A20C-1BDB2FCD8D64}" type="pres">
      <dgm:prSet presAssocID="{87961C0D-9547-4DBA-95F7-C09B6E93A2BF}" presName="spaceRect" presStyleCnt="0"/>
      <dgm:spPr/>
    </dgm:pt>
    <dgm:pt modelId="{1B99C844-E38B-4E74-8BA3-4E8C6F32ACC9}" type="pres">
      <dgm:prSet presAssocID="{87961C0D-9547-4DBA-95F7-C09B6E93A2BF}" presName="textRect" presStyleLbl="revTx" presStyleIdx="2" presStyleCnt="3">
        <dgm:presLayoutVars>
          <dgm:chMax val="1"/>
          <dgm:chPref val="1"/>
        </dgm:presLayoutVars>
      </dgm:prSet>
      <dgm:spPr/>
    </dgm:pt>
  </dgm:ptLst>
  <dgm:cxnLst>
    <dgm:cxn modelId="{F7A32602-D5EB-478A-8D79-074F2989B24B}" srcId="{A32FDDDC-C0D4-4336-A924-BAD2C4F5920E}" destId="{87961C0D-9547-4DBA-95F7-C09B6E93A2BF}" srcOrd="2" destOrd="0" parTransId="{39DEABA1-88A7-4048-A436-2C3C2124EA45}" sibTransId="{7A0D1E3A-0B9B-44CE-A7A1-5A463BE0A67A}"/>
    <dgm:cxn modelId="{FF8E7751-E583-4814-9B7E-6025ADEB6F4F}" srcId="{A32FDDDC-C0D4-4336-A924-BAD2C4F5920E}" destId="{E275C117-81A9-49C4-8146-4EEBC9C8BF23}" srcOrd="0" destOrd="0" parTransId="{A3873A2B-BE1C-46AD-B146-6C930B6A6F9A}" sibTransId="{6609EF2C-FB23-4BAA-B3AB-D24FD6A78F70}"/>
    <dgm:cxn modelId="{81FE0F7B-F60F-4691-93AF-EDC50A2D2AA3}" type="presOf" srcId="{E275C117-81A9-49C4-8146-4EEBC9C8BF23}" destId="{6DEB40FD-25DB-45E4-A7CE-22C32C3E0EF1}" srcOrd="0" destOrd="0" presId="urn:microsoft.com/office/officeart/2018/5/layout/IconCircleLabelList"/>
    <dgm:cxn modelId="{84DD807B-3D84-4B71-BBA5-B51479E4C47B}" srcId="{A32FDDDC-C0D4-4336-A924-BAD2C4F5920E}" destId="{D3E7CB3E-5B0E-4786-BF34-527ADE50FA9A}" srcOrd="1" destOrd="0" parTransId="{7502AB60-A718-43B5-90E2-062C7561B704}" sibTransId="{232D8F2D-58F4-4925-9C3F-F385DC29DF30}"/>
    <dgm:cxn modelId="{F71AD07C-10AA-44B6-B237-110C064E84A8}" type="presOf" srcId="{A32FDDDC-C0D4-4336-A924-BAD2C4F5920E}" destId="{354A925A-CDD0-4967-8324-3A262254A8CD}" srcOrd="0" destOrd="0" presId="urn:microsoft.com/office/officeart/2018/5/layout/IconCircleLabelList"/>
    <dgm:cxn modelId="{F7E616B4-FBD7-47C5-8799-15337301984B}" type="presOf" srcId="{D3E7CB3E-5B0E-4786-BF34-527ADE50FA9A}" destId="{020B2F89-E21F-4009-AA5A-301E2BE040D0}" srcOrd="0" destOrd="0" presId="urn:microsoft.com/office/officeart/2018/5/layout/IconCircleLabelList"/>
    <dgm:cxn modelId="{1075E1F4-90C5-4901-BB9B-FE269CB93C40}" type="presOf" srcId="{87961C0D-9547-4DBA-95F7-C09B6E93A2BF}" destId="{1B99C844-E38B-4E74-8BA3-4E8C6F32ACC9}" srcOrd="0" destOrd="0" presId="urn:microsoft.com/office/officeart/2018/5/layout/IconCircleLabelList"/>
    <dgm:cxn modelId="{67292C3A-53A0-4E98-ABA5-CF905CEC24E2}" type="presParOf" srcId="{354A925A-CDD0-4967-8324-3A262254A8CD}" destId="{B990EF7A-229C-46D1-9389-A050D11A3AB4}" srcOrd="0" destOrd="0" presId="urn:microsoft.com/office/officeart/2018/5/layout/IconCircleLabelList"/>
    <dgm:cxn modelId="{1553612A-B52B-4532-AA10-E2F2E45EBCED}" type="presParOf" srcId="{B990EF7A-229C-46D1-9389-A050D11A3AB4}" destId="{86307FF7-AB61-491D-B830-6B7341092B2E}" srcOrd="0" destOrd="0" presId="urn:microsoft.com/office/officeart/2018/5/layout/IconCircleLabelList"/>
    <dgm:cxn modelId="{2308D92C-E07F-4B4E-B7B8-2656BC58FD7C}" type="presParOf" srcId="{B990EF7A-229C-46D1-9389-A050D11A3AB4}" destId="{D5C4145B-0116-41EB-966B-97DC35A86752}" srcOrd="1" destOrd="0" presId="urn:microsoft.com/office/officeart/2018/5/layout/IconCircleLabelList"/>
    <dgm:cxn modelId="{E2C5B848-960A-48D6-94A2-2CBADC3A2D8C}" type="presParOf" srcId="{B990EF7A-229C-46D1-9389-A050D11A3AB4}" destId="{B92C1E79-2B9F-4D2C-8F14-6D76F08E4E54}" srcOrd="2" destOrd="0" presId="urn:microsoft.com/office/officeart/2018/5/layout/IconCircleLabelList"/>
    <dgm:cxn modelId="{ABF9D666-B40C-4C0B-88AA-87CA94EBEC3C}" type="presParOf" srcId="{B990EF7A-229C-46D1-9389-A050D11A3AB4}" destId="{6DEB40FD-25DB-45E4-A7CE-22C32C3E0EF1}" srcOrd="3" destOrd="0" presId="urn:microsoft.com/office/officeart/2018/5/layout/IconCircleLabelList"/>
    <dgm:cxn modelId="{C30E0B50-874D-4446-8FAE-C0D2BDEE5A80}" type="presParOf" srcId="{354A925A-CDD0-4967-8324-3A262254A8CD}" destId="{2535C942-FBC7-4DBA-8F56-2D13B00E1067}" srcOrd="1" destOrd="0" presId="urn:microsoft.com/office/officeart/2018/5/layout/IconCircleLabelList"/>
    <dgm:cxn modelId="{8DC6B6AA-892E-44C9-82B9-6CD136A51FA4}" type="presParOf" srcId="{354A925A-CDD0-4967-8324-3A262254A8CD}" destId="{3428478F-AD44-42AE-8E47-E9161A76379C}" srcOrd="2" destOrd="0" presId="urn:microsoft.com/office/officeart/2018/5/layout/IconCircleLabelList"/>
    <dgm:cxn modelId="{D3D44583-9FBA-495C-BE19-35C7F46432BF}" type="presParOf" srcId="{3428478F-AD44-42AE-8E47-E9161A76379C}" destId="{793BABAF-3DC8-4A71-BE8D-C52204E00ECB}" srcOrd="0" destOrd="0" presId="urn:microsoft.com/office/officeart/2018/5/layout/IconCircleLabelList"/>
    <dgm:cxn modelId="{6C35B23F-C1F3-45D8-9CB9-0A5360F0EBD0}" type="presParOf" srcId="{3428478F-AD44-42AE-8E47-E9161A76379C}" destId="{9F9C177D-3268-4D69-80F7-8AE3A1B044AE}" srcOrd="1" destOrd="0" presId="urn:microsoft.com/office/officeart/2018/5/layout/IconCircleLabelList"/>
    <dgm:cxn modelId="{068E30FD-7B08-442E-AD66-15ECC8719661}" type="presParOf" srcId="{3428478F-AD44-42AE-8E47-E9161A76379C}" destId="{4C0933EF-D108-4F6D-B00F-3A6F591FDA68}" srcOrd="2" destOrd="0" presId="urn:microsoft.com/office/officeart/2018/5/layout/IconCircleLabelList"/>
    <dgm:cxn modelId="{370F7889-3557-43A2-844E-9D1B2557076E}" type="presParOf" srcId="{3428478F-AD44-42AE-8E47-E9161A76379C}" destId="{020B2F89-E21F-4009-AA5A-301E2BE040D0}" srcOrd="3" destOrd="0" presId="urn:microsoft.com/office/officeart/2018/5/layout/IconCircleLabelList"/>
    <dgm:cxn modelId="{04B33761-596B-4C32-9847-09A346FA2BA5}" type="presParOf" srcId="{354A925A-CDD0-4967-8324-3A262254A8CD}" destId="{9ADE96AF-1A1F-47ED-A4CF-5A5E0516D967}" srcOrd="3" destOrd="0" presId="urn:microsoft.com/office/officeart/2018/5/layout/IconCircleLabelList"/>
    <dgm:cxn modelId="{052BEA58-917A-4B3E-9861-6F3CDD52FF68}" type="presParOf" srcId="{354A925A-CDD0-4967-8324-3A262254A8CD}" destId="{872FCA79-7923-4E58-84B8-13E9826EDED3}" srcOrd="4" destOrd="0" presId="urn:microsoft.com/office/officeart/2018/5/layout/IconCircleLabelList"/>
    <dgm:cxn modelId="{200CD80E-6D7D-4648-9EF0-959AF317777D}" type="presParOf" srcId="{872FCA79-7923-4E58-84B8-13E9826EDED3}" destId="{3B782AD1-D962-45D9-9C2D-4470488AE155}" srcOrd="0" destOrd="0" presId="urn:microsoft.com/office/officeart/2018/5/layout/IconCircleLabelList"/>
    <dgm:cxn modelId="{F5CB7773-3D26-4A80-8847-F51B560DDDCD}" type="presParOf" srcId="{872FCA79-7923-4E58-84B8-13E9826EDED3}" destId="{F9AAEE8E-E56D-40BB-85D4-5986CE0F3584}" srcOrd="1" destOrd="0" presId="urn:microsoft.com/office/officeart/2018/5/layout/IconCircleLabelList"/>
    <dgm:cxn modelId="{4E28A590-FE3A-4090-B5BF-CE61FEA03D01}" type="presParOf" srcId="{872FCA79-7923-4E58-84B8-13E9826EDED3}" destId="{DD49F7D1-034E-42AE-A20C-1BDB2FCD8D64}" srcOrd="2" destOrd="0" presId="urn:microsoft.com/office/officeart/2018/5/layout/IconCircleLabelList"/>
    <dgm:cxn modelId="{D6326DEC-C7B0-44CF-B5A1-7CE509FC0385}" type="presParOf" srcId="{872FCA79-7923-4E58-84B8-13E9826EDED3}" destId="{1B99C844-E38B-4E74-8BA3-4E8C6F32ACC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F589E6-8F58-4BF5-B95C-B153FC08A16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938502AD-B094-406F-81EC-B830C1E3E8F3}">
      <dgm:prSet/>
      <dgm:spPr/>
      <dgm:t>
        <a:bodyPr/>
        <a:lstStyle/>
        <a:p>
          <a:r>
            <a:rPr lang="en-GB" b="0" dirty="0"/>
            <a:t>Welcome (5 minutes)</a:t>
          </a:r>
          <a:endParaRPr lang="en-US" b="0" dirty="0"/>
        </a:p>
      </dgm:t>
    </dgm:pt>
    <dgm:pt modelId="{0AE09017-079A-433C-AF26-C825532788DD}" type="parTrans" cxnId="{490632E0-0E3A-408B-8C43-50D994F0AD5F}">
      <dgm:prSet/>
      <dgm:spPr/>
      <dgm:t>
        <a:bodyPr/>
        <a:lstStyle/>
        <a:p>
          <a:endParaRPr lang="en-US" sz="2000"/>
        </a:p>
      </dgm:t>
    </dgm:pt>
    <dgm:pt modelId="{3D669823-4620-436B-BF37-95BAA05A61EC}" type="sibTrans" cxnId="{490632E0-0E3A-408B-8C43-50D994F0AD5F}">
      <dgm:prSet/>
      <dgm:spPr/>
      <dgm:t>
        <a:bodyPr/>
        <a:lstStyle/>
        <a:p>
          <a:endParaRPr lang="en-US"/>
        </a:p>
      </dgm:t>
    </dgm:pt>
    <dgm:pt modelId="{EFFE1D8E-9228-4E40-A379-5B964B9BD296}">
      <dgm:prSet/>
      <dgm:spPr/>
      <dgm:t>
        <a:bodyPr/>
        <a:lstStyle/>
        <a:p>
          <a:r>
            <a:rPr lang="en-GB" b="0" dirty="0"/>
            <a:t>Core technical topic (  2hrs  )</a:t>
          </a:r>
          <a:endParaRPr lang="en-US" b="0" dirty="0"/>
        </a:p>
      </dgm:t>
    </dgm:pt>
    <dgm:pt modelId="{16253F54-4882-4B66-BCDD-9FA6062C11E0}" type="parTrans" cxnId="{1DC42ED8-F3A0-4AE9-A9F7-2749F07FA1D2}">
      <dgm:prSet/>
      <dgm:spPr/>
      <dgm:t>
        <a:bodyPr/>
        <a:lstStyle/>
        <a:p>
          <a:endParaRPr lang="en-US" sz="2000"/>
        </a:p>
      </dgm:t>
    </dgm:pt>
    <dgm:pt modelId="{2DA9CBC7-E373-4E9C-9A57-6B870BDE94E8}" type="sibTrans" cxnId="{1DC42ED8-F3A0-4AE9-A9F7-2749F07FA1D2}">
      <dgm:prSet/>
      <dgm:spPr/>
      <dgm:t>
        <a:bodyPr/>
        <a:lstStyle/>
        <a:p>
          <a:endParaRPr lang="en-US"/>
        </a:p>
      </dgm:t>
    </dgm:pt>
    <dgm:pt modelId="{4BAA73EB-FA3C-4680-8820-6C1BA93A847A}">
      <dgm:prSet/>
      <dgm:spPr/>
      <dgm:t>
        <a:bodyPr/>
        <a:lstStyle/>
        <a:p>
          <a:r>
            <a:rPr lang="en-AU" b="0" dirty="0"/>
            <a:t>Breakout rooms </a:t>
          </a:r>
          <a:r>
            <a:rPr lang="en-GB" b="0" dirty="0"/>
            <a:t>( 10 minutes) </a:t>
          </a:r>
          <a:endParaRPr lang="en-US" b="0" dirty="0"/>
        </a:p>
      </dgm:t>
    </dgm:pt>
    <dgm:pt modelId="{1CD7DAE5-F162-4371-8A36-7EE14B6F12C3}" type="parTrans" cxnId="{2474EEA6-9D53-4178-807D-E7F00007CFC6}">
      <dgm:prSet/>
      <dgm:spPr/>
      <dgm:t>
        <a:bodyPr/>
        <a:lstStyle/>
        <a:p>
          <a:endParaRPr lang="en-US" sz="2000"/>
        </a:p>
      </dgm:t>
    </dgm:pt>
    <dgm:pt modelId="{3824E601-EA5E-4040-817B-B77792D7B877}" type="sibTrans" cxnId="{2474EEA6-9D53-4178-807D-E7F00007CFC6}">
      <dgm:prSet/>
      <dgm:spPr/>
      <dgm:t>
        <a:bodyPr/>
        <a:lstStyle/>
        <a:p>
          <a:endParaRPr lang="en-US"/>
        </a:p>
      </dgm:t>
    </dgm:pt>
    <dgm:pt modelId="{58F9E4FE-53D7-4F09-A508-70FE4A613CA1}">
      <dgm:prSet/>
      <dgm:spPr/>
      <dgm:t>
        <a:bodyPr/>
        <a:lstStyle/>
        <a:p>
          <a:r>
            <a:rPr lang="en-GB" b="0" dirty="0"/>
            <a:t>Reflection (15 minutes)  </a:t>
          </a:r>
          <a:endParaRPr lang="en-US" b="0" dirty="0"/>
        </a:p>
      </dgm:t>
    </dgm:pt>
    <dgm:pt modelId="{951DB184-62BE-4D3D-A734-8CBB95072EE0}" type="parTrans" cxnId="{BFD030FF-0B17-4D89-BB57-91399C7B53B3}">
      <dgm:prSet/>
      <dgm:spPr/>
      <dgm:t>
        <a:bodyPr/>
        <a:lstStyle/>
        <a:p>
          <a:endParaRPr lang="en-US" sz="2000"/>
        </a:p>
      </dgm:t>
    </dgm:pt>
    <dgm:pt modelId="{C01165C3-1A33-425F-BC65-64F334A5787C}" type="sibTrans" cxnId="{BFD030FF-0B17-4D89-BB57-91399C7B53B3}">
      <dgm:prSet/>
      <dgm:spPr/>
      <dgm:t>
        <a:bodyPr/>
        <a:lstStyle/>
        <a:p>
          <a:endParaRPr lang="en-US"/>
        </a:p>
      </dgm:t>
    </dgm:pt>
    <dgm:pt modelId="{42C0BEE9-FE16-48AA-B510-1178E3B80B54}">
      <dgm:prSet/>
      <dgm:spPr/>
      <dgm:t>
        <a:bodyPr/>
        <a:lstStyle/>
        <a:p>
          <a:r>
            <a:rPr lang="en-GB" b="0" dirty="0"/>
            <a:t>Post-webinar survey (2 minutes)</a:t>
          </a:r>
          <a:endParaRPr lang="en-US" b="0" dirty="0"/>
        </a:p>
      </dgm:t>
    </dgm:pt>
    <dgm:pt modelId="{2DACAC43-1433-45A6-9E8A-BC0DE0490A1C}" type="parTrans" cxnId="{9A37ED62-D60F-4091-923F-3BF5B39F2EC1}">
      <dgm:prSet/>
      <dgm:spPr/>
      <dgm:t>
        <a:bodyPr/>
        <a:lstStyle/>
        <a:p>
          <a:endParaRPr lang="en-US" sz="2000"/>
        </a:p>
      </dgm:t>
    </dgm:pt>
    <dgm:pt modelId="{7DD8A4B8-A8F5-4183-92BE-54F3FF0BB8EC}" type="sibTrans" cxnId="{9A37ED62-D60F-4091-923F-3BF5B39F2EC1}">
      <dgm:prSet/>
      <dgm:spPr/>
      <dgm:t>
        <a:bodyPr/>
        <a:lstStyle/>
        <a:p>
          <a:endParaRPr lang="en-US"/>
        </a:p>
      </dgm:t>
    </dgm:pt>
    <dgm:pt modelId="{24D231D1-7531-CC45-9CCF-D8DAEE7CB903}" type="pres">
      <dgm:prSet presAssocID="{72F589E6-8F58-4BF5-B95C-B153FC08A16C}" presName="vert0" presStyleCnt="0">
        <dgm:presLayoutVars>
          <dgm:dir/>
          <dgm:animOne val="branch"/>
          <dgm:animLvl val="lvl"/>
        </dgm:presLayoutVars>
      </dgm:prSet>
      <dgm:spPr/>
    </dgm:pt>
    <dgm:pt modelId="{BF74A707-0B25-9C4C-B675-E9C23906228C}" type="pres">
      <dgm:prSet presAssocID="{938502AD-B094-406F-81EC-B830C1E3E8F3}" presName="thickLine" presStyleLbl="alignNode1" presStyleIdx="0" presStyleCnt="5"/>
      <dgm:spPr/>
    </dgm:pt>
    <dgm:pt modelId="{39A1A86D-CDB7-E94E-9C10-67C8EF90563A}" type="pres">
      <dgm:prSet presAssocID="{938502AD-B094-406F-81EC-B830C1E3E8F3}" presName="horz1" presStyleCnt="0"/>
      <dgm:spPr/>
    </dgm:pt>
    <dgm:pt modelId="{7314186E-4E4F-7443-9BE1-B4C142D81019}" type="pres">
      <dgm:prSet presAssocID="{938502AD-B094-406F-81EC-B830C1E3E8F3}" presName="tx1" presStyleLbl="revTx" presStyleIdx="0" presStyleCnt="5"/>
      <dgm:spPr/>
    </dgm:pt>
    <dgm:pt modelId="{B5A26D63-1AA3-DF4B-8D5F-F79C65C364D8}" type="pres">
      <dgm:prSet presAssocID="{938502AD-B094-406F-81EC-B830C1E3E8F3}" presName="vert1" presStyleCnt="0"/>
      <dgm:spPr/>
    </dgm:pt>
    <dgm:pt modelId="{D67F1B39-5E03-9B4F-B6BE-BC2E445624E1}" type="pres">
      <dgm:prSet presAssocID="{EFFE1D8E-9228-4E40-A379-5B964B9BD296}" presName="thickLine" presStyleLbl="alignNode1" presStyleIdx="1" presStyleCnt="5"/>
      <dgm:spPr/>
    </dgm:pt>
    <dgm:pt modelId="{288A3503-CB8B-B74E-96E8-E052902A4140}" type="pres">
      <dgm:prSet presAssocID="{EFFE1D8E-9228-4E40-A379-5B964B9BD296}" presName="horz1" presStyleCnt="0"/>
      <dgm:spPr/>
    </dgm:pt>
    <dgm:pt modelId="{EEC8401D-2752-7847-9D28-EC85E63C0827}" type="pres">
      <dgm:prSet presAssocID="{EFFE1D8E-9228-4E40-A379-5B964B9BD296}" presName="tx1" presStyleLbl="revTx" presStyleIdx="1" presStyleCnt="5"/>
      <dgm:spPr/>
    </dgm:pt>
    <dgm:pt modelId="{42E8D779-484E-BD4D-B0E1-D35FB1F00E93}" type="pres">
      <dgm:prSet presAssocID="{EFFE1D8E-9228-4E40-A379-5B964B9BD296}" presName="vert1" presStyleCnt="0"/>
      <dgm:spPr/>
    </dgm:pt>
    <dgm:pt modelId="{AD3484ED-3AD1-B642-ABC7-323EB017616C}" type="pres">
      <dgm:prSet presAssocID="{4BAA73EB-FA3C-4680-8820-6C1BA93A847A}" presName="thickLine" presStyleLbl="alignNode1" presStyleIdx="2" presStyleCnt="5"/>
      <dgm:spPr/>
    </dgm:pt>
    <dgm:pt modelId="{218DBCD0-C80C-7445-9671-FBE6FBD45208}" type="pres">
      <dgm:prSet presAssocID="{4BAA73EB-FA3C-4680-8820-6C1BA93A847A}" presName="horz1" presStyleCnt="0"/>
      <dgm:spPr/>
    </dgm:pt>
    <dgm:pt modelId="{AD796184-C3D1-DB48-BE0C-957D5A5056F3}" type="pres">
      <dgm:prSet presAssocID="{4BAA73EB-FA3C-4680-8820-6C1BA93A847A}" presName="tx1" presStyleLbl="revTx" presStyleIdx="2" presStyleCnt="5"/>
      <dgm:spPr/>
    </dgm:pt>
    <dgm:pt modelId="{69F09F8E-29AA-E14F-8534-14CADF4DB2FE}" type="pres">
      <dgm:prSet presAssocID="{4BAA73EB-FA3C-4680-8820-6C1BA93A847A}" presName="vert1" presStyleCnt="0"/>
      <dgm:spPr/>
    </dgm:pt>
    <dgm:pt modelId="{3C9F53CA-ED35-BD43-840F-EFA186D53116}" type="pres">
      <dgm:prSet presAssocID="{58F9E4FE-53D7-4F09-A508-70FE4A613CA1}" presName="thickLine" presStyleLbl="alignNode1" presStyleIdx="3" presStyleCnt="5"/>
      <dgm:spPr/>
    </dgm:pt>
    <dgm:pt modelId="{FBCE9A82-19E4-764B-B384-8C056719DDBC}" type="pres">
      <dgm:prSet presAssocID="{58F9E4FE-53D7-4F09-A508-70FE4A613CA1}" presName="horz1" presStyleCnt="0"/>
      <dgm:spPr/>
    </dgm:pt>
    <dgm:pt modelId="{8CDFFAE0-F743-D546-8AD5-AC3214194644}" type="pres">
      <dgm:prSet presAssocID="{58F9E4FE-53D7-4F09-A508-70FE4A613CA1}" presName="tx1" presStyleLbl="revTx" presStyleIdx="3" presStyleCnt="5"/>
      <dgm:spPr/>
    </dgm:pt>
    <dgm:pt modelId="{BEAFB2E3-719F-C74A-BAAF-29547E9048FB}" type="pres">
      <dgm:prSet presAssocID="{58F9E4FE-53D7-4F09-A508-70FE4A613CA1}" presName="vert1" presStyleCnt="0"/>
      <dgm:spPr/>
    </dgm:pt>
    <dgm:pt modelId="{356829D2-F781-1245-B0EA-CB9D91C7C1E6}" type="pres">
      <dgm:prSet presAssocID="{42C0BEE9-FE16-48AA-B510-1178E3B80B54}" presName="thickLine" presStyleLbl="alignNode1" presStyleIdx="4" presStyleCnt="5"/>
      <dgm:spPr/>
    </dgm:pt>
    <dgm:pt modelId="{8BDC3A4F-0B6B-2E40-9522-BED8709F44E4}" type="pres">
      <dgm:prSet presAssocID="{42C0BEE9-FE16-48AA-B510-1178E3B80B54}" presName="horz1" presStyleCnt="0"/>
      <dgm:spPr/>
    </dgm:pt>
    <dgm:pt modelId="{1F7E21A3-700C-7B41-88D8-E7AE056836C7}" type="pres">
      <dgm:prSet presAssocID="{42C0BEE9-FE16-48AA-B510-1178E3B80B54}" presName="tx1" presStyleLbl="revTx" presStyleIdx="4" presStyleCnt="5"/>
      <dgm:spPr/>
    </dgm:pt>
    <dgm:pt modelId="{19DCB84A-338C-8A4C-9D89-1CC9CCD90999}" type="pres">
      <dgm:prSet presAssocID="{42C0BEE9-FE16-48AA-B510-1178E3B80B54}" presName="vert1" presStyleCnt="0"/>
      <dgm:spPr/>
    </dgm:pt>
  </dgm:ptLst>
  <dgm:cxnLst>
    <dgm:cxn modelId="{3DEFFC28-B9E3-D244-9AE6-C83167018112}" type="presOf" srcId="{EFFE1D8E-9228-4E40-A379-5B964B9BD296}" destId="{EEC8401D-2752-7847-9D28-EC85E63C0827}" srcOrd="0" destOrd="0" presId="urn:microsoft.com/office/officeart/2008/layout/LinedList"/>
    <dgm:cxn modelId="{3B7F812C-D76F-4C4F-88C0-5F4B16E1EB27}" type="presOf" srcId="{58F9E4FE-53D7-4F09-A508-70FE4A613CA1}" destId="{8CDFFAE0-F743-D546-8AD5-AC3214194644}" srcOrd="0" destOrd="0" presId="urn:microsoft.com/office/officeart/2008/layout/LinedList"/>
    <dgm:cxn modelId="{4EF26062-BB40-2D43-9728-D650B1861BE3}" type="presOf" srcId="{72F589E6-8F58-4BF5-B95C-B153FC08A16C}" destId="{24D231D1-7531-CC45-9CCF-D8DAEE7CB903}" srcOrd="0" destOrd="0" presId="urn:microsoft.com/office/officeart/2008/layout/LinedList"/>
    <dgm:cxn modelId="{9A37ED62-D60F-4091-923F-3BF5B39F2EC1}" srcId="{72F589E6-8F58-4BF5-B95C-B153FC08A16C}" destId="{42C0BEE9-FE16-48AA-B510-1178E3B80B54}" srcOrd="4" destOrd="0" parTransId="{2DACAC43-1433-45A6-9E8A-BC0DE0490A1C}" sibTransId="{7DD8A4B8-A8F5-4183-92BE-54F3FF0BB8EC}"/>
    <dgm:cxn modelId="{46DB317D-1614-3F4D-8DAF-2F421CA1E4FE}" type="presOf" srcId="{938502AD-B094-406F-81EC-B830C1E3E8F3}" destId="{7314186E-4E4F-7443-9BE1-B4C142D81019}" srcOrd="0" destOrd="0" presId="urn:microsoft.com/office/officeart/2008/layout/LinedList"/>
    <dgm:cxn modelId="{2474EEA6-9D53-4178-807D-E7F00007CFC6}" srcId="{72F589E6-8F58-4BF5-B95C-B153FC08A16C}" destId="{4BAA73EB-FA3C-4680-8820-6C1BA93A847A}" srcOrd="2" destOrd="0" parTransId="{1CD7DAE5-F162-4371-8A36-7EE14B6F12C3}" sibTransId="{3824E601-EA5E-4040-817B-B77792D7B877}"/>
    <dgm:cxn modelId="{1DC42ED8-F3A0-4AE9-A9F7-2749F07FA1D2}" srcId="{72F589E6-8F58-4BF5-B95C-B153FC08A16C}" destId="{EFFE1D8E-9228-4E40-A379-5B964B9BD296}" srcOrd="1" destOrd="0" parTransId="{16253F54-4882-4B66-BCDD-9FA6062C11E0}" sibTransId="{2DA9CBC7-E373-4E9C-9A57-6B870BDE94E8}"/>
    <dgm:cxn modelId="{490632E0-0E3A-408B-8C43-50D994F0AD5F}" srcId="{72F589E6-8F58-4BF5-B95C-B153FC08A16C}" destId="{938502AD-B094-406F-81EC-B830C1E3E8F3}" srcOrd="0" destOrd="0" parTransId="{0AE09017-079A-433C-AF26-C825532788DD}" sibTransId="{3D669823-4620-436B-BF37-95BAA05A61EC}"/>
    <dgm:cxn modelId="{88D166ED-A50D-AF4B-9945-6B4F75FD5E1D}" type="presOf" srcId="{4BAA73EB-FA3C-4680-8820-6C1BA93A847A}" destId="{AD796184-C3D1-DB48-BE0C-957D5A5056F3}" srcOrd="0" destOrd="0" presId="urn:microsoft.com/office/officeart/2008/layout/LinedList"/>
    <dgm:cxn modelId="{E6A595F7-8F6C-3F4D-8D98-71C4EF6EC9E4}" type="presOf" srcId="{42C0BEE9-FE16-48AA-B510-1178E3B80B54}" destId="{1F7E21A3-700C-7B41-88D8-E7AE056836C7}" srcOrd="0" destOrd="0" presId="urn:microsoft.com/office/officeart/2008/layout/LinedList"/>
    <dgm:cxn modelId="{BFD030FF-0B17-4D89-BB57-91399C7B53B3}" srcId="{72F589E6-8F58-4BF5-B95C-B153FC08A16C}" destId="{58F9E4FE-53D7-4F09-A508-70FE4A613CA1}" srcOrd="3" destOrd="0" parTransId="{951DB184-62BE-4D3D-A734-8CBB95072EE0}" sibTransId="{C01165C3-1A33-425F-BC65-64F334A5787C}"/>
    <dgm:cxn modelId="{37D22E39-B6B6-8142-AE0F-8B3EC4FBDE9F}" type="presParOf" srcId="{24D231D1-7531-CC45-9CCF-D8DAEE7CB903}" destId="{BF74A707-0B25-9C4C-B675-E9C23906228C}" srcOrd="0" destOrd="0" presId="urn:microsoft.com/office/officeart/2008/layout/LinedList"/>
    <dgm:cxn modelId="{460242E6-876E-AF4D-A5EF-E6168C51317A}" type="presParOf" srcId="{24D231D1-7531-CC45-9CCF-D8DAEE7CB903}" destId="{39A1A86D-CDB7-E94E-9C10-67C8EF90563A}" srcOrd="1" destOrd="0" presId="urn:microsoft.com/office/officeart/2008/layout/LinedList"/>
    <dgm:cxn modelId="{A597326B-D04E-894E-B1A9-3B34881994A9}" type="presParOf" srcId="{39A1A86D-CDB7-E94E-9C10-67C8EF90563A}" destId="{7314186E-4E4F-7443-9BE1-B4C142D81019}" srcOrd="0" destOrd="0" presId="urn:microsoft.com/office/officeart/2008/layout/LinedList"/>
    <dgm:cxn modelId="{D89CFC21-F38E-CF4A-8E5B-F3E8A894A5EE}" type="presParOf" srcId="{39A1A86D-CDB7-E94E-9C10-67C8EF90563A}" destId="{B5A26D63-1AA3-DF4B-8D5F-F79C65C364D8}" srcOrd="1" destOrd="0" presId="urn:microsoft.com/office/officeart/2008/layout/LinedList"/>
    <dgm:cxn modelId="{A8DF61FF-3081-6149-96DF-4CF9FE675889}" type="presParOf" srcId="{24D231D1-7531-CC45-9CCF-D8DAEE7CB903}" destId="{D67F1B39-5E03-9B4F-B6BE-BC2E445624E1}" srcOrd="2" destOrd="0" presId="urn:microsoft.com/office/officeart/2008/layout/LinedList"/>
    <dgm:cxn modelId="{BD736DAB-8304-A342-A00E-8AD890ABC505}" type="presParOf" srcId="{24D231D1-7531-CC45-9CCF-D8DAEE7CB903}" destId="{288A3503-CB8B-B74E-96E8-E052902A4140}" srcOrd="3" destOrd="0" presId="urn:microsoft.com/office/officeart/2008/layout/LinedList"/>
    <dgm:cxn modelId="{B938567E-F9FD-6946-B836-6B024C5012E7}" type="presParOf" srcId="{288A3503-CB8B-B74E-96E8-E052902A4140}" destId="{EEC8401D-2752-7847-9D28-EC85E63C0827}" srcOrd="0" destOrd="0" presId="urn:microsoft.com/office/officeart/2008/layout/LinedList"/>
    <dgm:cxn modelId="{3E10CA51-4C8E-BF4E-854F-1B6FA51DF5C7}" type="presParOf" srcId="{288A3503-CB8B-B74E-96E8-E052902A4140}" destId="{42E8D779-484E-BD4D-B0E1-D35FB1F00E93}" srcOrd="1" destOrd="0" presId="urn:microsoft.com/office/officeart/2008/layout/LinedList"/>
    <dgm:cxn modelId="{AD65AF95-BE24-D742-9F09-28589AA8BA5C}" type="presParOf" srcId="{24D231D1-7531-CC45-9CCF-D8DAEE7CB903}" destId="{AD3484ED-3AD1-B642-ABC7-323EB017616C}" srcOrd="4" destOrd="0" presId="urn:microsoft.com/office/officeart/2008/layout/LinedList"/>
    <dgm:cxn modelId="{52663B8F-CDB9-0841-8A30-4447DD070469}" type="presParOf" srcId="{24D231D1-7531-CC45-9CCF-D8DAEE7CB903}" destId="{218DBCD0-C80C-7445-9671-FBE6FBD45208}" srcOrd="5" destOrd="0" presId="urn:microsoft.com/office/officeart/2008/layout/LinedList"/>
    <dgm:cxn modelId="{DCE06D12-22BF-DB4F-BA23-540BF420B65E}" type="presParOf" srcId="{218DBCD0-C80C-7445-9671-FBE6FBD45208}" destId="{AD796184-C3D1-DB48-BE0C-957D5A5056F3}" srcOrd="0" destOrd="0" presId="urn:microsoft.com/office/officeart/2008/layout/LinedList"/>
    <dgm:cxn modelId="{C4E9493A-597F-7444-AC2E-2D25890982FF}" type="presParOf" srcId="{218DBCD0-C80C-7445-9671-FBE6FBD45208}" destId="{69F09F8E-29AA-E14F-8534-14CADF4DB2FE}" srcOrd="1" destOrd="0" presId="urn:microsoft.com/office/officeart/2008/layout/LinedList"/>
    <dgm:cxn modelId="{F0612042-CE7B-444F-924F-BCB9AF4C9052}" type="presParOf" srcId="{24D231D1-7531-CC45-9CCF-D8DAEE7CB903}" destId="{3C9F53CA-ED35-BD43-840F-EFA186D53116}" srcOrd="6" destOrd="0" presId="urn:microsoft.com/office/officeart/2008/layout/LinedList"/>
    <dgm:cxn modelId="{92418EA9-02AC-D74A-B24D-2B67F593FBD6}" type="presParOf" srcId="{24D231D1-7531-CC45-9CCF-D8DAEE7CB903}" destId="{FBCE9A82-19E4-764B-B384-8C056719DDBC}" srcOrd="7" destOrd="0" presId="urn:microsoft.com/office/officeart/2008/layout/LinedList"/>
    <dgm:cxn modelId="{DCE43886-568C-BB40-BD6C-503F33F4D752}" type="presParOf" srcId="{FBCE9A82-19E4-764B-B384-8C056719DDBC}" destId="{8CDFFAE0-F743-D546-8AD5-AC3214194644}" srcOrd="0" destOrd="0" presId="urn:microsoft.com/office/officeart/2008/layout/LinedList"/>
    <dgm:cxn modelId="{12BE52B6-7350-7B46-AAFA-332E65A54616}" type="presParOf" srcId="{FBCE9A82-19E4-764B-B384-8C056719DDBC}" destId="{BEAFB2E3-719F-C74A-BAAF-29547E9048FB}" srcOrd="1" destOrd="0" presId="urn:microsoft.com/office/officeart/2008/layout/LinedList"/>
    <dgm:cxn modelId="{FFDD4599-5EC7-3E40-B76E-B4DD5C74D351}" type="presParOf" srcId="{24D231D1-7531-CC45-9CCF-D8DAEE7CB903}" destId="{356829D2-F781-1245-B0EA-CB9D91C7C1E6}" srcOrd="8" destOrd="0" presId="urn:microsoft.com/office/officeart/2008/layout/LinedList"/>
    <dgm:cxn modelId="{62F90D69-83A5-4A43-AA38-50D52C0976C7}" type="presParOf" srcId="{24D231D1-7531-CC45-9CCF-D8DAEE7CB903}" destId="{8BDC3A4F-0B6B-2E40-9522-BED8709F44E4}" srcOrd="9" destOrd="0" presId="urn:microsoft.com/office/officeart/2008/layout/LinedList"/>
    <dgm:cxn modelId="{1B871A2F-5FE6-0A4D-9407-967DAC7D0068}" type="presParOf" srcId="{8BDC3A4F-0B6B-2E40-9522-BED8709F44E4}" destId="{1F7E21A3-700C-7B41-88D8-E7AE056836C7}" srcOrd="0" destOrd="0" presId="urn:microsoft.com/office/officeart/2008/layout/LinedList"/>
    <dgm:cxn modelId="{240B940A-8EC9-7A42-88A3-2415853D9E7B}" type="presParOf" srcId="{8BDC3A4F-0B6B-2E40-9522-BED8709F44E4}" destId="{19DCB84A-338C-8A4C-9D89-1CC9CCD9099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769193-E2BE-4775-BC2B-25FF6E15434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295048C-ABB5-4260-AFA2-915353469D5C}">
      <dgm:prSet phldrT="[Text]"/>
      <dgm:spPr/>
      <dgm:t>
        <a:bodyPr/>
        <a:lstStyle/>
        <a:p>
          <a:r>
            <a:rPr lang="en-GB" dirty="0"/>
            <a:t>Sexual and gender-based violence</a:t>
          </a:r>
          <a:endParaRPr lang="en-US" dirty="0"/>
        </a:p>
      </dgm:t>
    </dgm:pt>
    <dgm:pt modelId="{5AE3F971-7DF5-4FA7-9B67-1DC8FCFF29A7}" type="parTrans" cxnId="{7C07518D-0459-48F8-ACE9-697215948454}">
      <dgm:prSet/>
      <dgm:spPr/>
      <dgm:t>
        <a:bodyPr/>
        <a:lstStyle/>
        <a:p>
          <a:endParaRPr lang="en-US"/>
        </a:p>
      </dgm:t>
    </dgm:pt>
    <dgm:pt modelId="{0C7FE46F-BDB9-4109-A5A4-6B781E17A448}" type="sibTrans" cxnId="{7C07518D-0459-48F8-ACE9-697215948454}">
      <dgm:prSet/>
      <dgm:spPr/>
      <dgm:t>
        <a:bodyPr/>
        <a:lstStyle/>
        <a:p>
          <a:endParaRPr lang="en-US"/>
        </a:p>
      </dgm:t>
    </dgm:pt>
    <dgm:pt modelId="{86E72BDA-5DE8-4048-9B4D-15FE0967A28B}">
      <dgm:prSet phldrT="[Text]"/>
      <dgm:spPr/>
      <dgm:t>
        <a:bodyPr/>
        <a:lstStyle/>
        <a:p>
          <a:r>
            <a:rPr lang="en-US" b="0" i="0" dirty="0"/>
            <a:t>Any sexual act that is perpetrated against a person’s will and is based on gender norms and unequal power relationships</a:t>
          </a:r>
          <a:endParaRPr lang="en-US" b="0" dirty="0"/>
        </a:p>
      </dgm:t>
    </dgm:pt>
    <dgm:pt modelId="{89F7264E-812F-4416-BC5E-9F47049C2C43}" type="parTrans" cxnId="{4F006637-F83D-4C85-AED9-CF7095DF058D}">
      <dgm:prSet/>
      <dgm:spPr/>
      <dgm:t>
        <a:bodyPr/>
        <a:lstStyle/>
        <a:p>
          <a:endParaRPr lang="en-US"/>
        </a:p>
      </dgm:t>
    </dgm:pt>
    <dgm:pt modelId="{497CF9A2-1514-4F47-AD26-E15047A5FA29}" type="sibTrans" cxnId="{4F006637-F83D-4C85-AED9-CF7095DF058D}">
      <dgm:prSet/>
      <dgm:spPr/>
      <dgm:t>
        <a:bodyPr/>
        <a:lstStyle/>
        <a:p>
          <a:endParaRPr lang="en-US"/>
        </a:p>
      </dgm:t>
    </dgm:pt>
    <dgm:pt modelId="{D1AB9F4B-0C36-40CE-8DE8-4518E00877B1}">
      <dgm:prSet phldrT="[Text]"/>
      <dgm:spPr/>
      <dgm:t>
        <a:bodyPr/>
        <a:lstStyle/>
        <a:p>
          <a:r>
            <a:rPr lang="en-US" dirty="0"/>
            <a:t>Intimate partner violence </a:t>
          </a:r>
        </a:p>
      </dgm:t>
    </dgm:pt>
    <dgm:pt modelId="{56D4EEC7-6966-4ACE-A269-C4AE11145306}" type="parTrans" cxnId="{C943AC6F-DF07-4300-9E5D-FE4E9F7D627E}">
      <dgm:prSet/>
      <dgm:spPr/>
      <dgm:t>
        <a:bodyPr/>
        <a:lstStyle/>
        <a:p>
          <a:endParaRPr lang="en-US"/>
        </a:p>
      </dgm:t>
    </dgm:pt>
    <dgm:pt modelId="{80B0F83B-4F98-49F1-BD5A-A0A9DA931964}" type="sibTrans" cxnId="{C943AC6F-DF07-4300-9E5D-FE4E9F7D627E}">
      <dgm:prSet/>
      <dgm:spPr/>
      <dgm:t>
        <a:bodyPr/>
        <a:lstStyle/>
        <a:p>
          <a:endParaRPr lang="en-US"/>
        </a:p>
      </dgm:t>
    </dgm:pt>
    <dgm:pt modelId="{E8E8E73C-A3F4-4F40-9AFE-34A01BDC9AAC}">
      <dgm:prSet phldrT="[Text]"/>
      <dgm:spPr/>
      <dgm:t>
        <a:bodyPr/>
        <a:lstStyle/>
        <a:p>
          <a:r>
            <a:rPr lang="en-US" dirty="0"/>
            <a:t>This refers to ongoing or past violence and abuse. It </a:t>
          </a:r>
          <a:r>
            <a:rPr lang="en-US" b="0" i="0" dirty="0"/>
            <a:t>describes physical violence, sexual violence, stalking, or psychological harm by a current or former partner or spouse. </a:t>
          </a:r>
          <a:r>
            <a:rPr lang="en-US" dirty="0"/>
            <a:t>It is the most common type of violence against women.</a:t>
          </a:r>
        </a:p>
      </dgm:t>
    </dgm:pt>
    <dgm:pt modelId="{C05DB202-978D-4968-9F56-A8053E225093}" type="parTrans" cxnId="{D42D8BC3-2A91-4EB5-B841-BBDBF24B2DA2}">
      <dgm:prSet/>
      <dgm:spPr/>
      <dgm:t>
        <a:bodyPr/>
        <a:lstStyle/>
        <a:p>
          <a:endParaRPr lang="en-US"/>
        </a:p>
      </dgm:t>
    </dgm:pt>
    <dgm:pt modelId="{C339DD19-C088-4138-ACF9-C10E8F62E2F8}" type="sibTrans" cxnId="{D42D8BC3-2A91-4EB5-B841-BBDBF24B2DA2}">
      <dgm:prSet/>
      <dgm:spPr/>
      <dgm:t>
        <a:bodyPr/>
        <a:lstStyle/>
        <a:p>
          <a:endParaRPr lang="en-US"/>
        </a:p>
      </dgm:t>
    </dgm:pt>
    <dgm:pt modelId="{F1A9BB03-1503-40E7-A35F-32131E03419A}" type="pres">
      <dgm:prSet presAssocID="{C5769193-E2BE-4775-BC2B-25FF6E154344}" presName="Name0" presStyleCnt="0">
        <dgm:presLayoutVars>
          <dgm:dir/>
          <dgm:animLvl val="lvl"/>
          <dgm:resizeHandles val="exact"/>
        </dgm:presLayoutVars>
      </dgm:prSet>
      <dgm:spPr/>
    </dgm:pt>
    <dgm:pt modelId="{9DE6ED12-2CE5-4CF9-B0A8-D976C6BDF5F4}" type="pres">
      <dgm:prSet presAssocID="{9295048C-ABB5-4260-AFA2-915353469D5C}" presName="linNode" presStyleCnt="0"/>
      <dgm:spPr/>
    </dgm:pt>
    <dgm:pt modelId="{EA7CCC92-B349-41DF-B381-2AE97B1E93F4}" type="pres">
      <dgm:prSet presAssocID="{9295048C-ABB5-4260-AFA2-915353469D5C}" presName="parentText" presStyleLbl="node1" presStyleIdx="0" presStyleCnt="2" custScaleX="96555">
        <dgm:presLayoutVars>
          <dgm:chMax val="1"/>
          <dgm:bulletEnabled val="1"/>
        </dgm:presLayoutVars>
      </dgm:prSet>
      <dgm:spPr/>
    </dgm:pt>
    <dgm:pt modelId="{BFCB44B0-860B-4BD6-8418-E8EC316DE522}" type="pres">
      <dgm:prSet presAssocID="{9295048C-ABB5-4260-AFA2-915353469D5C}" presName="descendantText" presStyleLbl="alignAccFollowNode1" presStyleIdx="0" presStyleCnt="2">
        <dgm:presLayoutVars>
          <dgm:bulletEnabled val="1"/>
        </dgm:presLayoutVars>
      </dgm:prSet>
      <dgm:spPr/>
    </dgm:pt>
    <dgm:pt modelId="{40F67823-72C5-49DF-B5B4-98814B53707C}" type="pres">
      <dgm:prSet presAssocID="{0C7FE46F-BDB9-4109-A5A4-6B781E17A448}" presName="sp" presStyleCnt="0"/>
      <dgm:spPr/>
    </dgm:pt>
    <dgm:pt modelId="{C4B65EB1-3F95-4908-BB16-C6071266B8E6}" type="pres">
      <dgm:prSet presAssocID="{D1AB9F4B-0C36-40CE-8DE8-4518E00877B1}" presName="linNode" presStyleCnt="0"/>
      <dgm:spPr/>
    </dgm:pt>
    <dgm:pt modelId="{900D601A-F681-4C44-A780-F1A7797A131A}" type="pres">
      <dgm:prSet presAssocID="{D1AB9F4B-0C36-40CE-8DE8-4518E00877B1}" presName="parentText" presStyleLbl="node1" presStyleIdx="1" presStyleCnt="2" custScaleX="106622">
        <dgm:presLayoutVars>
          <dgm:chMax val="1"/>
          <dgm:bulletEnabled val="1"/>
        </dgm:presLayoutVars>
      </dgm:prSet>
      <dgm:spPr/>
    </dgm:pt>
    <dgm:pt modelId="{568096F0-59C1-424D-863E-AF29E978ADA7}" type="pres">
      <dgm:prSet presAssocID="{D1AB9F4B-0C36-40CE-8DE8-4518E00877B1}" presName="descendantText" presStyleLbl="alignAccFollowNode1" presStyleIdx="1" presStyleCnt="2" custScaleX="109678" custScaleY="101352" custLinFactNeighborY="0">
        <dgm:presLayoutVars>
          <dgm:bulletEnabled val="1"/>
        </dgm:presLayoutVars>
      </dgm:prSet>
      <dgm:spPr/>
    </dgm:pt>
  </dgm:ptLst>
  <dgm:cxnLst>
    <dgm:cxn modelId="{FC0DC032-FD6F-4952-9BF9-89DF35EFF30C}" type="presOf" srcId="{D1AB9F4B-0C36-40CE-8DE8-4518E00877B1}" destId="{900D601A-F681-4C44-A780-F1A7797A131A}" srcOrd="0" destOrd="0" presId="urn:microsoft.com/office/officeart/2005/8/layout/vList5"/>
    <dgm:cxn modelId="{4F006637-F83D-4C85-AED9-CF7095DF058D}" srcId="{9295048C-ABB5-4260-AFA2-915353469D5C}" destId="{86E72BDA-5DE8-4048-9B4D-15FE0967A28B}" srcOrd="0" destOrd="0" parTransId="{89F7264E-812F-4416-BC5E-9F47049C2C43}" sibTransId="{497CF9A2-1514-4F47-AD26-E15047A5FA29}"/>
    <dgm:cxn modelId="{D1D6DC4C-FB29-4E09-A0FD-7E9C264108D1}" type="presOf" srcId="{E8E8E73C-A3F4-4F40-9AFE-34A01BDC9AAC}" destId="{568096F0-59C1-424D-863E-AF29E978ADA7}" srcOrd="0" destOrd="0" presId="urn:microsoft.com/office/officeart/2005/8/layout/vList5"/>
    <dgm:cxn modelId="{C943AC6F-DF07-4300-9E5D-FE4E9F7D627E}" srcId="{C5769193-E2BE-4775-BC2B-25FF6E154344}" destId="{D1AB9F4B-0C36-40CE-8DE8-4518E00877B1}" srcOrd="1" destOrd="0" parTransId="{56D4EEC7-6966-4ACE-A269-C4AE11145306}" sibTransId="{80B0F83B-4F98-49F1-BD5A-A0A9DA931964}"/>
    <dgm:cxn modelId="{9B642D73-0B05-4FD1-A4D7-066BAE7BF2B3}" type="presOf" srcId="{C5769193-E2BE-4775-BC2B-25FF6E154344}" destId="{F1A9BB03-1503-40E7-A35F-32131E03419A}" srcOrd="0" destOrd="0" presId="urn:microsoft.com/office/officeart/2005/8/layout/vList5"/>
    <dgm:cxn modelId="{7C07518D-0459-48F8-ACE9-697215948454}" srcId="{C5769193-E2BE-4775-BC2B-25FF6E154344}" destId="{9295048C-ABB5-4260-AFA2-915353469D5C}" srcOrd="0" destOrd="0" parTransId="{5AE3F971-7DF5-4FA7-9B67-1DC8FCFF29A7}" sibTransId="{0C7FE46F-BDB9-4109-A5A4-6B781E17A448}"/>
    <dgm:cxn modelId="{B9463696-8BFB-43A5-B160-86D327332704}" type="presOf" srcId="{86E72BDA-5DE8-4048-9B4D-15FE0967A28B}" destId="{BFCB44B0-860B-4BD6-8418-E8EC316DE522}" srcOrd="0" destOrd="0" presId="urn:microsoft.com/office/officeart/2005/8/layout/vList5"/>
    <dgm:cxn modelId="{D42D8BC3-2A91-4EB5-B841-BBDBF24B2DA2}" srcId="{D1AB9F4B-0C36-40CE-8DE8-4518E00877B1}" destId="{E8E8E73C-A3F4-4F40-9AFE-34A01BDC9AAC}" srcOrd="0" destOrd="0" parTransId="{C05DB202-978D-4968-9F56-A8053E225093}" sibTransId="{C339DD19-C088-4138-ACF9-C10E8F62E2F8}"/>
    <dgm:cxn modelId="{BDB569E8-2F61-4BB8-9B27-C7B79D34B52A}" type="presOf" srcId="{9295048C-ABB5-4260-AFA2-915353469D5C}" destId="{EA7CCC92-B349-41DF-B381-2AE97B1E93F4}" srcOrd="0" destOrd="0" presId="urn:microsoft.com/office/officeart/2005/8/layout/vList5"/>
    <dgm:cxn modelId="{D99F77D2-D673-4CEA-ACE6-D44AD9DDB585}" type="presParOf" srcId="{F1A9BB03-1503-40E7-A35F-32131E03419A}" destId="{9DE6ED12-2CE5-4CF9-B0A8-D976C6BDF5F4}" srcOrd="0" destOrd="0" presId="urn:microsoft.com/office/officeart/2005/8/layout/vList5"/>
    <dgm:cxn modelId="{2B888595-EF9A-4250-9A84-26EE5AA1C7A8}" type="presParOf" srcId="{9DE6ED12-2CE5-4CF9-B0A8-D976C6BDF5F4}" destId="{EA7CCC92-B349-41DF-B381-2AE97B1E93F4}" srcOrd="0" destOrd="0" presId="urn:microsoft.com/office/officeart/2005/8/layout/vList5"/>
    <dgm:cxn modelId="{4BF22277-73FA-45C0-BE3E-7ABFE7DD9588}" type="presParOf" srcId="{9DE6ED12-2CE5-4CF9-B0A8-D976C6BDF5F4}" destId="{BFCB44B0-860B-4BD6-8418-E8EC316DE522}" srcOrd="1" destOrd="0" presId="urn:microsoft.com/office/officeart/2005/8/layout/vList5"/>
    <dgm:cxn modelId="{B8FE0B12-CA9C-4349-92C1-B0EF20ACF250}" type="presParOf" srcId="{F1A9BB03-1503-40E7-A35F-32131E03419A}" destId="{40F67823-72C5-49DF-B5B4-98814B53707C}" srcOrd="1" destOrd="0" presId="urn:microsoft.com/office/officeart/2005/8/layout/vList5"/>
    <dgm:cxn modelId="{3DE02A6F-5E59-4561-8310-6A4F0EA42C88}" type="presParOf" srcId="{F1A9BB03-1503-40E7-A35F-32131E03419A}" destId="{C4B65EB1-3F95-4908-BB16-C6071266B8E6}" srcOrd="2" destOrd="0" presId="urn:microsoft.com/office/officeart/2005/8/layout/vList5"/>
    <dgm:cxn modelId="{0092693C-0B94-45C9-BBB4-18D6F3FB8405}" type="presParOf" srcId="{C4B65EB1-3F95-4908-BB16-C6071266B8E6}" destId="{900D601A-F681-4C44-A780-F1A7797A131A}" srcOrd="0" destOrd="0" presId="urn:microsoft.com/office/officeart/2005/8/layout/vList5"/>
    <dgm:cxn modelId="{CAD0F721-ED22-4F02-9F75-1E0B1CE108B7}" type="presParOf" srcId="{C4B65EB1-3F95-4908-BB16-C6071266B8E6}" destId="{568096F0-59C1-424D-863E-AF29E978ADA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C1D88B-5171-47A0-9C8A-62730BE45BC6}" type="doc">
      <dgm:prSet loTypeId="urn:microsoft.com/office/officeart/2005/8/layout/radial3" loCatId="relationship" qsTypeId="urn:microsoft.com/office/officeart/2005/8/quickstyle/simple1" qsCatId="simple" csTypeId="urn:microsoft.com/office/officeart/2005/8/colors/colorful1" csCatId="colorful" phldr="1"/>
      <dgm:spPr/>
      <dgm:t>
        <a:bodyPr/>
        <a:lstStyle/>
        <a:p>
          <a:endParaRPr lang="en-GB"/>
        </a:p>
      </dgm:t>
    </dgm:pt>
    <dgm:pt modelId="{78CCA858-A451-4986-9F7F-EE3A3D89480D}">
      <dgm:prSet phldrT="[Text]"/>
      <dgm:spPr/>
      <dgm:t>
        <a:bodyPr/>
        <a:lstStyle/>
        <a:p>
          <a:r>
            <a:rPr lang="en-GB" dirty="0"/>
            <a:t>Pathways linking pandemics &amp; GBV and VAC</a:t>
          </a:r>
        </a:p>
      </dgm:t>
    </dgm:pt>
    <dgm:pt modelId="{C1AA8E8F-3EDC-410B-B789-CB17155A7A06}" type="parTrans" cxnId="{52FAD663-3055-4F03-AC9A-271C75E1CFA1}">
      <dgm:prSet/>
      <dgm:spPr/>
      <dgm:t>
        <a:bodyPr/>
        <a:lstStyle/>
        <a:p>
          <a:endParaRPr lang="en-GB"/>
        </a:p>
      </dgm:t>
    </dgm:pt>
    <dgm:pt modelId="{7C0482E0-DE1D-41E8-87AB-F36EDC9DB13C}" type="sibTrans" cxnId="{52FAD663-3055-4F03-AC9A-271C75E1CFA1}">
      <dgm:prSet/>
      <dgm:spPr/>
      <dgm:t>
        <a:bodyPr/>
        <a:lstStyle/>
        <a:p>
          <a:endParaRPr lang="en-GB"/>
        </a:p>
      </dgm:t>
    </dgm:pt>
    <dgm:pt modelId="{7F657524-3E79-47AD-86FB-C98AB702284F}">
      <dgm:prSet phldrT="[Text]" custT="1"/>
      <dgm:spPr/>
      <dgm:t>
        <a:bodyPr/>
        <a:lstStyle/>
        <a:p>
          <a:r>
            <a:rPr lang="en-GB" sz="1600" dirty="0"/>
            <a:t>1. Economic insecurity and poverty-related stress</a:t>
          </a:r>
        </a:p>
      </dgm:t>
    </dgm:pt>
    <dgm:pt modelId="{FB65FDD6-B991-48E6-9BF3-460839D0F223}" type="parTrans" cxnId="{86EED4C9-0BAE-4CF5-B761-ADC5F72BB748}">
      <dgm:prSet/>
      <dgm:spPr/>
      <dgm:t>
        <a:bodyPr/>
        <a:lstStyle/>
        <a:p>
          <a:endParaRPr lang="en-GB"/>
        </a:p>
      </dgm:t>
    </dgm:pt>
    <dgm:pt modelId="{5A556AD9-BCC7-49EF-AF43-B64FF27622E0}" type="sibTrans" cxnId="{86EED4C9-0BAE-4CF5-B761-ADC5F72BB748}">
      <dgm:prSet/>
      <dgm:spPr/>
      <dgm:t>
        <a:bodyPr/>
        <a:lstStyle/>
        <a:p>
          <a:endParaRPr lang="en-GB"/>
        </a:p>
      </dgm:t>
    </dgm:pt>
    <dgm:pt modelId="{85D5F86F-766C-46D8-B3FC-974B85443CA0}">
      <dgm:prSet phldrT="[Text]" custT="1"/>
      <dgm:spPr/>
      <dgm:t>
        <a:bodyPr/>
        <a:lstStyle/>
        <a:p>
          <a:r>
            <a:rPr lang="en-GB" sz="1600" dirty="0"/>
            <a:t>2. Quarantines &amp; social isolation</a:t>
          </a:r>
        </a:p>
      </dgm:t>
    </dgm:pt>
    <dgm:pt modelId="{2D9A0C9B-73A9-4978-AB15-9F9661655FC1}" type="parTrans" cxnId="{62EFCC32-6118-4E41-991D-2476891F0680}">
      <dgm:prSet/>
      <dgm:spPr/>
      <dgm:t>
        <a:bodyPr/>
        <a:lstStyle/>
        <a:p>
          <a:endParaRPr lang="en-GB"/>
        </a:p>
      </dgm:t>
    </dgm:pt>
    <dgm:pt modelId="{AB3D5822-F42A-45CC-ACEC-0F24A31DE1EF}" type="sibTrans" cxnId="{62EFCC32-6118-4E41-991D-2476891F0680}">
      <dgm:prSet/>
      <dgm:spPr/>
      <dgm:t>
        <a:bodyPr/>
        <a:lstStyle/>
        <a:p>
          <a:endParaRPr lang="en-GB"/>
        </a:p>
      </dgm:t>
    </dgm:pt>
    <dgm:pt modelId="{D4B74976-FB0C-4A1E-ACEC-68D3ACDCEB56}">
      <dgm:prSet phldrT="[Text]" custT="1"/>
      <dgm:spPr/>
      <dgm:t>
        <a:bodyPr/>
        <a:lstStyle/>
        <a:p>
          <a:r>
            <a:rPr lang="en-GB" sz="1600" dirty="0"/>
            <a:t>3. Disaster &amp; conflict-related unrest &amp; instability</a:t>
          </a:r>
        </a:p>
      </dgm:t>
    </dgm:pt>
    <dgm:pt modelId="{4479C604-115C-4C66-9533-4989D19C7838}" type="parTrans" cxnId="{CD9BCE45-C222-4817-A348-77832D74B89C}">
      <dgm:prSet/>
      <dgm:spPr/>
      <dgm:t>
        <a:bodyPr/>
        <a:lstStyle/>
        <a:p>
          <a:endParaRPr lang="en-GB"/>
        </a:p>
      </dgm:t>
    </dgm:pt>
    <dgm:pt modelId="{2D06220B-FB19-4FF4-98C0-B1F0D16ED48D}" type="sibTrans" cxnId="{CD9BCE45-C222-4817-A348-77832D74B89C}">
      <dgm:prSet/>
      <dgm:spPr/>
      <dgm:t>
        <a:bodyPr/>
        <a:lstStyle/>
        <a:p>
          <a:endParaRPr lang="en-GB"/>
        </a:p>
      </dgm:t>
    </dgm:pt>
    <dgm:pt modelId="{BA2A11DB-07A5-4DD7-AF5D-E0267E5303BB}">
      <dgm:prSet phldrT="[Text]" custT="1"/>
      <dgm:spPr/>
      <dgm:t>
        <a:bodyPr/>
        <a:lstStyle/>
        <a:p>
          <a:r>
            <a:rPr lang="en-GB" sz="1600" dirty="0"/>
            <a:t>4. Exposure to exploitative relationships due to changing demographics</a:t>
          </a:r>
        </a:p>
      </dgm:t>
    </dgm:pt>
    <dgm:pt modelId="{C50DE633-7C4B-4BF3-98D1-8F7E6BEC8DF9}" type="parTrans" cxnId="{EDBE097C-03DB-43AE-9058-4C43CB5E233F}">
      <dgm:prSet/>
      <dgm:spPr/>
      <dgm:t>
        <a:bodyPr/>
        <a:lstStyle/>
        <a:p>
          <a:endParaRPr lang="en-GB"/>
        </a:p>
      </dgm:t>
    </dgm:pt>
    <dgm:pt modelId="{164B5739-F18B-4276-A390-D8C768EC11D0}" type="sibTrans" cxnId="{EDBE097C-03DB-43AE-9058-4C43CB5E233F}">
      <dgm:prSet/>
      <dgm:spPr/>
      <dgm:t>
        <a:bodyPr/>
        <a:lstStyle/>
        <a:p>
          <a:endParaRPr lang="en-GB"/>
        </a:p>
      </dgm:t>
    </dgm:pt>
    <dgm:pt modelId="{9C2F7AC2-D2ED-4735-9042-B32F59E0AF3B}">
      <dgm:prSet phldrT="[Text]"/>
      <dgm:spPr/>
      <dgm:t>
        <a:bodyPr/>
        <a:lstStyle/>
        <a:p>
          <a:r>
            <a:rPr lang="en-GB" dirty="0"/>
            <a:t>5. Reduced health services availability and access to first responders</a:t>
          </a:r>
        </a:p>
      </dgm:t>
    </dgm:pt>
    <dgm:pt modelId="{DFCC46E1-5605-4E2A-97FE-58ABFDBB6A8B}" type="parTrans" cxnId="{2E941291-4E38-486C-A24F-E7DE6DFD4825}">
      <dgm:prSet/>
      <dgm:spPr/>
      <dgm:t>
        <a:bodyPr/>
        <a:lstStyle/>
        <a:p>
          <a:endParaRPr lang="en-GB"/>
        </a:p>
      </dgm:t>
    </dgm:pt>
    <dgm:pt modelId="{2B84E765-CC2F-4DAF-B16B-3AA59A30292F}" type="sibTrans" cxnId="{2E941291-4E38-486C-A24F-E7DE6DFD4825}">
      <dgm:prSet/>
      <dgm:spPr/>
      <dgm:t>
        <a:bodyPr/>
        <a:lstStyle/>
        <a:p>
          <a:endParaRPr lang="en-GB"/>
        </a:p>
      </dgm:t>
    </dgm:pt>
    <dgm:pt modelId="{FB73625C-812F-40C8-BBE2-3CE3E452C415}">
      <dgm:prSet phldrT="[Text]"/>
      <dgm:spPr/>
      <dgm:t>
        <a:bodyPr/>
        <a:lstStyle/>
        <a:p>
          <a:r>
            <a:rPr lang="en-GB" dirty="0"/>
            <a:t>6. Virus-specific sources of violence</a:t>
          </a:r>
        </a:p>
      </dgm:t>
    </dgm:pt>
    <dgm:pt modelId="{66D6538D-CCC5-4A51-ACCF-DCF45CB0A935}" type="parTrans" cxnId="{D9DE5B4E-DF53-4A75-B824-A37B7B3DFCFA}">
      <dgm:prSet/>
      <dgm:spPr/>
      <dgm:t>
        <a:bodyPr/>
        <a:lstStyle/>
        <a:p>
          <a:endParaRPr lang="en-GB"/>
        </a:p>
      </dgm:t>
    </dgm:pt>
    <dgm:pt modelId="{1A19F4C6-7499-4756-BB82-B2853C37402D}" type="sibTrans" cxnId="{D9DE5B4E-DF53-4A75-B824-A37B7B3DFCFA}">
      <dgm:prSet/>
      <dgm:spPr/>
      <dgm:t>
        <a:bodyPr/>
        <a:lstStyle/>
        <a:p>
          <a:endParaRPr lang="en-GB"/>
        </a:p>
      </dgm:t>
    </dgm:pt>
    <dgm:pt modelId="{7884304F-53D6-4BF9-962E-16994B83D15D}">
      <dgm:prSet phldrT="[Text]"/>
      <dgm:spPr/>
      <dgm:t>
        <a:bodyPr/>
        <a:lstStyle/>
        <a:p>
          <a:r>
            <a:rPr lang="en-GB" dirty="0"/>
            <a:t>7. Inability of women to temporarily escape abusive partners</a:t>
          </a:r>
        </a:p>
      </dgm:t>
    </dgm:pt>
    <dgm:pt modelId="{8E345F0C-449E-41A4-BDAF-FDBCB1D6A5D7}" type="parTrans" cxnId="{928C09EB-EFF0-4A36-8345-B0B6A758326A}">
      <dgm:prSet/>
      <dgm:spPr/>
      <dgm:t>
        <a:bodyPr/>
        <a:lstStyle/>
        <a:p>
          <a:endParaRPr lang="en-GB"/>
        </a:p>
      </dgm:t>
    </dgm:pt>
    <dgm:pt modelId="{27DD2AA0-252B-41E3-8183-870BE4356692}" type="sibTrans" cxnId="{928C09EB-EFF0-4A36-8345-B0B6A758326A}">
      <dgm:prSet/>
      <dgm:spPr/>
      <dgm:t>
        <a:bodyPr/>
        <a:lstStyle/>
        <a:p>
          <a:endParaRPr lang="en-GB"/>
        </a:p>
      </dgm:t>
    </dgm:pt>
    <dgm:pt modelId="{D1DF3643-CD88-4072-A4BE-C6FB928E111D}">
      <dgm:prSet phldrT="[Text]"/>
      <dgm:spPr/>
      <dgm:t>
        <a:bodyPr/>
        <a:lstStyle/>
        <a:p>
          <a:r>
            <a:rPr lang="en-GB" dirty="0"/>
            <a:t>8. Exposure to violence &amp; coercion in response efforts</a:t>
          </a:r>
        </a:p>
      </dgm:t>
    </dgm:pt>
    <dgm:pt modelId="{5BD2F7CD-24B9-4BF3-A66C-88E1B52C3779}" type="parTrans" cxnId="{2BC6D087-458B-4F30-AFAC-CF4FD96DA991}">
      <dgm:prSet/>
      <dgm:spPr/>
      <dgm:t>
        <a:bodyPr/>
        <a:lstStyle/>
        <a:p>
          <a:endParaRPr lang="en-GB"/>
        </a:p>
      </dgm:t>
    </dgm:pt>
    <dgm:pt modelId="{733DB76E-5C47-4246-B6D8-48CE01C6B3A9}" type="sibTrans" cxnId="{2BC6D087-458B-4F30-AFAC-CF4FD96DA991}">
      <dgm:prSet/>
      <dgm:spPr/>
      <dgm:t>
        <a:bodyPr/>
        <a:lstStyle/>
        <a:p>
          <a:endParaRPr lang="en-GB"/>
        </a:p>
      </dgm:t>
    </dgm:pt>
    <dgm:pt modelId="{321F2456-1383-4D1D-AD84-56C6DABD808E}">
      <dgm:prSet phldrT="[Text]"/>
      <dgm:spPr/>
      <dgm:t>
        <a:bodyPr/>
        <a:lstStyle/>
        <a:p>
          <a:r>
            <a:rPr lang="en-GB" dirty="0"/>
            <a:t>9. Violence perpetrated against health workers &amp; CP staff</a:t>
          </a:r>
        </a:p>
      </dgm:t>
    </dgm:pt>
    <dgm:pt modelId="{9772B3DF-93F4-4B03-AC64-744BE3DC1CB7}" type="parTrans" cxnId="{801AE97D-1124-4A72-B8DF-C14ACA091EBE}">
      <dgm:prSet/>
      <dgm:spPr/>
      <dgm:t>
        <a:bodyPr/>
        <a:lstStyle/>
        <a:p>
          <a:endParaRPr lang="en-GB"/>
        </a:p>
      </dgm:t>
    </dgm:pt>
    <dgm:pt modelId="{C8549B89-6960-4CC0-B84B-633B73A58CA9}" type="sibTrans" cxnId="{801AE97D-1124-4A72-B8DF-C14ACA091EBE}">
      <dgm:prSet/>
      <dgm:spPr/>
      <dgm:t>
        <a:bodyPr/>
        <a:lstStyle/>
        <a:p>
          <a:endParaRPr lang="en-GB"/>
        </a:p>
      </dgm:t>
    </dgm:pt>
    <dgm:pt modelId="{FDE1C819-592E-46FA-A7B0-3662669E2128}" type="pres">
      <dgm:prSet presAssocID="{92C1D88B-5171-47A0-9C8A-62730BE45BC6}" presName="composite" presStyleCnt="0">
        <dgm:presLayoutVars>
          <dgm:chMax val="1"/>
          <dgm:dir/>
          <dgm:resizeHandles val="exact"/>
        </dgm:presLayoutVars>
      </dgm:prSet>
      <dgm:spPr/>
    </dgm:pt>
    <dgm:pt modelId="{D65B5DE0-A758-46CA-9D25-17050124B3E3}" type="pres">
      <dgm:prSet presAssocID="{92C1D88B-5171-47A0-9C8A-62730BE45BC6}" presName="radial" presStyleCnt="0">
        <dgm:presLayoutVars>
          <dgm:animLvl val="ctr"/>
        </dgm:presLayoutVars>
      </dgm:prSet>
      <dgm:spPr/>
    </dgm:pt>
    <dgm:pt modelId="{4C56950C-4094-4E6C-AACD-983FF050410E}" type="pres">
      <dgm:prSet presAssocID="{78CCA858-A451-4986-9F7F-EE3A3D89480D}" presName="centerShape" presStyleLbl="vennNode1" presStyleIdx="0" presStyleCnt="10"/>
      <dgm:spPr/>
    </dgm:pt>
    <dgm:pt modelId="{0EB7C869-807A-49DE-B2B2-C03C39C2B348}" type="pres">
      <dgm:prSet presAssocID="{7F657524-3E79-47AD-86FB-C98AB702284F}" presName="node" presStyleLbl="vennNode1" presStyleIdx="1" presStyleCnt="10" custScaleX="111015" custScaleY="106574">
        <dgm:presLayoutVars>
          <dgm:bulletEnabled val="1"/>
        </dgm:presLayoutVars>
      </dgm:prSet>
      <dgm:spPr/>
    </dgm:pt>
    <dgm:pt modelId="{046F8C6D-2CDA-4963-9790-1DACCE6F9B0D}" type="pres">
      <dgm:prSet presAssocID="{85D5F86F-766C-46D8-B3FC-974B85443CA0}" presName="node" presStyleLbl="vennNode1" presStyleIdx="2" presStyleCnt="10" custScaleX="111015" custScaleY="106574">
        <dgm:presLayoutVars>
          <dgm:bulletEnabled val="1"/>
        </dgm:presLayoutVars>
      </dgm:prSet>
      <dgm:spPr/>
    </dgm:pt>
    <dgm:pt modelId="{4193A594-6226-4B81-8B66-F93BF161F215}" type="pres">
      <dgm:prSet presAssocID="{D4B74976-FB0C-4A1E-ACEC-68D3ACDCEB56}" presName="node" presStyleLbl="vennNode1" presStyleIdx="3" presStyleCnt="10" custScaleX="111015" custScaleY="106574">
        <dgm:presLayoutVars>
          <dgm:bulletEnabled val="1"/>
        </dgm:presLayoutVars>
      </dgm:prSet>
      <dgm:spPr/>
    </dgm:pt>
    <dgm:pt modelId="{05332C6E-72F4-4A2D-BA62-8A32F46EED38}" type="pres">
      <dgm:prSet presAssocID="{BA2A11DB-07A5-4DD7-AF5D-E0267E5303BB}" presName="node" presStyleLbl="vennNode1" presStyleIdx="4" presStyleCnt="10" custScaleX="111015" custScaleY="106574">
        <dgm:presLayoutVars>
          <dgm:bulletEnabled val="1"/>
        </dgm:presLayoutVars>
      </dgm:prSet>
      <dgm:spPr/>
    </dgm:pt>
    <dgm:pt modelId="{617014C7-F0EA-46A3-9FC1-9B324ADECD15}" type="pres">
      <dgm:prSet presAssocID="{9C2F7AC2-D2ED-4735-9042-B32F59E0AF3B}" presName="node" presStyleLbl="vennNode1" presStyleIdx="5" presStyleCnt="10" custScaleX="111015" custScaleY="106574">
        <dgm:presLayoutVars>
          <dgm:bulletEnabled val="1"/>
        </dgm:presLayoutVars>
      </dgm:prSet>
      <dgm:spPr/>
    </dgm:pt>
    <dgm:pt modelId="{2729FD67-C5E7-400C-92F6-CBB6DE3D790A}" type="pres">
      <dgm:prSet presAssocID="{FB73625C-812F-40C8-BBE2-3CE3E452C415}" presName="node" presStyleLbl="vennNode1" presStyleIdx="6" presStyleCnt="10" custScaleX="111015" custScaleY="106574">
        <dgm:presLayoutVars>
          <dgm:bulletEnabled val="1"/>
        </dgm:presLayoutVars>
      </dgm:prSet>
      <dgm:spPr/>
    </dgm:pt>
    <dgm:pt modelId="{80E0E062-9F00-4CDD-8F54-3A1942910BA7}" type="pres">
      <dgm:prSet presAssocID="{7884304F-53D6-4BF9-962E-16994B83D15D}" presName="node" presStyleLbl="vennNode1" presStyleIdx="7" presStyleCnt="10" custScaleX="111015" custScaleY="106574">
        <dgm:presLayoutVars>
          <dgm:bulletEnabled val="1"/>
        </dgm:presLayoutVars>
      </dgm:prSet>
      <dgm:spPr/>
    </dgm:pt>
    <dgm:pt modelId="{67D2A270-0F85-4509-AEBE-D0B549E60DDF}" type="pres">
      <dgm:prSet presAssocID="{D1DF3643-CD88-4072-A4BE-C6FB928E111D}" presName="node" presStyleLbl="vennNode1" presStyleIdx="8" presStyleCnt="10" custScaleX="111015" custScaleY="106574">
        <dgm:presLayoutVars>
          <dgm:bulletEnabled val="1"/>
        </dgm:presLayoutVars>
      </dgm:prSet>
      <dgm:spPr/>
    </dgm:pt>
    <dgm:pt modelId="{4B5C84E9-2745-46DA-809E-61C7F428FD01}" type="pres">
      <dgm:prSet presAssocID="{321F2456-1383-4D1D-AD84-56C6DABD808E}" presName="node" presStyleLbl="vennNode1" presStyleIdx="9" presStyleCnt="10" custScaleX="111015" custScaleY="106574">
        <dgm:presLayoutVars>
          <dgm:bulletEnabled val="1"/>
        </dgm:presLayoutVars>
      </dgm:prSet>
      <dgm:spPr/>
    </dgm:pt>
  </dgm:ptLst>
  <dgm:cxnLst>
    <dgm:cxn modelId="{1E9F4F2D-6E39-4CA0-9292-BF4188880833}" type="presOf" srcId="{7F657524-3E79-47AD-86FB-C98AB702284F}" destId="{0EB7C869-807A-49DE-B2B2-C03C39C2B348}" srcOrd="0" destOrd="0" presId="urn:microsoft.com/office/officeart/2005/8/layout/radial3"/>
    <dgm:cxn modelId="{62EFCC32-6118-4E41-991D-2476891F0680}" srcId="{78CCA858-A451-4986-9F7F-EE3A3D89480D}" destId="{85D5F86F-766C-46D8-B3FC-974B85443CA0}" srcOrd="1" destOrd="0" parTransId="{2D9A0C9B-73A9-4978-AB15-9F9661655FC1}" sibTransId="{AB3D5822-F42A-45CC-ACEC-0F24A31DE1EF}"/>
    <dgm:cxn modelId="{49135D63-FB06-478B-AC58-EE87A56B6354}" type="presOf" srcId="{D4B74976-FB0C-4A1E-ACEC-68D3ACDCEB56}" destId="{4193A594-6226-4B81-8B66-F93BF161F215}" srcOrd="0" destOrd="0" presId="urn:microsoft.com/office/officeart/2005/8/layout/radial3"/>
    <dgm:cxn modelId="{52FAD663-3055-4F03-AC9A-271C75E1CFA1}" srcId="{92C1D88B-5171-47A0-9C8A-62730BE45BC6}" destId="{78CCA858-A451-4986-9F7F-EE3A3D89480D}" srcOrd="0" destOrd="0" parTransId="{C1AA8E8F-3EDC-410B-B789-CB17155A7A06}" sibTransId="{7C0482E0-DE1D-41E8-87AB-F36EDC9DB13C}"/>
    <dgm:cxn modelId="{CD9BCE45-C222-4817-A348-77832D74B89C}" srcId="{78CCA858-A451-4986-9F7F-EE3A3D89480D}" destId="{D4B74976-FB0C-4A1E-ACEC-68D3ACDCEB56}" srcOrd="2" destOrd="0" parTransId="{4479C604-115C-4C66-9533-4989D19C7838}" sibTransId="{2D06220B-FB19-4FF4-98C0-B1F0D16ED48D}"/>
    <dgm:cxn modelId="{B722006A-55A2-43FF-935F-AE4D6E6FA80F}" type="presOf" srcId="{BA2A11DB-07A5-4DD7-AF5D-E0267E5303BB}" destId="{05332C6E-72F4-4A2D-BA62-8A32F46EED38}" srcOrd="0" destOrd="0" presId="urn:microsoft.com/office/officeart/2005/8/layout/radial3"/>
    <dgm:cxn modelId="{D9DE5B4E-DF53-4A75-B824-A37B7B3DFCFA}" srcId="{78CCA858-A451-4986-9F7F-EE3A3D89480D}" destId="{FB73625C-812F-40C8-BBE2-3CE3E452C415}" srcOrd="5" destOrd="0" parTransId="{66D6538D-CCC5-4A51-ACCF-DCF45CB0A935}" sibTransId="{1A19F4C6-7499-4756-BB82-B2853C37402D}"/>
    <dgm:cxn modelId="{DB48CD6E-EF62-413E-8886-8F4A4B2ED9D3}" type="presOf" srcId="{9C2F7AC2-D2ED-4735-9042-B32F59E0AF3B}" destId="{617014C7-F0EA-46A3-9FC1-9B324ADECD15}" srcOrd="0" destOrd="0" presId="urn:microsoft.com/office/officeart/2005/8/layout/radial3"/>
    <dgm:cxn modelId="{EDBE097C-03DB-43AE-9058-4C43CB5E233F}" srcId="{78CCA858-A451-4986-9F7F-EE3A3D89480D}" destId="{BA2A11DB-07A5-4DD7-AF5D-E0267E5303BB}" srcOrd="3" destOrd="0" parTransId="{C50DE633-7C4B-4BF3-98D1-8F7E6BEC8DF9}" sibTransId="{164B5739-F18B-4276-A390-D8C768EC11D0}"/>
    <dgm:cxn modelId="{801AE97D-1124-4A72-B8DF-C14ACA091EBE}" srcId="{78CCA858-A451-4986-9F7F-EE3A3D89480D}" destId="{321F2456-1383-4D1D-AD84-56C6DABD808E}" srcOrd="8" destOrd="0" parTransId="{9772B3DF-93F4-4B03-AC64-744BE3DC1CB7}" sibTransId="{C8549B89-6960-4CC0-B84B-633B73A58CA9}"/>
    <dgm:cxn modelId="{2BC6D087-458B-4F30-AFAC-CF4FD96DA991}" srcId="{78CCA858-A451-4986-9F7F-EE3A3D89480D}" destId="{D1DF3643-CD88-4072-A4BE-C6FB928E111D}" srcOrd="7" destOrd="0" parTransId="{5BD2F7CD-24B9-4BF3-A66C-88E1B52C3779}" sibTransId="{733DB76E-5C47-4246-B6D8-48CE01C6B3A9}"/>
    <dgm:cxn modelId="{2E941291-4E38-486C-A24F-E7DE6DFD4825}" srcId="{78CCA858-A451-4986-9F7F-EE3A3D89480D}" destId="{9C2F7AC2-D2ED-4735-9042-B32F59E0AF3B}" srcOrd="4" destOrd="0" parTransId="{DFCC46E1-5605-4E2A-97FE-58ABFDBB6A8B}" sibTransId="{2B84E765-CC2F-4DAF-B16B-3AA59A30292F}"/>
    <dgm:cxn modelId="{2BAAF6A9-53A7-44F0-8E7A-9DE33B2FAB4D}" type="presOf" srcId="{92C1D88B-5171-47A0-9C8A-62730BE45BC6}" destId="{FDE1C819-592E-46FA-A7B0-3662669E2128}" srcOrd="0" destOrd="0" presId="urn:microsoft.com/office/officeart/2005/8/layout/radial3"/>
    <dgm:cxn modelId="{B3E53DB8-E755-4EE2-8D0D-A82ED88A9B9F}" type="presOf" srcId="{78CCA858-A451-4986-9F7F-EE3A3D89480D}" destId="{4C56950C-4094-4E6C-AACD-983FF050410E}" srcOrd="0" destOrd="0" presId="urn:microsoft.com/office/officeart/2005/8/layout/radial3"/>
    <dgm:cxn modelId="{7D014CBD-9773-4A6F-B140-B661145B8B42}" type="presOf" srcId="{321F2456-1383-4D1D-AD84-56C6DABD808E}" destId="{4B5C84E9-2745-46DA-809E-61C7F428FD01}" srcOrd="0" destOrd="0" presId="urn:microsoft.com/office/officeart/2005/8/layout/radial3"/>
    <dgm:cxn modelId="{6A1BF6BD-711B-4449-BC27-72B003701C03}" type="presOf" srcId="{D1DF3643-CD88-4072-A4BE-C6FB928E111D}" destId="{67D2A270-0F85-4509-AEBE-D0B549E60DDF}" srcOrd="0" destOrd="0" presId="urn:microsoft.com/office/officeart/2005/8/layout/radial3"/>
    <dgm:cxn modelId="{C082A5BE-0DD5-495C-B9CE-17A1702ED8BA}" type="presOf" srcId="{85D5F86F-766C-46D8-B3FC-974B85443CA0}" destId="{046F8C6D-2CDA-4963-9790-1DACCE6F9B0D}" srcOrd="0" destOrd="0" presId="urn:microsoft.com/office/officeart/2005/8/layout/radial3"/>
    <dgm:cxn modelId="{86EED4C9-0BAE-4CF5-B761-ADC5F72BB748}" srcId="{78CCA858-A451-4986-9F7F-EE3A3D89480D}" destId="{7F657524-3E79-47AD-86FB-C98AB702284F}" srcOrd="0" destOrd="0" parTransId="{FB65FDD6-B991-48E6-9BF3-460839D0F223}" sibTransId="{5A556AD9-BCC7-49EF-AF43-B64FF27622E0}"/>
    <dgm:cxn modelId="{BEA708E9-A104-4C85-8081-F05DAB0C0D46}" type="presOf" srcId="{7884304F-53D6-4BF9-962E-16994B83D15D}" destId="{80E0E062-9F00-4CDD-8F54-3A1942910BA7}" srcOrd="0" destOrd="0" presId="urn:microsoft.com/office/officeart/2005/8/layout/radial3"/>
    <dgm:cxn modelId="{928C09EB-EFF0-4A36-8345-B0B6A758326A}" srcId="{78CCA858-A451-4986-9F7F-EE3A3D89480D}" destId="{7884304F-53D6-4BF9-962E-16994B83D15D}" srcOrd="6" destOrd="0" parTransId="{8E345F0C-449E-41A4-BDAF-FDBCB1D6A5D7}" sibTransId="{27DD2AA0-252B-41E3-8183-870BE4356692}"/>
    <dgm:cxn modelId="{0254A9EB-1598-4413-80CE-42A6E1C80066}" type="presOf" srcId="{FB73625C-812F-40C8-BBE2-3CE3E452C415}" destId="{2729FD67-C5E7-400C-92F6-CBB6DE3D790A}" srcOrd="0" destOrd="0" presId="urn:microsoft.com/office/officeart/2005/8/layout/radial3"/>
    <dgm:cxn modelId="{5A6D5C0C-3C7E-462D-A4B2-94843BAC3A35}" type="presParOf" srcId="{FDE1C819-592E-46FA-A7B0-3662669E2128}" destId="{D65B5DE0-A758-46CA-9D25-17050124B3E3}" srcOrd="0" destOrd="0" presId="urn:microsoft.com/office/officeart/2005/8/layout/radial3"/>
    <dgm:cxn modelId="{B6689049-4B0C-4D33-8D52-D8DEC3EEC8E1}" type="presParOf" srcId="{D65B5DE0-A758-46CA-9D25-17050124B3E3}" destId="{4C56950C-4094-4E6C-AACD-983FF050410E}" srcOrd="0" destOrd="0" presId="urn:microsoft.com/office/officeart/2005/8/layout/radial3"/>
    <dgm:cxn modelId="{EEA2E93D-A6D8-4C42-BAAE-C72B4BEC8580}" type="presParOf" srcId="{D65B5DE0-A758-46CA-9D25-17050124B3E3}" destId="{0EB7C869-807A-49DE-B2B2-C03C39C2B348}" srcOrd="1" destOrd="0" presId="urn:microsoft.com/office/officeart/2005/8/layout/radial3"/>
    <dgm:cxn modelId="{03B51AE5-AC1D-44AF-8DE7-26AAEFA599F0}" type="presParOf" srcId="{D65B5DE0-A758-46CA-9D25-17050124B3E3}" destId="{046F8C6D-2CDA-4963-9790-1DACCE6F9B0D}" srcOrd="2" destOrd="0" presId="urn:microsoft.com/office/officeart/2005/8/layout/radial3"/>
    <dgm:cxn modelId="{8216DD2E-7ED1-41CB-BEC9-D2092CFD4745}" type="presParOf" srcId="{D65B5DE0-A758-46CA-9D25-17050124B3E3}" destId="{4193A594-6226-4B81-8B66-F93BF161F215}" srcOrd="3" destOrd="0" presId="urn:microsoft.com/office/officeart/2005/8/layout/radial3"/>
    <dgm:cxn modelId="{33800769-8586-4712-8019-1B2118193572}" type="presParOf" srcId="{D65B5DE0-A758-46CA-9D25-17050124B3E3}" destId="{05332C6E-72F4-4A2D-BA62-8A32F46EED38}" srcOrd="4" destOrd="0" presId="urn:microsoft.com/office/officeart/2005/8/layout/radial3"/>
    <dgm:cxn modelId="{4B863EDA-11A7-4483-AF81-A76C2E303D1C}" type="presParOf" srcId="{D65B5DE0-A758-46CA-9D25-17050124B3E3}" destId="{617014C7-F0EA-46A3-9FC1-9B324ADECD15}" srcOrd="5" destOrd="0" presId="urn:microsoft.com/office/officeart/2005/8/layout/radial3"/>
    <dgm:cxn modelId="{BCA2409A-5E9D-4A43-99AA-868C966C3B54}" type="presParOf" srcId="{D65B5DE0-A758-46CA-9D25-17050124B3E3}" destId="{2729FD67-C5E7-400C-92F6-CBB6DE3D790A}" srcOrd="6" destOrd="0" presId="urn:microsoft.com/office/officeart/2005/8/layout/radial3"/>
    <dgm:cxn modelId="{83BE6133-5F86-4D78-9491-63853F291DCA}" type="presParOf" srcId="{D65B5DE0-A758-46CA-9D25-17050124B3E3}" destId="{80E0E062-9F00-4CDD-8F54-3A1942910BA7}" srcOrd="7" destOrd="0" presId="urn:microsoft.com/office/officeart/2005/8/layout/radial3"/>
    <dgm:cxn modelId="{70CCC843-A4AE-4550-B1F2-6E571E244CC8}" type="presParOf" srcId="{D65B5DE0-A758-46CA-9D25-17050124B3E3}" destId="{67D2A270-0F85-4509-AEBE-D0B549E60DDF}" srcOrd="8" destOrd="0" presId="urn:microsoft.com/office/officeart/2005/8/layout/radial3"/>
    <dgm:cxn modelId="{707723BB-2544-4B80-860A-7FFD14E6ADAE}" type="presParOf" srcId="{D65B5DE0-A758-46CA-9D25-17050124B3E3}" destId="{4B5C84E9-2745-46DA-809E-61C7F428FD01}" srcOrd="9"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251AD0-AF7B-4DA7-842F-86E10FB8B2E5}"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9640209-9021-480D-BAE7-BF1E2D3834D2}">
      <dgm:prSet/>
      <dgm:spPr/>
      <dgm:t>
        <a:bodyPr/>
        <a:lstStyle/>
        <a:p>
          <a:r>
            <a:rPr lang="en-KE" dirty="0"/>
            <a:t>When crises  affect the lives of children’s and families, high levels of stress impact people’s lives. </a:t>
          </a:r>
          <a:endParaRPr lang="en-US" dirty="0"/>
        </a:p>
      </dgm:t>
    </dgm:pt>
    <dgm:pt modelId="{618F9C6E-39FF-4908-BA46-99D341EB6C64}" type="parTrans" cxnId="{73E03654-70FD-4FDE-B9EF-DC38C2511D99}">
      <dgm:prSet/>
      <dgm:spPr/>
      <dgm:t>
        <a:bodyPr/>
        <a:lstStyle/>
        <a:p>
          <a:endParaRPr lang="en-US"/>
        </a:p>
      </dgm:t>
    </dgm:pt>
    <dgm:pt modelId="{6D89D0FB-C5C5-4AB9-A061-D8965C84DA2B}" type="sibTrans" cxnId="{73E03654-70FD-4FDE-B9EF-DC38C2511D99}">
      <dgm:prSet/>
      <dgm:spPr/>
      <dgm:t>
        <a:bodyPr/>
        <a:lstStyle/>
        <a:p>
          <a:endParaRPr lang="en-US"/>
        </a:p>
      </dgm:t>
    </dgm:pt>
    <dgm:pt modelId="{C6131AC6-F332-4E8A-94C3-58C40423D021}">
      <dgm:prSet/>
      <dgm:spPr/>
      <dgm:t>
        <a:bodyPr/>
        <a:lstStyle/>
        <a:p>
          <a:r>
            <a:rPr lang="en-KE" dirty="0"/>
            <a:t>Crises and adversity is a key risk factor for short- and long-term mental health issues.</a:t>
          </a:r>
          <a:endParaRPr lang="en-US" dirty="0"/>
        </a:p>
      </dgm:t>
    </dgm:pt>
    <dgm:pt modelId="{4BCCED77-9635-49D9-BB97-8BED8DCD738F}" type="parTrans" cxnId="{32E3A0CF-4F8C-4B8E-8039-D9856DDDD482}">
      <dgm:prSet/>
      <dgm:spPr/>
      <dgm:t>
        <a:bodyPr/>
        <a:lstStyle/>
        <a:p>
          <a:endParaRPr lang="en-US"/>
        </a:p>
      </dgm:t>
    </dgm:pt>
    <dgm:pt modelId="{F761DDE9-9DCC-4592-815B-0F3D50120B58}" type="sibTrans" cxnId="{32E3A0CF-4F8C-4B8E-8039-D9856DDDD482}">
      <dgm:prSet/>
      <dgm:spPr/>
      <dgm:t>
        <a:bodyPr/>
        <a:lstStyle/>
        <a:p>
          <a:endParaRPr lang="en-US"/>
        </a:p>
      </dgm:t>
    </dgm:pt>
    <dgm:pt modelId="{9FBBDE7A-07AC-4F62-8AF8-DCC7F7443464}">
      <dgm:prSet/>
      <dgm:spPr/>
      <dgm:t>
        <a:bodyPr/>
        <a:lstStyle/>
        <a:p>
          <a:r>
            <a:rPr lang="en-US" dirty="0"/>
            <a:t>Research on past epidemics has highlighted the negative impact of outbreaks of infectious diseases on people’s mental health (HIV, Ebola, SARS etc.).</a:t>
          </a:r>
        </a:p>
      </dgm:t>
    </dgm:pt>
    <dgm:pt modelId="{A6A21703-CD75-4A87-B49F-1684ECA15FAC}" type="parTrans" cxnId="{7F39F68E-C686-424A-BD09-4686F212F2BE}">
      <dgm:prSet/>
      <dgm:spPr/>
      <dgm:t>
        <a:bodyPr/>
        <a:lstStyle/>
        <a:p>
          <a:endParaRPr lang="en-US"/>
        </a:p>
      </dgm:t>
    </dgm:pt>
    <dgm:pt modelId="{3DF05D82-6045-4F85-91D3-7E63A2020FBD}" type="sibTrans" cxnId="{7F39F68E-C686-424A-BD09-4686F212F2BE}">
      <dgm:prSet/>
      <dgm:spPr/>
      <dgm:t>
        <a:bodyPr/>
        <a:lstStyle/>
        <a:p>
          <a:endParaRPr lang="en-US"/>
        </a:p>
      </dgm:t>
    </dgm:pt>
    <dgm:pt modelId="{1CBF7EF6-4226-44F0-BF83-00E3C4EF76D4}">
      <dgm:prSet/>
      <dgm:spPr/>
      <dgm:t>
        <a:bodyPr/>
        <a:lstStyle/>
        <a:p>
          <a:r>
            <a:rPr lang="en-US" dirty="0"/>
            <a:t>Mental health is a neglected are of public health and community based interventions.</a:t>
          </a:r>
        </a:p>
      </dgm:t>
    </dgm:pt>
    <dgm:pt modelId="{A0199041-D4E6-44A7-AFC1-00FDAD075080}" type="parTrans" cxnId="{4583B66A-F0C3-4158-82C1-6CE8BE9EC321}">
      <dgm:prSet/>
      <dgm:spPr/>
      <dgm:t>
        <a:bodyPr/>
        <a:lstStyle/>
        <a:p>
          <a:endParaRPr lang="en-US"/>
        </a:p>
      </dgm:t>
    </dgm:pt>
    <dgm:pt modelId="{F25518DC-DCBB-4606-80FB-D0CC7AE6827E}" type="sibTrans" cxnId="{4583B66A-F0C3-4158-82C1-6CE8BE9EC321}">
      <dgm:prSet/>
      <dgm:spPr/>
      <dgm:t>
        <a:bodyPr/>
        <a:lstStyle/>
        <a:p>
          <a:endParaRPr lang="en-US"/>
        </a:p>
      </dgm:t>
    </dgm:pt>
    <dgm:pt modelId="{D0DB3F69-3873-40F3-ACDD-586C5B962D86}" type="pres">
      <dgm:prSet presAssocID="{3D251AD0-AF7B-4DA7-842F-86E10FB8B2E5}" presName="root" presStyleCnt="0">
        <dgm:presLayoutVars>
          <dgm:dir/>
          <dgm:resizeHandles val="exact"/>
        </dgm:presLayoutVars>
      </dgm:prSet>
      <dgm:spPr/>
    </dgm:pt>
    <dgm:pt modelId="{642919F9-84D9-4EFE-AE7B-64036A5AA37A}" type="pres">
      <dgm:prSet presAssocID="{3D251AD0-AF7B-4DA7-842F-86E10FB8B2E5}" presName="container" presStyleCnt="0">
        <dgm:presLayoutVars>
          <dgm:dir/>
          <dgm:resizeHandles val="exact"/>
        </dgm:presLayoutVars>
      </dgm:prSet>
      <dgm:spPr/>
    </dgm:pt>
    <dgm:pt modelId="{4AC67DE0-BF9A-4186-9F68-B8946301752E}" type="pres">
      <dgm:prSet presAssocID="{59640209-9021-480D-BAE7-BF1E2D3834D2}" presName="compNode" presStyleCnt="0"/>
      <dgm:spPr/>
    </dgm:pt>
    <dgm:pt modelId="{BEC84198-D895-402A-A9D0-67D6EDEADAF2}" type="pres">
      <dgm:prSet presAssocID="{59640209-9021-480D-BAE7-BF1E2D3834D2}" presName="iconBgRect" presStyleLbl="bgShp" presStyleIdx="0" presStyleCnt="4"/>
      <dgm:spPr/>
    </dgm:pt>
    <dgm:pt modelId="{FFE36F65-0730-4598-8B1D-A7320C07433E}" type="pres">
      <dgm:prSet presAssocID="{59640209-9021-480D-BAE7-BF1E2D3834D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esaw"/>
        </a:ext>
      </dgm:extLst>
    </dgm:pt>
    <dgm:pt modelId="{5C879B36-84C3-4178-A20F-01D44E95B202}" type="pres">
      <dgm:prSet presAssocID="{59640209-9021-480D-BAE7-BF1E2D3834D2}" presName="spaceRect" presStyleCnt="0"/>
      <dgm:spPr/>
    </dgm:pt>
    <dgm:pt modelId="{A4AC1533-44BB-41D4-8F59-9A00257DD603}" type="pres">
      <dgm:prSet presAssocID="{59640209-9021-480D-BAE7-BF1E2D3834D2}" presName="textRect" presStyleLbl="revTx" presStyleIdx="0" presStyleCnt="4">
        <dgm:presLayoutVars>
          <dgm:chMax val="1"/>
          <dgm:chPref val="1"/>
        </dgm:presLayoutVars>
      </dgm:prSet>
      <dgm:spPr/>
    </dgm:pt>
    <dgm:pt modelId="{C9780143-C878-40BA-B03F-3E8B32A0A0E8}" type="pres">
      <dgm:prSet presAssocID="{6D89D0FB-C5C5-4AB9-A061-D8965C84DA2B}" presName="sibTrans" presStyleLbl="sibTrans2D1" presStyleIdx="0" presStyleCnt="0"/>
      <dgm:spPr/>
    </dgm:pt>
    <dgm:pt modelId="{611DA83E-0990-48A3-8AB3-F1E4537CD15B}" type="pres">
      <dgm:prSet presAssocID="{C6131AC6-F332-4E8A-94C3-58C40423D021}" presName="compNode" presStyleCnt="0"/>
      <dgm:spPr/>
    </dgm:pt>
    <dgm:pt modelId="{CDE344E2-FB71-489A-A329-A80B9ED6D500}" type="pres">
      <dgm:prSet presAssocID="{C6131AC6-F332-4E8A-94C3-58C40423D021}" presName="iconBgRect" presStyleLbl="bgShp" presStyleIdx="1" presStyleCnt="4"/>
      <dgm:spPr/>
    </dgm:pt>
    <dgm:pt modelId="{F3849052-D2A5-47EE-AC29-DDFCA5C1BDBF}" type="pres">
      <dgm:prSet presAssocID="{C6131AC6-F332-4E8A-94C3-58C40423D02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3E62C358-6D24-439C-9C10-DC13AE1840BE}" type="pres">
      <dgm:prSet presAssocID="{C6131AC6-F332-4E8A-94C3-58C40423D021}" presName="spaceRect" presStyleCnt="0"/>
      <dgm:spPr/>
    </dgm:pt>
    <dgm:pt modelId="{556EA76C-AC6F-4C49-A3CD-D177F9046E21}" type="pres">
      <dgm:prSet presAssocID="{C6131AC6-F332-4E8A-94C3-58C40423D021}" presName="textRect" presStyleLbl="revTx" presStyleIdx="1" presStyleCnt="4">
        <dgm:presLayoutVars>
          <dgm:chMax val="1"/>
          <dgm:chPref val="1"/>
        </dgm:presLayoutVars>
      </dgm:prSet>
      <dgm:spPr/>
    </dgm:pt>
    <dgm:pt modelId="{75019EFB-19E5-4C39-B7A8-B482D2FDCB35}" type="pres">
      <dgm:prSet presAssocID="{F761DDE9-9DCC-4592-815B-0F3D50120B58}" presName="sibTrans" presStyleLbl="sibTrans2D1" presStyleIdx="0" presStyleCnt="0"/>
      <dgm:spPr/>
    </dgm:pt>
    <dgm:pt modelId="{C649EA56-6FE4-419C-B1F6-72A291494D2A}" type="pres">
      <dgm:prSet presAssocID="{9FBBDE7A-07AC-4F62-8AF8-DCC7F7443464}" presName="compNode" presStyleCnt="0"/>
      <dgm:spPr/>
    </dgm:pt>
    <dgm:pt modelId="{4CF94AB0-AC11-4CAB-AF30-4C70867F7C41}" type="pres">
      <dgm:prSet presAssocID="{9FBBDE7A-07AC-4F62-8AF8-DCC7F7443464}" presName="iconBgRect" presStyleLbl="bgShp" presStyleIdx="2" presStyleCnt="4"/>
      <dgm:spPr/>
    </dgm:pt>
    <dgm:pt modelId="{21AB45CD-864A-419C-8E5C-4C4D7E809BB7}" type="pres">
      <dgm:prSet presAssocID="{9FBBDE7A-07AC-4F62-8AF8-DCC7F744346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F057FDDA-DFCA-4034-BF94-2F01BFF684D5}" type="pres">
      <dgm:prSet presAssocID="{9FBBDE7A-07AC-4F62-8AF8-DCC7F7443464}" presName="spaceRect" presStyleCnt="0"/>
      <dgm:spPr/>
    </dgm:pt>
    <dgm:pt modelId="{B14A90BE-D785-403A-AECC-E2FB40A78D84}" type="pres">
      <dgm:prSet presAssocID="{9FBBDE7A-07AC-4F62-8AF8-DCC7F7443464}" presName="textRect" presStyleLbl="revTx" presStyleIdx="2" presStyleCnt="4">
        <dgm:presLayoutVars>
          <dgm:chMax val="1"/>
          <dgm:chPref val="1"/>
        </dgm:presLayoutVars>
      </dgm:prSet>
      <dgm:spPr/>
    </dgm:pt>
    <dgm:pt modelId="{486B4E3C-02B6-46E7-9D8A-3D0E27A40B8F}" type="pres">
      <dgm:prSet presAssocID="{3DF05D82-6045-4F85-91D3-7E63A2020FBD}" presName="sibTrans" presStyleLbl="sibTrans2D1" presStyleIdx="0" presStyleCnt="0"/>
      <dgm:spPr/>
    </dgm:pt>
    <dgm:pt modelId="{6E803997-C796-4625-BAEB-A4B9FB3C0706}" type="pres">
      <dgm:prSet presAssocID="{1CBF7EF6-4226-44F0-BF83-00E3C4EF76D4}" presName="compNode" presStyleCnt="0"/>
      <dgm:spPr/>
    </dgm:pt>
    <dgm:pt modelId="{FD7A2FEA-8FB4-4DC7-9102-B9FED61FD58A}" type="pres">
      <dgm:prSet presAssocID="{1CBF7EF6-4226-44F0-BF83-00E3C4EF76D4}" presName="iconBgRect" presStyleLbl="bgShp" presStyleIdx="3" presStyleCnt="4"/>
      <dgm:spPr/>
    </dgm:pt>
    <dgm:pt modelId="{43D1125D-2056-43CF-9228-96AB6781AB37}" type="pres">
      <dgm:prSet presAssocID="{1CBF7EF6-4226-44F0-BF83-00E3C4EF76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057D2B2B-7B2D-44D5-8333-527DD608E088}" type="pres">
      <dgm:prSet presAssocID="{1CBF7EF6-4226-44F0-BF83-00E3C4EF76D4}" presName="spaceRect" presStyleCnt="0"/>
      <dgm:spPr/>
    </dgm:pt>
    <dgm:pt modelId="{E8B90BAD-BEE2-4B32-B772-23A6BE5FC817}" type="pres">
      <dgm:prSet presAssocID="{1CBF7EF6-4226-44F0-BF83-00E3C4EF76D4}" presName="textRect" presStyleLbl="revTx" presStyleIdx="3" presStyleCnt="4">
        <dgm:presLayoutVars>
          <dgm:chMax val="1"/>
          <dgm:chPref val="1"/>
        </dgm:presLayoutVars>
      </dgm:prSet>
      <dgm:spPr/>
    </dgm:pt>
  </dgm:ptLst>
  <dgm:cxnLst>
    <dgm:cxn modelId="{B59B320A-712B-4EDD-807A-1131C5845E49}" type="presOf" srcId="{9FBBDE7A-07AC-4F62-8AF8-DCC7F7443464}" destId="{B14A90BE-D785-403A-AECC-E2FB40A78D84}" srcOrd="0" destOrd="0" presId="urn:microsoft.com/office/officeart/2018/2/layout/IconCircleList"/>
    <dgm:cxn modelId="{A40D3917-6096-472A-B23B-BCE08C4CE714}" type="presOf" srcId="{F761DDE9-9DCC-4592-815B-0F3D50120B58}" destId="{75019EFB-19E5-4C39-B7A8-B482D2FDCB35}" srcOrd="0" destOrd="0" presId="urn:microsoft.com/office/officeart/2018/2/layout/IconCircleList"/>
    <dgm:cxn modelId="{A347E427-18FA-4501-A05A-CFE68471E134}" type="presOf" srcId="{3DF05D82-6045-4F85-91D3-7E63A2020FBD}" destId="{486B4E3C-02B6-46E7-9D8A-3D0E27A40B8F}" srcOrd="0" destOrd="0" presId="urn:microsoft.com/office/officeart/2018/2/layout/IconCircleList"/>
    <dgm:cxn modelId="{A1E7952E-085E-4D44-BDB1-091CE569A041}" type="presOf" srcId="{3D251AD0-AF7B-4DA7-842F-86E10FB8B2E5}" destId="{D0DB3F69-3873-40F3-ACDD-586C5B962D86}" srcOrd="0" destOrd="0" presId="urn:microsoft.com/office/officeart/2018/2/layout/IconCircleList"/>
    <dgm:cxn modelId="{3BBCFB30-3D81-46AF-9622-D568987B3C63}" type="presOf" srcId="{C6131AC6-F332-4E8A-94C3-58C40423D021}" destId="{556EA76C-AC6F-4C49-A3CD-D177F9046E21}" srcOrd="0" destOrd="0" presId="urn:microsoft.com/office/officeart/2018/2/layout/IconCircleList"/>
    <dgm:cxn modelId="{4583B66A-F0C3-4158-82C1-6CE8BE9EC321}" srcId="{3D251AD0-AF7B-4DA7-842F-86E10FB8B2E5}" destId="{1CBF7EF6-4226-44F0-BF83-00E3C4EF76D4}" srcOrd="3" destOrd="0" parTransId="{A0199041-D4E6-44A7-AFC1-00FDAD075080}" sibTransId="{F25518DC-DCBB-4606-80FB-D0CC7AE6827E}"/>
    <dgm:cxn modelId="{73E03654-70FD-4FDE-B9EF-DC38C2511D99}" srcId="{3D251AD0-AF7B-4DA7-842F-86E10FB8B2E5}" destId="{59640209-9021-480D-BAE7-BF1E2D3834D2}" srcOrd="0" destOrd="0" parTransId="{618F9C6E-39FF-4908-BA46-99D341EB6C64}" sibTransId="{6D89D0FB-C5C5-4AB9-A061-D8965C84DA2B}"/>
    <dgm:cxn modelId="{E7191856-1183-4131-85ED-2E71A61C47F5}" type="presOf" srcId="{59640209-9021-480D-BAE7-BF1E2D3834D2}" destId="{A4AC1533-44BB-41D4-8F59-9A00257DD603}" srcOrd="0" destOrd="0" presId="urn:microsoft.com/office/officeart/2018/2/layout/IconCircleList"/>
    <dgm:cxn modelId="{5B9F817D-F917-436B-8921-12CD88C8E6A9}" type="presOf" srcId="{6D89D0FB-C5C5-4AB9-A061-D8965C84DA2B}" destId="{C9780143-C878-40BA-B03F-3E8B32A0A0E8}" srcOrd="0" destOrd="0" presId="urn:microsoft.com/office/officeart/2018/2/layout/IconCircleList"/>
    <dgm:cxn modelId="{7F39F68E-C686-424A-BD09-4686F212F2BE}" srcId="{3D251AD0-AF7B-4DA7-842F-86E10FB8B2E5}" destId="{9FBBDE7A-07AC-4F62-8AF8-DCC7F7443464}" srcOrd="2" destOrd="0" parTransId="{A6A21703-CD75-4A87-B49F-1684ECA15FAC}" sibTransId="{3DF05D82-6045-4F85-91D3-7E63A2020FBD}"/>
    <dgm:cxn modelId="{32E3A0CF-4F8C-4B8E-8039-D9856DDDD482}" srcId="{3D251AD0-AF7B-4DA7-842F-86E10FB8B2E5}" destId="{C6131AC6-F332-4E8A-94C3-58C40423D021}" srcOrd="1" destOrd="0" parTransId="{4BCCED77-9635-49D9-BB97-8BED8DCD738F}" sibTransId="{F761DDE9-9DCC-4592-815B-0F3D50120B58}"/>
    <dgm:cxn modelId="{FB7BD1EE-5351-4E16-AD70-2C16BDB38036}" type="presOf" srcId="{1CBF7EF6-4226-44F0-BF83-00E3C4EF76D4}" destId="{E8B90BAD-BEE2-4B32-B772-23A6BE5FC817}" srcOrd="0" destOrd="0" presId="urn:microsoft.com/office/officeart/2018/2/layout/IconCircleList"/>
    <dgm:cxn modelId="{6AE3DF47-6065-496E-9E85-0B53C0816D35}" type="presParOf" srcId="{D0DB3F69-3873-40F3-ACDD-586C5B962D86}" destId="{642919F9-84D9-4EFE-AE7B-64036A5AA37A}" srcOrd="0" destOrd="0" presId="urn:microsoft.com/office/officeart/2018/2/layout/IconCircleList"/>
    <dgm:cxn modelId="{5F573B9B-989B-4EE0-84E8-A66481618D5E}" type="presParOf" srcId="{642919F9-84D9-4EFE-AE7B-64036A5AA37A}" destId="{4AC67DE0-BF9A-4186-9F68-B8946301752E}" srcOrd="0" destOrd="0" presId="urn:microsoft.com/office/officeart/2018/2/layout/IconCircleList"/>
    <dgm:cxn modelId="{A56F88E2-4F83-44F1-8D0B-E6E3D8C05730}" type="presParOf" srcId="{4AC67DE0-BF9A-4186-9F68-B8946301752E}" destId="{BEC84198-D895-402A-A9D0-67D6EDEADAF2}" srcOrd="0" destOrd="0" presId="urn:microsoft.com/office/officeart/2018/2/layout/IconCircleList"/>
    <dgm:cxn modelId="{815B01F1-8201-422F-A59E-639C88D7125F}" type="presParOf" srcId="{4AC67DE0-BF9A-4186-9F68-B8946301752E}" destId="{FFE36F65-0730-4598-8B1D-A7320C07433E}" srcOrd="1" destOrd="0" presId="urn:microsoft.com/office/officeart/2018/2/layout/IconCircleList"/>
    <dgm:cxn modelId="{F5C0F154-9014-4CDD-8B78-87D9C5DEA8A0}" type="presParOf" srcId="{4AC67DE0-BF9A-4186-9F68-B8946301752E}" destId="{5C879B36-84C3-4178-A20F-01D44E95B202}" srcOrd="2" destOrd="0" presId="urn:microsoft.com/office/officeart/2018/2/layout/IconCircleList"/>
    <dgm:cxn modelId="{2BABF720-66E7-488A-8AE2-1E4EE14C5BFB}" type="presParOf" srcId="{4AC67DE0-BF9A-4186-9F68-B8946301752E}" destId="{A4AC1533-44BB-41D4-8F59-9A00257DD603}" srcOrd="3" destOrd="0" presId="urn:microsoft.com/office/officeart/2018/2/layout/IconCircleList"/>
    <dgm:cxn modelId="{0AE30FD6-7A63-4AC0-B0FC-FC8CEA5D89FB}" type="presParOf" srcId="{642919F9-84D9-4EFE-AE7B-64036A5AA37A}" destId="{C9780143-C878-40BA-B03F-3E8B32A0A0E8}" srcOrd="1" destOrd="0" presId="urn:microsoft.com/office/officeart/2018/2/layout/IconCircleList"/>
    <dgm:cxn modelId="{5B1B2A37-2E37-4895-92E9-92DF1AC51091}" type="presParOf" srcId="{642919F9-84D9-4EFE-AE7B-64036A5AA37A}" destId="{611DA83E-0990-48A3-8AB3-F1E4537CD15B}" srcOrd="2" destOrd="0" presId="urn:microsoft.com/office/officeart/2018/2/layout/IconCircleList"/>
    <dgm:cxn modelId="{AAE7A893-AB65-42CB-9274-D45CFADD3627}" type="presParOf" srcId="{611DA83E-0990-48A3-8AB3-F1E4537CD15B}" destId="{CDE344E2-FB71-489A-A329-A80B9ED6D500}" srcOrd="0" destOrd="0" presId="urn:microsoft.com/office/officeart/2018/2/layout/IconCircleList"/>
    <dgm:cxn modelId="{1C8C93E4-211F-4440-B5C4-6014B12AE97E}" type="presParOf" srcId="{611DA83E-0990-48A3-8AB3-F1E4537CD15B}" destId="{F3849052-D2A5-47EE-AC29-DDFCA5C1BDBF}" srcOrd="1" destOrd="0" presId="urn:microsoft.com/office/officeart/2018/2/layout/IconCircleList"/>
    <dgm:cxn modelId="{5D554C9C-C3A9-4830-842E-66BA3003DC93}" type="presParOf" srcId="{611DA83E-0990-48A3-8AB3-F1E4537CD15B}" destId="{3E62C358-6D24-439C-9C10-DC13AE1840BE}" srcOrd="2" destOrd="0" presId="urn:microsoft.com/office/officeart/2018/2/layout/IconCircleList"/>
    <dgm:cxn modelId="{EA8D0F25-7EA4-48BF-9CD8-7E189A5DFB10}" type="presParOf" srcId="{611DA83E-0990-48A3-8AB3-F1E4537CD15B}" destId="{556EA76C-AC6F-4C49-A3CD-D177F9046E21}" srcOrd="3" destOrd="0" presId="urn:microsoft.com/office/officeart/2018/2/layout/IconCircleList"/>
    <dgm:cxn modelId="{1CD3E8BD-A5D5-4B47-8A0A-C538D4C25B3B}" type="presParOf" srcId="{642919F9-84D9-4EFE-AE7B-64036A5AA37A}" destId="{75019EFB-19E5-4C39-B7A8-B482D2FDCB35}" srcOrd="3" destOrd="0" presId="urn:microsoft.com/office/officeart/2018/2/layout/IconCircleList"/>
    <dgm:cxn modelId="{D27ACAD9-1704-4993-BE42-50FF37215E01}" type="presParOf" srcId="{642919F9-84D9-4EFE-AE7B-64036A5AA37A}" destId="{C649EA56-6FE4-419C-B1F6-72A291494D2A}" srcOrd="4" destOrd="0" presId="urn:microsoft.com/office/officeart/2018/2/layout/IconCircleList"/>
    <dgm:cxn modelId="{BF248F75-1E79-4D8E-B2F7-8FDEC3A0D19D}" type="presParOf" srcId="{C649EA56-6FE4-419C-B1F6-72A291494D2A}" destId="{4CF94AB0-AC11-4CAB-AF30-4C70867F7C41}" srcOrd="0" destOrd="0" presId="urn:microsoft.com/office/officeart/2018/2/layout/IconCircleList"/>
    <dgm:cxn modelId="{A2FDAB01-4F3C-4AB7-A2E2-079B5017A257}" type="presParOf" srcId="{C649EA56-6FE4-419C-B1F6-72A291494D2A}" destId="{21AB45CD-864A-419C-8E5C-4C4D7E809BB7}" srcOrd="1" destOrd="0" presId="urn:microsoft.com/office/officeart/2018/2/layout/IconCircleList"/>
    <dgm:cxn modelId="{292723CF-89EB-4A13-9D76-EF9A60FBEB28}" type="presParOf" srcId="{C649EA56-6FE4-419C-B1F6-72A291494D2A}" destId="{F057FDDA-DFCA-4034-BF94-2F01BFF684D5}" srcOrd="2" destOrd="0" presId="urn:microsoft.com/office/officeart/2018/2/layout/IconCircleList"/>
    <dgm:cxn modelId="{0FF87A5F-D09D-44FA-86BA-BC4601EA5F24}" type="presParOf" srcId="{C649EA56-6FE4-419C-B1F6-72A291494D2A}" destId="{B14A90BE-D785-403A-AECC-E2FB40A78D84}" srcOrd="3" destOrd="0" presId="urn:microsoft.com/office/officeart/2018/2/layout/IconCircleList"/>
    <dgm:cxn modelId="{0892E1D4-91D8-4F9C-BACB-B72F4A6C3D5C}" type="presParOf" srcId="{642919F9-84D9-4EFE-AE7B-64036A5AA37A}" destId="{486B4E3C-02B6-46E7-9D8A-3D0E27A40B8F}" srcOrd="5" destOrd="0" presId="urn:microsoft.com/office/officeart/2018/2/layout/IconCircleList"/>
    <dgm:cxn modelId="{4FD09FC2-4B76-405E-B807-3602AEE07033}" type="presParOf" srcId="{642919F9-84D9-4EFE-AE7B-64036A5AA37A}" destId="{6E803997-C796-4625-BAEB-A4B9FB3C0706}" srcOrd="6" destOrd="0" presId="urn:microsoft.com/office/officeart/2018/2/layout/IconCircleList"/>
    <dgm:cxn modelId="{7EA041C8-1DB7-4C76-A326-1D7B9E9BE30F}" type="presParOf" srcId="{6E803997-C796-4625-BAEB-A4B9FB3C0706}" destId="{FD7A2FEA-8FB4-4DC7-9102-B9FED61FD58A}" srcOrd="0" destOrd="0" presId="urn:microsoft.com/office/officeart/2018/2/layout/IconCircleList"/>
    <dgm:cxn modelId="{762DAF97-0DAF-428D-A363-CB83C36AE75D}" type="presParOf" srcId="{6E803997-C796-4625-BAEB-A4B9FB3C0706}" destId="{43D1125D-2056-43CF-9228-96AB6781AB37}" srcOrd="1" destOrd="0" presId="urn:microsoft.com/office/officeart/2018/2/layout/IconCircleList"/>
    <dgm:cxn modelId="{6088B3BB-BEED-40EC-BA18-65BAD9EE9862}" type="presParOf" srcId="{6E803997-C796-4625-BAEB-A4B9FB3C0706}" destId="{057D2B2B-7B2D-44D5-8333-527DD608E088}" srcOrd="2" destOrd="0" presId="urn:microsoft.com/office/officeart/2018/2/layout/IconCircleList"/>
    <dgm:cxn modelId="{3D81CEEA-734B-4634-8BE4-7D7AB98A472D}" type="presParOf" srcId="{6E803997-C796-4625-BAEB-A4B9FB3C0706}" destId="{E8B90BAD-BEE2-4B32-B772-23A6BE5FC81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7E3A64-5792-400F-8CB0-0FB12A6AC41E}" type="doc">
      <dgm:prSet loTypeId="urn:microsoft.com/office/officeart/2016/7/layout/HorizontalActionList" loCatId="List" qsTypeId="urn:microsoft.com/office/officeart/2005/8/quickstyle/simple1" qsCatId="simple" csTypeId="urn:microsoft.com/office/officeart/2005/8/colors/colorful2" csCatId="colorful" phldr="1"/>
      <dgm:spPr/>
      <dgm:t>
        <a:bodyPr/>
        <a:lstStyle/>
        <a:p>
          <a:endParaRPr lang="en-US"/>
        </a:p>
      </dgm:t>
    </dgm:pt>
    <dgm:pt modelId="{B29FF080-63A6-4EC5-ACAC-90ED2C741FF7}">
      <dgm:prSet/>
      <dgm:spPr/>
      <dgm:t>
        <a:bodyPr/>
        <a:lstStyle/>
        <a:p>
          <a:r>
            <a:rPr lang="en-US" dirty="0"/>
            <a:t>Information</a:t>
          </a:r>
        </a:p>
      </dgm:t>
    </dgm:pt>
    <dgm:pt modelId="{9B2C7145-0767-42C2-9D18-9B2F85752216}" type="parTrans" cxnId="{D4B5C375-E0BC-4474-BD66-B218025E7F42}">
      <dgm:prSet/>
      <dgm:spPr/>
      <dgm:t>
        <a:bodyPr/>
        <a:lstStyle/>
        <a:p>
          <a:endParaRPr lang="en-US"/>
        </a:p>
      </dgm:t>
    </dgm:pt>
    <dgm:pt modelId="{FB224757-C256-4B8E-8C0E-F9051FE3CD3E}" type="sibTrans" cxnId="{D4B5C375-E0BC-4474-BD66-B218025E7F42}">
      <dgm:prSet/>
      <dgm:spPr/>
      <dgm:t>
        <a:bodyPr/>
        <a:lstStyle/>
        <a:p>
          <a:endParaRPr lang="en-US"/>
        </a:p>
      </dgm:t>
    </dgm:pt>
    <dgm:pt modelId="{7429D732-50ED-4695-88E5-D51178ADDA2D}">
      <dgm:prSet custT="1"/>
      <dgm:spPr/>
      <dgm:t>
        <a:bodyPr/>
        <a:lstStyle/>
        <a:p>
          <a:r>
            <a:rPr lang="en-US" sz="2800" dirty="0"/>
            <a:t>Keep yourself updated on the latest VAC/W and SGBV information</a:t>
          </a:r>
        </a:p>
      </dgm:t>
    </dgm:pt>
    <dgm:pt modelId="{45175046-C6F7-4163-80C9-C01C30607324}" type="parTrans" cxnId="{56E2174B-A18C-44F7-969E-1636B52D90D7}">
      <dgm:prSet/>
      <dgm:spPr/>
      <dgm:t>
        <a:bodyPr/>
        <a:lstStyle/>
        <a:p>
          <a:endParaRPr lang="en-US"/>
        </a:p>
      </dgm:t>
    </dgm:pt>
    <dgm:pt modelId="{6DE35766-5EE5-4551-86FC-4B67089954C6}" type="sibTrans" cxnId="{56E2174B-A18C-44F7-969E-1636B52D90D7}">
      <dgm:prSet/>
      <dgm:spPr/>
      <dgm:t>
        <a:bodyPr/>
        <a:lstStyle/>
        <a:p>
          <a:endParaRPr lang="en-US"/>
        </a:p>
      </dgm:t>
    </dgm:pt>
    <dgm:pt modelId="{9ADBA39A-F550-4DB3-9838-3719135954BB}">
      <dgm:prSet/>
      <dgm:spPr/>
      <dgm:t>
        <a:bodyPr/>
        <a:lstStyle/>
        <a:p>
          <a:r>
            <a:rPr lang="en-US" dirty="0"/>
            <a:t>Services</a:t>
          </a:r>
        </a:p>
      </dgm:t>
    </dgm:pt>
    <dgm:pt modelId="{2C776147-CBBC-4FFB-AA76-30F96EF6B15F}" type="parTrans" cxnId="{BD52CF63-B9D0-48BC-A443-DAA9F6D94ED3}">
      <dgm:prSet/>
      <dgm:spPr/>
      <dgm:t>
        <a:bodyPr/>
        <a:lstStyle/>
        <a:p>
          <a:endParaRPr lang="en-US"/>
        </a:p>
      </dgm:t>
    </dgm:pt>
    <dgm:pt modelId="{484958EE-A790-4519-A954-CD9E7D93EFE8}" type="sibTrans" cxnId="{BD52CF63-B9D0-48BC-A443-DAA9F6D94ED3}">
      <dgm:prSet/>
      <dgm:spPr/>
      <dgm:t>
        <a:bodyPr/>
        <a:lstStyle/>
        <a:p>
          <a:endParaRPr lang="en-US"/>
        </a:p>
      </dgm:t>
    </dgm:pt>
    <dgm:pt modelId="{CACBA5DF-CD0C-443D-A611-E7E31A824401}">
      <dgm:prSet/>
      <dgm:spPr/>
      <dgm:t>
        <a:bodyPr/>
        <a:lstStyle/>
        <a:p>
          <a:r>
            <a:rPr lang="en-US"/>
            <a:t>Keep updated on local service provision</a:t>
          </a:r>
        </a:p>
      </dgm:t>
    </dgm:pt>
    <dgm:pt modelId="{3DBA818D-F8CB-4928-85C4-1DA0FE854D9B}" type="parTrans" cxnId="{AE867105-B66F-44D0-9959-60BF116CA436}">
      <dgm:prSet/>
      <dgm:spPr/>
      <dgm:t>
        <a:bodyPr/>
        <a:lstStyle/>
        <a:p>
          <a:endParaRPr lang="en-US"/>
        </a:p>
      </dgm:t>
    </dgm:pt>
    <dgm:pt modelId="{D1B1A1E3-A528-4A4D-8937-85110AB4859B}" type="sibTrans" cxnId="{AE867105-B66F-44D0-9959-60BF116CA436}">
      <dgm:prSet/>
      <dgm:spPr/>
      <dgm:t>
        <a:bodyPr/>
        <a:lstStyle/>
        <a:p>
          <a:endParaRPr lang="en-US"/>
        </a:p>
      </dgm:t>
    </dgm:pt>
    <dgm:pt modelId="{D935B077-4532-41BB-B1E9-19E722860FE0}">
      <dgm:prSet/>
      <dgm:spPr/>
      <dgm:t>
        <a:bodyPr/>
        <a:lstStyle/>
        <a:p>
          <a:r>
            <a:rPr lang="en-US" dirty="0"/>
            <a:t>Contacts with health and police</a:t>
          </a:r>
        </a:p>
      </dgm:t>
    </dgm:pt>
    <dgm:pt modelId="{30642B4D-3733-468D-89D9-A6C2242016C3}" type="parTrans" cxnId="{A99675A7-B0E5-40C0-9127-40FF992651E7}">
      <dgm:prSet/>
      <dgm:spPr/>
      <dgm:t>
        <a:bodyPr/>
        <a:lstStyle/>
        <a:p>
          <a:endParaRPr lang="en-US"/>
        </a:p>
      </dgm:t>
    </dgm:pt>
    <dgm:pt modelId="{D541EC3E-3F66-4D22-BAC7-86722F413017}" type="sibTrans" cxnId="{A99675A7-B0E5-40C0-9127-40FF992651E7}">
      <dgm:prSet/>
      <dgm:spPr/>
      <dgm:t>
        <a:bodyPr/>
        <a:lstStyle/>
        <a:p>
          <a:endParaRPr lang="en-US"/>
        </a:p>
      </dgm:t>
    </dgm:pt>
    <dgm:pt modelId="{C75C4403-BFBE-455A-A82F-91514D05C015}">
      <dgm:prSet/>
      <dgm:spPr/>
      <dgm:t>
        <a:bodyPr/>
        <a:lstStyle/>
        <a:p>
          <a:r>
            <a:rPr lang="en-US"/>
            <a:t>Are local GBV services operating and, if so, on a normal schedule?</a:t>
          </a:r>
        </a:p>
      </dgm:t>
    </dgm:pt>
    <dgm:pt modelId="{3CC88CE8-4D05-4CF4-8299-478D0557FAED}" type="parTrans" cxnId="{23A53D09-AB7A-4293-B257-0FA312DB846E}">
      <dgm:prSet/>
      <dgm:spPr/>
      <dgm:t>
        <a:bodyPr/>
        <a:lstStyle/>
        <a:p>
          <a:endParaRPr lang="en-US"/>
        </a:p>
      </dgm:t>
    </dgm:pt>
    <dgm:pt modelId="{92A9A49F-9703-49A6-8B5D-AFE4DAFF97CC}" type="sibTrans" cxnId="{23A53D09-AB7A-4293-B257-0FA312DB846E}">
      <dgm:prSet/>
      <dgm:spPr/>
      <dgm:t>
        <a:bodyPr/>
        <a:lstStyle/>
        <a:p>
          <a:endParaRPr lang="en-US"/>
        </a:p>
      </dgm:t>
    </dgm:pt>
    <dgm:pt modelId="{C71FBCAC-0FA6-475E-A37A-BDA6347F2175}">
      <dgm:prSet/>
      <dgm:spPr/>
      <dgm:t>
        <a:bodyPr/>
        <a:lstStyle/>
        <a:p>
          <a:r>
            <a:rPr lang="en-US"/>
            <a:t>Are there local NGOs conducting violence prevention work?</a:t>
          </a:r>
        </a:p>
      </dgm:t>
    </dgm:pt>
    <dgm:pt modelId="{7B90D8DF-B21B-4557-A653-A31DEF5809B9}" type="parTrans" cxnId="{F14B26F3-6419-4794-9127-707514E4267F}">
      <dgm:prSet/>
      <dgm:spPr/>
      <dgm:t>
        <a:bodyPr/>
        <a:lstStyle/>
        <a:p>
          <a:endParaRPr lang="en-US"/>
        </a:p>
      </dgm:t>
    </dgm:pt>
    <dgm:pt modelId="{D55A3389-5E2F-4F7D-B6F0-4B94BFB2328E}" type="sibTrans" cxnId="{F14B26F3-6419-4794-9127-707514E4267F}">
      <dgm:prSet/>
      <dgm:spPr/>
      <dgm:t>
        <a:bodyPr/>
        <a:lstStyle/>
        <a:p>
          <a:endParaRPr lang="en-US"/>
        </a:p>
      </dgm:t>
    </dgm:pt>
    <dgm:pt modelId="{2AC4BC1B-30E0-4655-BA2B-593F6458018C}">
      <dgm:prSet/>
      <dgm:spPr/>
      <dgm:t>
        <a:bodyPr/>
        <a:lstStyle/>
        <a:p>
          <a:r>
            <a:rPr lang="en-US" dirty="0"/>
            <a:t>Coordination</a:t>
          </a:r>
        </a:p>
      </dgm:t>
    </dgm:pt>
    <dgm:pt modelId="{69D996EC-A120-4AAD-BBAD-65DA3D024FEE}" type="parTrans" cxnId="{30E99F5C-B7FB-4831-BF5D-D19168BBB683}">
      <dgm:prSet/>
      <dgm:spPr/>
      <dgm:t>
        <a:bodyPr/>
        <a:lstStyle/>
        <a:p>
          <a:endParaRPr lang="en-US"/>
        </a:p>
      </dgm:t>
    </dgm:pt>
    <dgm:pt modelId="{EB03804A-8CC5-4F23-A31E-1F3EAC4EFFC6}" type="sibTrans" cxnId="{30E99F5C-B7FB-4831-BF5D-D19168BBB683}">
      <dgm:prSet/>
      <dgm:spPr/>
      <dgm:t>
        <a:bodyPr/>
        <a:lstStyle/>
        <a:p>
          <a:endParaRPr lang="en-US"/>
        </a:p>
      </dgm:t>
    </dgm:pt>
    <dgm:pt modelId="{B9D0A292-5DF3-455B-B50C-389F724B0768}">
      <dgm:prSet/>
      <dgm:spPr/>
      <dgm:t>
        <a:bodyPr/>
        <a:lstStyle/>
        <a:p>
          <a:r>
            <a:rPr lang="en-US"/>
            <a:t>Coordinate with formal and community service providers and networks</a:t>
          </a:r>
        </a:p>
      </dgm:t>
    </dgm:pt>
    <dgm:pt modelId="{DBFBC135-E7F0-4F81-BACB-63ED83758881}" type="parTrans" cxnId="{FFFB59A6-5F1E-406A-9128-B90E20376375}">
      <dgm:prSet/>
      <dgm:spPr/>
      <dgm:t>
        <a:bodyPr/>
        <a:lstStyle/>
        <a:p>
          <a:endParaRPr lang="en-US"/>
        </a:p>
      </dgm:t>
    </dgm:pt>
    <dgm:pt modelId="{E828D1D2-F867-4148-8EE1-795A0BA05DA8}" type="sibTrans" cxnId="{FFFB59A6-5F1E-406A-9128-B90E20376375}">
      <dgm:prSet/>
      <dgm:spPr/>
      <dgm:t>
        <a:bodyPr/>
        <a:lstStyle/>
        <a:p>
          <a:endParaRPr lang="en-US"/>
        </a:p>
      </dgm:t>
    </dgm:pt>
    <dgm:pt modelId="{6835F634-F965-4681-BBEE-12C11B6AAAFA}">
      <dgm:prSet/>
      <dgm:spPr/>
      <dgm:t>
        <a:bodyPr/>
        <a:lstStyle/>
        <a:p>
          <a:r>
            <a:rPr lang="en-US"/>
            <a:t>Chiefs and religious institutions</a:t>
          </a:r>
        </a:p>
      </dgm:t>
    </dgm:pt>
    <dgm:pt modelId="{05EA0AB6-3A0E-43C2-820B-57F579E2278B}" type="parTrans" cxnId="{4E8A7A92-F616-4246-83E7-DE0D0E866C9E}">
      <dgm:prSet/>
      <dgm:spPr/>
      <dgm:t>
        <a:bodyPr/>
        <a:lstStyle/>
        <a:p>
          <a:endParaRPr lang="en-US"/>
        </a:p>
      </dgm:t>
    </dgm:pt>
    <dgm:pt modelId="{19E60C49-E110-4955-8A9F-066A348FE1B1}" type="sibTrans" cxnId="{4E8A7A92-F616-4246-83E7-DE0D0E866C9E}">
      <dgm:prSet/>
      <dgm:spPr/>
      <dgm:t>
        <a:bodyPr/>
        <a:lstStyle/>
        <a:p>
          <a:endParaRPr lang="en-US"/>
        </a:p>
      </dgm:t>
    </dgm:pt>
    <dgm:pt modelId="{6D9541D8-F8AD-48DE-B237-3E60DA76CF1A}">
      <dgm:prSet/>
      <dgm:spPr/>
      <dgm:t>
        <a:bodyPr/>
        <a:lstStyle/>
        <a:p>
          <a:r>
            <a:rPr lang="en-US"/>
            <a:t>Local FM stations and media</a:t>
          </a:r>
        </a:p>
      </dgm:t>
    </dgm:pt>
    <dgm:pt modelId="{9CBBDD4C-D8CF-4488-B7B6-1EA14A07948A}" type="parTrans" cxnId="{E8EECB15-8372-4200-B2A9-4367FA5798E6}">
      <dgm:prSet/>
      <dgm:spPr/>
      <dgm:t>
        <a:bodyPr/>
        <a:lstStyle/>
        <a:p>
          <a:endParaRPr lang="en-US"/>
        </a:p>
      </dgm:t>
    </dgm:pt>
    <dgm:pt modelId="{51374211-8310-4488-B6F0-A0C95DF3238F}" type="sibTrans" cxnId="{E8EECB15-8372-4200-B2A9-4367FA5798E6}">
      <dgm:prSet/>
      <dgm:spPr/>
      <dgm:t>
        <a:bodyPr/>
        <a:lstStyle/>
        <a:p>
          <a:endParaRPr lang="en-US"/>
        </a:p>
      </dgm:t>
    </dgm:pt>
    <dgm:pt modelId="{286E2C98-3C1C-4958-806A-72E1CD655ACE}">
      <dgm:prSet/>
      <dgm:spPr/>
      <dgm:t>
        <a:bodyPr/>
        <a:lstStyle/>
        <a:p>
          <a:r>
            <a:rPr lang="en-US"/>
            <a:t>Police, health, education</a:t>
          </a:r>
        </a:p>
      </dgm:t>
    </dgm:pt>
    <dgm:pt modelId="{1EA8E183-3D05-4F1C-8F43-74A302990AB9}" type="parTrans" cxnId="{AE6590A6-E66C-4D37-9272-D1ADA99ACEEB}">
      <dgm:prSet/>
      <dgm:spPr/>
      <dgm:t>
        <a:bodyPr/>
        <a:lstStyle/>
        <a:p>
          <a:endParaRPr lang="en-US"/>
        </a:p>
      </dgm:t>
    </dgm:pt>
    <dgm:pt modelId="{EFB7F850-69DA-4F23-BF49-7B33AA4746FC}" type="sibTrans" cxnId="{AE6590A6-E66C-4D37-9272-D1ADA99ACEEB}">
      <dgm:prSet/>
      <dgm:spPr/>
      <dgm:t>
        <a:bodyPr/>
        <a:lstStyle/>
        <a:p>
          <a:endParaRPr lang="en-US"/>
        </a:p>
      </dgm:t>
    </dgm:pt>
    <dgm:pt modelId="{1E41EC79-CCED-4E6A-83E3-31CDC6728668}" type="pres">
      <dgm:prSet presAssocID="{F47E3A64-5792-400F-8CB0-0FB12A6AC41E}" presName="Name0" presStyleCnt="0">
        <dgm:presLayoutVars>
          <dgm:dir/>
          <dgm:animLvl val="lvl"/>
          <dgm:resizeHandles val="exact"/>
        </dgm:presLayoutVars>
      </dgm:prSet>
      <dgm:spPr/>
    </dgm:pt>
    <dgm:pt modelId="{ABB4CC79-249C-487F-B14E-EF1D23B510D6}" type="pres">
      <dgm:prSet presAssocID="{B29FF080-63A6-4EC5-ACAC-90ED2C741FF7}" presName="composite" presStyleCnt="0"/>
      <dgm:spPr/>
    </dgm:pt>
    <dgm:pt modelId="{9CC5854B-A010-403F-9E32-310AC1E97A32}" type="pres">
      <dgm:prSet presAssocID="{B29FF080-63A6-4EC5-ACAC-90ED2C741FF7}" presName="parTx" presStyleLbl="alignNode1" presStyleIdx="0" presStyleCnt="3">
        <dgm:presLayoutVars>
          <dgm:chMax val="0"/>
          <dgm:chPref val="0"/>
        </dgm:presLayoutVars>
      </dgm:prSet>
      <dgm:spPr/>
    </dgm:pt>
    <dgm:pt modelId="{0729B55E-B2EE-4355-A9E0-5C10629D510C}" type="pres">
      <dgm:prSet presAssocID="{B29FF080-63A6-4EC5-ACAC-90ED2C741FF7}" presName="desTx" presStyleLbl="alignAccFollowNode1" presStyleIdx="0" presStyleCnt="3">
        <dgm:presLayoutVars/>
      </dgm:prSet>
      <dgm:spPr/>
    </dgm:pt>
    <dgm:pt modelId="{8847873D-8072-4F8E-B79C-8AE22AC7D66F}" type="pres">
      <dgm:prSet presAssocID="{FB224757-C256-4B8E-8C0E-F9051FE3CD3E}" presName="space" presStyleCnt="0"/>
      <dgm:spPr/>
    </dgm:pt>
    <dgm:pt modelId="{453D0588-0A17-4215-B28E-899AE4925896}" type="pres">
      <dgm:prSet presAssocID="{9ADBA39A-F550-4DB3-9838-3719135954BB}" presName="composite" presStyleCnt="0"/>
      <dgm:spPr/>
    </dgm:pt>
    <dgm:pt modelId="{D17277E9-1A51-475B-B973-D0494E37D3BC}" type="pres">
      <dgm:prSet presAssocID="{9ADBA39A-F550-4DB3-9838-3719135954BB}" presName="parTx" presStyleLbl="alignNode1" presStyleIdx="1" presStyleCnt="3">
        <dgm:presLayoutVars>
          <dgm:chMax val="0"/>
          <dgm:chPref val="0"/>
        </dgm:presLayoutVars>
      </dgm:prSet>
      <dgm:spPr/>
    </dgm:pt>
    <dgm:pt modelId="{2D70675F-2F79-4488-93AC-83313DEF4BC4}" type="pres">
      <dgm:prSet presAssocID="{9ADBA39A-F550-4DB3-9838-3719135954BB}" presName="desTx" presStyleLbl="alignAccFollowNode1" presStyleIdx="1" presStyleCnt="3">
        <dgm:presLayoutVars/>
      </dgm:prSet>
      <dgm:spPr/>
    </dgm:pt>
    <dgm:pt modelId="{E31D6763-0745-4D45-930A-F56DF4AF8EB6}" type="pres">
      <dgm:prSet presAssocID="{484958EE-A790-4519-A954-CD9E7D93EFE8}" presName="space" presStyleCnt="0"/>
      <dgm:spPr/>
    </dgm:pt>
    <dgm:pt modelId="{B838AB19-48CE-4E12-B2DC-C9A24028DE7F}" type="pres">
      <dgm:prSet presAssocID="{2AC4BC1B-30E0-4655-BA2B-593F6458018C}" presName="composite" presStyleCnt="0"/>
      <dgm:spPr/>
    </dgm:pt>
    <dgm:pt modelId="{51C4F32B-3FD3-487B-99C7-7880E3EAD6BE}" type="pres">
      <dgm:prSet presAssocID="{2AC4BC1B-30E0-4655-BA2B-593F6458018C}" presName="parTx" presStyleLbl="alignNode1" presStyleIdx="2" presStyleCnt="3">
        <dgm:presLayoutVars>
          <dgm:chMax val="0"/>
          <dgm:chPref val="0"/>
        </dgm:presLayoutVars>
      </dgm:prSet>
      <dgm:spPr/>
    </dgm:pt>
    <dgm:pt modelId="{7713ACBC-58D6-41ED-B8D2-A197D2E0F8E0}" type="pres">
      <dgm:prSet presAssocID="{2AC4BC1B-30E0-4655-BA2B-593F6458018C}" presName="desTx" presStyleLbl="alignAccFollowNode1" presStyleIdx="2" presStyleCnt="3">
        <dgm:presLayoutVars/>
      </dgm:prSet>
      <dgm:spPr/>
    </dgm:pt>
  </dgm:ptLst>
  <dgm:cxnLst>
    <dgm:cxn modelId="{AE867105-B66F-44D0-9959-60BF116CA436}" srcId="{9ADBA39A-F550-4DB3-9838-3719135954BB}" destId="{CACBA5DF-CD0C-443D-A611-E7E31A824401}" srcOrd="0" destOrd="0" parTransId="{3DBA818D-F8CB-4928-85C4-1DA0FE854D9B}" sibTransId="{D1B1A1E3-A528-4A4D-8937-85110AB4859B}"/>
    <dgm:cxn modelId="{85CC0A07-1C2E-4DB7-A68C-0FBD7E7E2901}" type="presOf" srcId="{C75C4403-BFBE-455A-A82F-91514D05C015}" destId="{2D70675F-2F79-4488-93AC-83313DEF4BC4}" srcOrd="0" destOrd="2" presId="urn:microsoft.com/office/officeart/2016/7/layout/HorizontalActionList"/>
    <dgm:cxn modelId="{23A53D09-AB7A-4293-B257-0FA312DB846E}" srcId="{CACBA5DF-CD0C-443D-A611-E7E31A824401}" destId="{C75C4403-BFBE-455A-A82F-91514D05C015}" srcOrd="1" destOrd="0" parTransId="{3CC88CE8-4D05-4CF4-8299-478D0557FAED}" sibTransId="{92A9A49F-9703-49A6-8B5D-AFE4DAFF97CC}"/>
    <dgm:cxn modelId="{20E6BE10-E626-42D4-84FF-665432D0B61C}" type="presOf" srcId="{9ADBA39A-F550-4DB3-9838-3719135954BB}" destId="{D17277E9-1A51-475B-B973-D0494E37D3BC}" srcOrd="0" destOrd="0" presId="urn:microsoft.com/office/officeart/2016/7/layout/HorizontalActionList"/>
    <dgm:cxn modelId="{E8EECB15-8372-4200-B2A9-4367FA5798E6}" srcId="{B9D0A292-5DF3-455B-B50C-389F724B0768}" destId="{6D9541D8-F8AD-48DE-B237-3E60DA76CF1A}" srcOrd="1" destOrd="0" parTransId="{9CBBDD4C-D8CF-4488-B7B6-1EA14A07948A}" sibTransId="{51374211-8310-4488-B6F0-A0C95DF3238F}"/>
    <dgm:cxn modelId="{04199317-8B7D-4CCB-BCCC-632CCE1BF865}" type="presOf" srcId="{B9D0A292-5DF3-455B-B50C-389F724B0768}" destId="{7713ACBC-58D6-41ED-B8D2-A197D2E0F8E0}" srcOrd="0" destOrd="0" presId="urn:microsoft.com/office/officeart/2016/7/layout/HorizontalActionList"/>
    <dgm:cxn modelId="{8020AB19-498F-456F-95E1-665477FB56CD}" type="presOf" srcId="{286E2C98-3C1C-4958-806A-72E1CD655ACE}" destId="{7713ACBC-58D6-41ED-B8D2-A197D2E0F8E0}" srcOrd="0" destOrd="3" presId="urn:microsoft.com/office/officeart/2016/7/layout/HorizontalActionList"/>
    <dgm:cxn modelId="{8D00875C-3B79-4D7C-898F-B64E6979956A}" type="presOf" srcId="{C71FBCAC-0FA6-475E-A37A-BDA6347F2175}" destId="{2D70675F-2F79-4488-93AC-83313DEF4BC4}" srcOrd="0" destOrd="3" presId="urn:microsoft.com/office/officeart/2016/7/layout/HorizontalActionList"/>
    <dgm:cxn modelId="{30E99F5C-B7FB-4831-BF5D-D19168BBB683}" srcId="{F47E3A64-5792-400F-8CB0-0FB12A6AC41E}" destId="{2AC4BC1B-30E0-4655-BA2B-593F6458018C}" srcOrd="2" destOrd="0" parTransId="{69D996EC-A120-4AAD-BBAD-65DA3D024FEE}" sibTransId="{EB03804A-8CC5-4F23-A31E-1F3EAC4EFFC6}"/>
    <dgm:cxn modelId="{BD52CF63-B9D0-48BC-A443-DAA9F6D94ED3}" srcId="{F47E3A64-5792-400F-8CB0-0FB12A6AC41E}" destId="{9ADBA39A-F550-4DB3-9838-3719135954BB}" srcOrd="1" destOrd="0" parTransId="{2C776147-CBBC-4FFB-AA76-30F96EF6B15F}" sibTransId="{484958EE-A790-4519-A954-CD9E7D93EFE8}"/>
    <dgm:cxn modelId="{C2702E44-0E2D-47C6-A0D1-D1C20B2478C3}" type="presOf" srcId="{2AC4BC1B-30E0-4655-BA2B-593F6458018C}" destId="{51C4F32B-3FD3-487B-99C7-7880E3EAD6BE}" srcOrd="0" destOrd="0" presId="urn:microsoft.com/office/officeart/2016/7/layout/HorizontalActionList"/>
    <dgm:cxn modelId="{56E2174B-A18C-44F7-969E-1636B52D90D7}" srcId="{B29FF080-63A6-4EC5-ACAC-90ED2C741FF7}" destId="{7429D732-50ED-4695-88E5-D51178ADDA2D}" srcOrd="0" destOrd="0" parTransId="{45175046-C6F7-4163-80C9-C01C30607324}" sibTransId="{6DE35766-5EE5-4551-86FC-4B67089954C6}"/>
    <dgm:cxn modelId="{D7B09552-9236-4B0E-B016-90B99F84D0F8}" type="presOf" srcId="{CACBA5DF-CD0C-443D-A611-E7E31A824401}" destId="{2D70675F-2F79-4488-93AC-83313DEF4BC4}" srcOrd="0" destOrd="0" presId="urn:microsoft.com/office/officeart/2016/7/layout/HorizontalActionList"/>
    <dgm:cxn modelId="{D4B5C375-E0BC-4474-BD66-B218025E7F42}" srcId="{F47E3A64-5792-400F-8CB0-0FB12A6AC41E}" destId="{B29FF080-63A6-4EC5-ACAC-90ED2C741FF7}" srcOrd="0" destOrd="0" parTransId="{9B2C7145-0767-42C2-9D18-9B2F85752216}" sibTransId="{FB224757-C256-4B8E-8C0E-F9051FE3CD3E}"/>
    <dgm:cxn modelId="{1B6E5283-FB7B-4070-8F3D-631357A4E1E4}" type="presOf" srcId="{F47E3A64-5792-400F-8CB0-0FB12A6AC41E}" destId="{1E41EC79-CCED-4E6A-83E3-31CDC6728668}" srcOrd="0" destOrd="0" presId="urn:microsoft.com/office/officeart/2016/7/layout/HorizontalActionList"/>
    <dgm:cxn modelId="{4E8A7A92-F616-4246-83E7-DE0D0E866C9E}" srcId="{B9D0A292-5DF3-455B-B50C-389F724B0768}" destId="{6835F634-F965-4681-BBEE-12C11B6AAAFA}" srcOrd="0" destOrd="0" parTransId="{05EA0AB6-3A0E-43C2-820B-57F579E2278B}" sibTransId="{19E60C49-E110-4955-8A9F-066A348FE1B1}"/>
    <dgm:cxn modelId="{09FD3E94-C645-468D-946C-56015BCB71B2}" type="presOf" srcId="{D935B077-4532-41BB-B1E9-19E722860FE0}" destId="{2D70675F-2F79-4488-93AC-83313DEF4BC4}" srcOrd="0" destOrd="1" presId="urn:microsoft.com/office/officeart/2016/7/layout/HorizontalActionList"/>
    <dgm:cxn modelId="{FFFB59A6-5F1E-406A-9128-B90E20376375}" srcId="{2AC4BC1B-30E0-4655-BA2B-593F6458018C}" destId="{B9D0A292-5DF3-455B-B50C-389F724B0768}" srcOrd="0" destOrd="0" parTransId="{DBFBC135-E7F0-4F81-BACB-63ED83758881}" sibTransId="{E828D1D2-F867-4148-8EE1-795A0BA05DA8}"/>
    <dgm:cxn modelId="{AE6590A6-E66C-4D37-9272-D1ADA99ACEEB}" srcId="{B9D0A292-5DF3-455B-B50C-389F724B0768}" destId="{286E2C98-3C1C-4958-806A-72E1CD655ACE}" srcOrd="2" destOrd="0" parTransId="{1EA8E183-3D05-4F1C-8F43-74A302990AB9}" sibTransId="{EFB7F850-69DA-4F23-BF49-7B33AA4746FC}"/>
    <dgm:cxn modelId="{A99675A7-B0E5-40C0-9127-40FF992651E7}" srcId="{CACBA5DF-CD0C-443D-A611-E7E31A824401}" destId="{D935B077-4532-41BB-B1E9-19E722860FE0}" srcOrd="0" destOrd="0" parTransId="{30642B4D-3733-468D-89D9-A6C2242016C3}" sibTransId="{D541EC3E-3F66-4D22-BAC7-86722F413017}"/>
    <dgm:cxn modelId="{66C08FB2-9335-4941-B1A1-B04917018C97}" type="presOf" srcId="{6835F634-F965-4681-BBEE-12C11B6AAAFA}" destId="{7713ACBC-58D6-41ED-B8D2-A197D2E0F8E0}" srcOrd="0" destOrd="1" presId="urn:microsoft.com/office/officeart/2016/7/layout/HorizontalActionList"/>
    <dgm:cxn modelId="{3931E0C3-9DA7-41FD-B535-C24ADFC767EC}" type="presOf" srcId="{6D9541D8-F8AD-48DE-B237-3E60DA76CF1A}" destId="{7713ACBC-58D6-41ED-B8D2-A197D2E0F8E0}" srcOrd="0" destOrd="2" presId="urn:microsoft.com/office/officeart/2016/7/layout/HorizontalActionList"/>
    <dgm:cxn modelId="{232A12D3-2DF6-49AE-A42C-D825F1E68FB3}" type="presOf" srcId="{B29FF080-63A6-4EC5-ACAC-90ED2C741FF7}" destId="{9CC5854B-A010-403F-9E32-310AC1E97A32}" srcOrd="0" destOrd="0" presId="urn:microsoft.com/office/officeart/2016/7/layout/HorizontalActionList"/>
    <dgm:cxn modelId="{F14B26F3-6419-4794-9127-707514E4267F}" srcId="{CACBA5DF-CD0C-443D-A611-E7E31A824401}" destId="{C71FBCAC-0FA6-475E-A37A-BDA6347F2175}" srcOrd="2" destOrd="0" parTransId="{7B90D8DF-B21B-4557-A653-A31DEF5809B9}" sibTransId="{D55A3389-5E2F-4F7D-B6F0-4B94BFB2328E}"/>
    <dgm:cxn modelId="{125FB0FB-8267-4192-ADF1-7E57E7CC735A}" type="presOf" srcId="{7429D732-50ED-4695-88E5-D51178ADDA2D}" destId="{0729B55E-B2EE-4355-A9E0-5C10629D510C}" srcOrd="0" destOrd="0" presId="urn:microsoft.com/office/officeart/2016/7/layout/HorizontalActionList"/>
    <dgm:cxn modelId="{F4ED63FA-4827-4C1E-944A-511CFB36EE6D}" type="presParOf" srcId="{1E41EC79-CCED-4E6A-83E3-31CDC6728668}" destId="{ABB4CC79-249C-487F-B14E-EF1D23B510D6}" srcOrd="0" destOrd="0" presId="urn:microsoft.com/office/officeart/2016/7/layout/HorizontalActionList"/>
    <dgm:cxn modelId="{02C07C95-DBD0-4BE7-8A51-51694839F276}" type="presParOf" srcId="{ABB4CC79-249C-487F-B14E-EF1D23B510D6}" destId="{9CC5854B-A010-403F-9E32-310AC1E97A32}" srcOrd="0" destOrd="0" presId="urn:microsoft.com/office/officeart/2016/7/layout/HorizontalActionList"/>
    <dgm:cxn modelId="{4ECCA279-F33F-4F38-ACD1-3F205D2F4E1E}" type="presParOf" srcId="{ABB4CC79-249C-487F-B14E-EF1D23B510D6}" destId="{0729B55E-B2EE-4355-A9E0-5C10629D510C}" srcOrd="1" destOrd="0" presId="urn:microsoft.com/office/officeart/2016/7/layout/HorizontalActionList"/>
    <dgm:cxn modelId="{34E64E9C-8AFC-49B0-AAE2-57650933D5C4}" type="presParOf" srcId="{1E41EC79-CCED-4E6A-83E3-31CDC6728668}" destId="{8847873D-8072-4F8E-B79C-8AE22AC7D66F}" srcOrd="1" destOrd="0" presId="urn:microsoft.com/office/officeart/2016/7/layout/HorizontalActionList"/>
    <dgm:cxn modelId="{7599001C-3B49-4890-9222-A275CBF8FECE}" type="presParOf" srcId="{1E41EC79-CCED-4E6A-83E3-31CDC6728668}" destId="{453D0588-0A17-4215-B28E-899AE4925896}" srcOrd="2" destOrd="0" presId="urn:microsoft.com/office/officeart/2016/7/layout/HorizontalActionList"/>
    <dgm:cxn modelId="{A5D3A9F4-DC35-40BF-9DA8-BD2EF6E9C6D5}" type="presParOf" srcId="{453D0588-0A17-4215-B28E-899AE4925896}" destId="{D17277E9-1A51-475B-B973-D0494E37D3BC}" srcOrd="0" destOrd="0" presId="urn:microsoft.com/office/officeart/2016/7/layout/HorizontalActionList"/>
    <dgm:cxn modelId="{38A9F040-DC72-4258-9346-6B87E42768D4}" type="presParOf" srcId="{453D0588-0A17-4215-B28E-899AE4925896}" destId="{2D70675F-2F79-4488-93AC-83313DEF4BC4}" srcOrd="1" destOrd="0" presId="urn:microsoft.com/office/officeart/2016/7/layout/HorizontalActionList"/>
    <dgm:cxn modelId="{52C9BCEB-22CE-4DCC-AAA8-62E5FC791B6A}" type="presParOf" srcId="{1E41EC79-CCED-4E6A-83E3-31CDC6728668}" destId="{E31D6763-0745-4D45-930A-F56DF4AF8EB6}" srcOrd="3" destOrd="0" presId="urn:microsoft.com/office/officeart/2016/7/layout/HorizontalActionList"/>
    <dgm:cxn modelId="{0E690E2C-2C20-4BA6-9310-2F12BEF6F004}" type="presParOf" srcId="{1E41EC79-CCED-4E6A-83E3-31CDC6728668}" destId="{B838AB19-48CE-4E12-B2DC-C9A24028DE7F}" srcOrd="4" destOrd="0" presId="urn:microsoft.com/office/officeart/2016/7/layout/HorizontalActionList"/>
    <dgm:cxn modelId="{1C1D7364-F2FB-4619-AF01-A3C70640F59F}" type="presParOf" srcId="{B838AB19-48CE-4E12-B2DC-C9A24028DE7F}" destId="{51C4F32B-3FD3-487B-99C7-7880E3EAD6BE}" srcOrd="0" destOrd="0" presId="urn:microsoft.com/office/officeart/2016/7/layout/HorizontalActionList"/>
    <dgm:cxn modelId="{83A5AABB-0D54-4725-9D81-6053E0B9E585}" type="presParOf" srcId="{B838AB19-48CE-4E12-B2DC-C9A24028DE7F}" destId="{7713ACBC-58D6-41ED-B8D2-A197D2E0F8E0}"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39B54A-6730-4C0B-9352-E5915481EEB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CA0959D-890C-4EC9-B8B4-C8004265D182}">
      <dgm:prSet/>
      <dgm:spPr/>
      <dgm:t>
        <a:bodyPr/>
        <a:lstStyle/>
        <a:p>
          <a:pPr>
            <a:lnSpc>
              <a:spcPct val="100000"/>
            </a:lnSpc>
          </a:pPr>
          <a:r>
            <a:rPr lang="en-GB" dirty="0"/>
            <a:t>Existing vulnerable children or families</a:t>
          </a:r>
          <a:endParaRPr lang="en-US" dirty="0"/>
        </a:p>
      </dgm:t>
    </dgm:pt>
    <dgm:pt modelId="{EF4E5405-19F1-46D6-8427-A38BDBE59D4E}" type="parTrans" cxnId="{A767FB85-1D35-4AF1-AFAC-1A6B100B4856}">
      <dgm:prSet/>
      <dgm:spPr/>
      <dgm:t>
        <a:bodyPr/>
        <a:lstStyle/>
        <a:p>
          <a:endParaRPr lang="en-GB"/>
        </a:p>
      </dgm:t>
    </dgm:pt>
    <dgm:pt modelId="{2271BD63-3A2A-4FDD-86CB-B44E1D1E389C}" type="sibTrans" cxnId="{A767FB85-1D35-4AF1-AFAC-1A6B100B4856}">
      <dgm:prSet/>
      <dgm:spPr/>
      <dgm:t>
        <a:bodyPr/>
        <a:lstStyle/>
        <a:p>
          <a:endParaRPr lang="en-GB"/>
        </a:p>
      </dgm:t>
    </dgm:pt>
    <dgm:pt modelId="{D463EF6B-782F-4136-AF9F-4B516599430F}">
      <dgm:prSet/>
      <dgm:spPr/>
      <dgm:t>
        <a:bodyPr/>
        <a:lstStyle/>
        <a:p>
          <a:pPr>
            <a:lnSpc>
              <a:spcPct val="100000"/>
            </a:lnSpc>
          </a:pPr>
          <a:r>
            <a:rPr lang="en-GB" dirty="0"/>
            <a:t>Children and families living in precarious housing conditions </a:t>
          </a:r>
          <a:endParaRPr lang="en-US" dirty="0"/>
        </a:p>
      </dgm:t>
    </dgm:pt>
    <dgm:pt modelId="{4E1383F6-7DB6-41A0-81A1-5CBA276E43C0}" type="parTrans" cxnId="{A127B903-07E7-480A-AC12-F84A460FC0BA}">
      <dgm:prSet/>
      <dgm:spPr/>
      <dgm:t>
        <a:bodyPr/>
        <a:lstStyle/>
        <a:p>
          <a:endParaRPr lang="en-GB"/>
        </a:p>
      </dgm:t>
    </dgm:pt>
    <dgm:pt modelId="{C4AF59C8-57DD-413D-A552-EE6BF7CB83A9}" type="sibTrans" cxnId="{A127B903-07E7-480A-AC12-F84A460FC0BA}">
      <dgm:prSet/>
      <dgm:spPr/>
      <dgm:t>
        <a:bodyPr/>
        <a:lstStyle/>
        <a:p>
          <a:endParaRPr lang="en-GB"/>
        </a:p>
      </dgm:t>
    </dgm:pt>
    <dgm:pt modelId="{517A30C7-5F35-4AD1-9FF2-4A0BEF6424AD}">
      <dgm:prSet/>
      <dgm:spPr/>
      <dgm:t>
        <a:bodyPr/>
        <a:lstStyle/>
        <a:p>
          <a:pPr>
            <a:lnSpc>
              <a:spcPct val="100000"/>
            </a:lnSpc>
          </a:pPr>
          <a:r>
            <a:rPr lang="en-GB" dirty="0"/>
            <a:t>Children living without stable adult family care, refugee children, street-connected children</a:t>
          </a:r>
          <a:endParaRPr lang="en-US" dirty="0"/>
        </a:p>
      </dgm:t>
    </dgm:pt>
    <dgm:pt modelId="{14A689EF-F136-4374-A9A2-5A1CE07EF978}" type="parTrans" cxnId="{F54C62EC-7917-4F4E-89A5-72A476F03F65}">
      <dgm:prSet/>
      <dgm:spPr/>
      <dgm:t>
        <a:bodyPr/>
        <a:lstStyle/>
        <a:p>
          <a:endParaRPr lang="en-GB"/>
        </a:p>
      </dgm:t>
    </dgm:pt>
    <dgm:pt modelId="{103D88C0-BCA4-42AA-A780-E76272718174}" type="sibTrans" cxnId="{F54C62EC-7917-4F4E-89A5-72A476F03F65}">
      <dgm:prSet/>
      <dgm:spPr/>
      <dgm:t>
        <a:bodyPr/>
        <a:lstStyle/>
        <a:p>
          <a:endParaRPr lang="en-GB"/>
        </a:p>
      </dgm:t>
    </dgm:pt>
    <dgm:pt modelId="{73515BF5-F2C7-4366-A8EC-47DAD385C084}">
      <dgm:prSet/>
      <dgm:spPr/>
      <dgm:t>
        <a:bodyPr/>
        <a:lstStyle/>
        <a:p>
          <a:pPr>
            <a:lnSpc>
              <a:spcPct val="100000"/>
            </a:lnSpc>
          </a:pPr>
          <a:r>
            <a:rPr lang="en-GB" dirty="0"/>
            <a:t>Adults or children living with disabilities </a:t>
          </a:r>
          <a:endParaRPr lang="en-US" dirty="0"/>
        </a:p>
      </dgm:t>
    </dgm:pt>
    <dgm:pt modelId="{57734E61-5DE7-499B-8AC5-81BC1994EEE1}" type="parTrans" cxnId="{301FC299-22FD-44F8-BF54-2C47A0024B3F}">
      <dgm:prSet/>
      <dgm:spPr/>
      <dgm:t>
        <a:bodyPr/>
        <a:lstStyle/>
        <a:p>
          <a:endParaRPr lang="en-GB"/>
        </a:p>
      </dgm:t>
    </dgm:pt>
    <dgm:pt modelId="{6D79AF6F-731C-41DA-9440-C542B4D168EB}" type="sibTrans" cxnId="{301FC299-22FD-44F8-BF54-2C47A0024B3F}">
      <dgm:prSet/>
      <dgm:spPr/>
      <dgm:t>
        <a:bodyPr/>
        <a:lstStyle/>
        <a:p>
          <a:endParaRPr lang="en-GB"/>
        </a:p>
      </dgm:t>
    </dgm:pt>
    <dgm:pt modelId="{9A47F686-6470-4D78-B94E-8BE1596A78FB}">
      <dgm:prSet/>
      <dgm:spPr/>
      <dgm:t>
        <a:bodyPr/>
        <a:lstStyle/>
        <a:p>
          <a:pPr>
            <a:lnSpc>
              <a:spcPct val="100000"/>
            </a:lnSpc>
          </a:pPr>
          <a:r>
            <a:rPr lang="en-US" dirty="0"/>
            <a:t>Encourage reporting from existing and new sources – let people know you are there for emergencies</a:t>
          </a:r>
        </a:p>
      </dgm:t>
    </dgm:pt>
    <dgm:pt modelId="{711C0762-6018-4C2E-B9BA-0E2B18E6BFDF}" type="parTrans" cxnId="{1F043374-D083-495A-9856-4B1C4B602FEC}">
      <dgm:prSet/>
      <dgm:spPr/>
      <dgm:t>
        <a:bodyPr/>
        <a:lstStyle/>
        <a:p>
          <a:endParaRPr lang="en-GB"/>
        </a:p>
      </dgm:t>
    </dgm:pt>
    <dgm:pt modelId="{B01B3D5B-55D3-45E3-A4A8-82C5834A2E8F}" type="sibTrans" cxnId="{1F043374-D083-495A-9856-4B1C4B602FEC}">
      <dgm:prSet/>
      <dgm:spPr/>
      <dgm:t>
        <a:bodyPr/>
        <a:lstStyle/>
        <a:p>
          <a:endParaRPr lang="en-GB"/>
        </a:p>
      </dgm:t>
    </dgm:pt>
    <dgm:pt modelId="{F54C2B9D-5635-42BD-9734-2BD347EC72DB}">
      <dgm:prSet/>
      <dgm:spPr/>
      <dgm:t>
        <a:bodyPr/>
        <a:lstStyle/>
        <a:p>
          <a:pPr>
            <a:lnSpc>
              <a:spcPct val="100000"/>
            </a:lnSpc>
          </a:pPr>
          <a:r>
            <a:rPr lang="en-US" dirty="0"/>
            <a:t>Chiefs and religious institutions</a:t>
          </a:r>
        </a:p>
      </dgm:t>
    </dgm:pt>
    <dgm:pt modelId="{99453967-E027-4846-8B7A-91FCA69B100C}" type="parTrans" cxnId="{38890D3A-B640-4880-9D0C-6F32E3BB88E6}">
      <dgm:prSet/>
      <dgm:spPr/>
      <dgm:t>
        <a:bodyPr/>
        <a:lstStyle/>
        <a:p>
          <a:endParaRPr lang="en-GB"/>
        </a:p>
      </dgm:t>
    </dgm:pt>
    <dgm:pt modelId="{38D982A0-193D-4DB3-8DCF-4D5A9771DB59}" type="sibTrans" cxnId="{38890D3A-B640-4880-9D0C-6F32E3BB88E6}">
      <dgm:prSet/>
      <dgm:spPr/>
      <dgm:t>
        <a:bodyPr/>
        <a:lstStyle/>
        <a:p>
          <a:endParaRPr lang="en-GB"/>
        </a:p>
      </dgm:t>
    </dgm:pt>
    <dgm:pt modelId="{6666B788-4F24-468A-B102-2DDDC2E0B86E}">
      <dgm:prSet/>
      <dgm:spPr/>
      <dgm:t>
        <a:bodyPr/>
        <a:lstStyle/>
        <a:p>
          <a:pPr>
            <a:lnSpc>
              <a:spcPct val="100000"/>
            </a:lnSpc>
          </a:pPr>
          <a:r>
            <a:rPr lang="en-US" dirty="0"/>
            <a:t>Local FM stations and media</a:t>
          </a:r>
        </a:p>
      </dgm:t>
    </dgm:pt>
    <dgm:pt modelId="{DFF47499-DE6A-4465-84A6-A8C321CAE3DB}" type="parTrans" cxnId="{B92E6F69-BF98-485B-BF51-9B292730A2EA}">
      <dgm:prSet/>
      <dgm:spPr/>
      <dgm:t>
        <a:bodyPr/>
        <a:lstStyle/>
        <a:p>
          <a:endParaRPr lang="en-GB"/>
        </a:p>
      </dgm:t>
    </dgm:pt>
    <dgm:pt modelId="{C25FE226-ECBA-47C1-A86E-979978F0CAFB}" type="sibTrans" cxnId="{B92E6F69-BF98-485B-BF51-9B292730A2EA}">
      <dgm:prSet/>
      <dgm:spPr/>
      <dgm:t>
        <a:bodyPr/>
        <a:lstStyle/>
        <a:p>
          <a:endParaRPr lang="en-GB"/>
        </a:p>
      </dgm:t>
    </dgm:pt>
    <dgm:pt modelId="{DA1C0099-70C8-4771-9E1F-32A9D9F6E958}">
      <dgm:prSet/>
      <dgm:spPr/>
      <dgm:t>
        <a:bodyPr/>
        <a:lstStyle/>
        <a:p>
          <a:pPr>
            <a:lnSpc>
              <a:spcPct val="100000"/>
            </a:lnSpc>
          </a:pPr>
          <a:r>
            <a:rPr lang="en-US" dirty="0"/>
            <a:t>Police, health, education</a:t>
          </a:r>
        </a:p>
      </dgm:t>
    </dgm:pt>
    <dgm:pt modelId="{C64D5926-0295-4A6B-A57B-AC57AC1B793B}" type="parTrans" cxnId="{D1674EE5-471A-461C-8067-7B54703B772A}">
      <dgm:prSet/>
      <dgm:spPr/>
      <dgm:t>
        <a:bodyPr/>
        <a:lstStyle/>
        <a:p>
          <a:endParaRPr lang="en-GB"/>
        </a:p>
      </dgm:t>
    </dgm:pt>
    <dgm:pt modelId="{5F4BE15E-2F19-4C7D-8052-D0712A682ABC}" type="sibTrans" cxnId="{D1674EE5-471A-461C-8067-7B54703B772A}">
      <dgm:prSet/>
      <dgm:spPr/>
      <dgm:t>
        <a:bodyPr/>
        <a:lstStyle/>
        <a:p>
          <a:endParaRPr lang="en-GB"/>
        </a:p>
      </dgm:t>
    </dgm:pt>
    <dgm:pt modelId="{B40CB4D0-CA39-4F14-BFF5-74C7D6EF4560}">
      <dgm:prSet/>
      <dgm:spPr/>
      <dgm:t>
        <a:bodyPr/>
        <a:lstStyle/>
        <a:p>
          <a:pPr>
            <a:lnSpc>
              <a:spcPct val="100000"/>
            </a:lnSpc>
          </a:pPr>
          <a:r>
            <a:rPr lang="en-GB" dirty="0"/>
            <a:t>Be aware of people who may be at greatest risk and proactively reach out</a:t>
          </a:r>
          <a:endParaRPr lang="en-US" dirty="0"/>
        </a:p>
      </dgm:t>
    </dgm:pt>
    <dgm:pt modelId="{8D82C274-6B4A-4681-937C-AD5EFF63A5BF}" type="sibTrans" cxnId="{5FF9D02D-A3B8-454C-A3AE-3BCD0ADFC4D3}">
      <dgm:prSet/>
      <dgm:spPr/>
      <dgm:t>
        <a:bodyPr/>
        <a:lstStyle/>
        <a:p>
          <a:endParaRPr lang="en-GB"/>
        </a:p>
      </dgm:t>
    </dgm:pt>
    <dgm:pt modelId="{5D1D398B-474D-4975-B6C6-125A2BC54CA7}" type="parTrans" cxnId="{5FF9D02D-A3B8-454C-A3AE-3BCD0ADFC4D3}">
      <dgm:prSet/>
      <dgm:spPr/>
      <dgm:t>
        <a:bodyPr/>
        <a:lstStyle/>
        <a:p>
          <a:endParaRPr lang="en-GB"/>
        </a:p>
      </dgm:t>
    </dgm:pt>
    <dgm:pt modelId="{F98ED088-6444-4333-9A07-57A50422BF18}">
      <dgm:prSet/>
      <dgm:spPr/>
      <dgm:t>
        <a:bodyPr/>
        <a:lstStyle/>
        <a:p>
          <a:pPr>
            <a:lnSpc>
              <a:spcPct val="100000"/>
            </a:lnSpc>
          </a:pPr>
          <a:r>
            <a:rPr lang="en-GB" dirty="0"/>
            <a:t>Do not proactively ‘look’ for cases of violence but be available and ready to support and act</a:t>
          </a:r>
          <a:endParaRPr lang="en-US" dirty="0"/>
        </a:p>
      </dgm:t>
    </dgm:pt>
    <dgm:pt modelId="{4302F489-DA8F-402C-B1AD-B73E6A7A4525}" type="sibTrans" cxnId="{9285797A-DC3C-4DAC-B405-CAB679F10C45}">
      <dgm:prSet/>
      <dgm:spPr/>
      <dgm:t>
        <a:bodyPr/>
        <a:lstStyle/>
        <a:p>
          <a:endParaRPr lang="en-US"/>
        </a:p>
      </dgm:t>
    </dgm:pt>
    <dgm:pt modelId="{B0C89FF6-65A2-4802-BDA7-663898B613C4}" type="parTrans" cxnId="{9285797A-DC3C-4DAC-B405-CAB679F10C45}">
      <dgm:prSet/>
      <dgm:spPr/>
      <dgm:t>
        <a:bodyPr/>
        <a:lstStyle/>
        <a:p>
          <a:endParaRPr lang="en-US"/>
        </a:p>
      </dgm:t>
    </dgm:pt>
    <dgm:pt modelId="{1B9343E9-3FE5-4E25-A1A4-829895086C50}" type="pres">
      <dgm:prSet presAssocID="{C939B54A-6730-4C0B-9352-E5915481EEB1}" presName="linear" presStyleCnt="0">
        <dgm:presLayoutVars>
          <dgm:animLvl val="lvl"/>
          <dgm:resizeHandles val="exact"/>
        </dgm:presLayoutVars>
      </dgm:prSet>
      <dgm:spPr/>
    </dgm:pt>
    <dgm:pt modelId="{B5CBA83C-208C-4546-AF5D-8DD5BE3762B7}" type="pres">
      <dgm:prSet presAssocID="{F98ED088-6444-4333-9A07-57A50422BF18}" presName="parentText" presStyleLbl="node1" presStyleIdx="0" presStyleCnt="3" custLinFactY="469200" custLinFactNeighborX="800" custLinFactNeighborY="500000">
        <dgm:presLayoutVars>
          <dgm:chMax val="0"/>
          <dgm:bulletEnabled val="1"/>
        </dgm:presLayoutVars>
      </dgm:prSet>
      <dgm:spPr/>
    </dgm:pt>
    <dgm:pt modelId="{C73F6309-0D80-4B83-80D3-9607FCB00787}" type="pres">
      <dgm:prSet presAssocID="{4302F489-DA8F-402C-B1AD-B73E6A7A4525}" presName="spacer" presStyleCnt="0"/>
      <dgm:spPr/>
    </dgm:pt>
    <dgm:pt modelId="{B293CE89-1CB9-4A9F-B3B8-24A3B2480FB8}" type="pres">
      <dgm:prSet presAssocID="{B40CB4D0-CA39-4F14-BFF5-74C7D6EF4560}" presName="parentText" presStyleLbl="node1" presStyleIdx="1" presStyleCnt="3" custLinFactNeighborX="88" custLinFactNeighborY="-64020">
        <dgm:presLayoutVars>
          <dgm:chMax val="0"/>
          <dgm:bulletEnabled val="1"/>
        </dgm:presLayoutVars>
      </dgm:prSet>
      <dgm:spPr/>
    </dgm:pt>
    <dgm:pt modelId="{3545FD23-9DCB-4BC8-844F-547A6BA7DD12}" type="pres">
      <dgm:prSet presAssocID="{B40CB4D0-CA39-4F14-BFF5-74C7D6EF4560}" presName="childText" presStyleLbl="revTx" presStyleIdx="0" presStyleCnt="2" custLinFactY="-2161" custLinFactNeighborX="-263" custLinFactNeighborY="-100000">
        <dgm:presLayoutVars>
          <dgm:bulletEnabled val="1"/>
        </dgm:presLayoutVars>
      </dgm:prSet>
      <dgm:spPr/>
    </dgm:pt>
    <dgm:pt modelId="{6C2225C3-5092-497A-BE7C-9DB446B919B1}" type="pres">
      <dgm:prSet presAssocID="{9A47F686-6470-4D78-B94E-8BE1596A78FB}" presName="parentText" presStyleLbl="node1" presStyleIdx="2" presStyleCnt="3" custLinFactY="-4958" custLinFactNeighborX="-351" custLinFactNeighborY="-100000">
        <dgm:presLayoutVars>
          <dgm:chMax val="0"/>
          <dgm:bulletEnabled val="1"/>
        </dgm:presLayoutVars>
      </dgm:prSet>
      <dgm:spPr/>
    </dgm:pt>
    <dgm:pt modelId="{AC554C1A-304B-4FE0-B68D-FCB636C8B624}" type="pres">
      <dgm:prSet presAssocID="{9A47F686-6470-4D78-B94E-8BE1596A78FB}" presName="childText" presStyleLbl="revTx" presStyleIdx="1" presStyleCnt="2" custLinFactY="-5380" custLinFactNeighborX="-438" custLinFactNeighborY="-100000">
        <dgm:presLayoutVars>
          <dgm:bulletEnabled val="1"/>
        </dgm:presLayoutVars>
      </dgm:prSet>
      <dgm:spPr/>
    </dgm:pt>
  </dgm:ptLst>
  <dgm:cxnLst>
    <dgm:cxn modelId="{A127B903-07E7-480A-AC12-F84A460FC0BA}" srcId="{B40CB4D0-CA39-4F14-BFF5-74C7D6EF4560}" destId="{D463EF6B-782F-4136-AF9F-4B516599430F}" srcOrd="1" destOrd="0" parTransId="{4E1383F6-7DB6-41A0-81A1-5CBA276E43C0}" sibTransId="{C4AF59C8-57DD-413D-A552-EE6BF7CB83A9}"/>
    <dgm:cxn modelId="{8668620A-552A-4041-A734-C4AE3A4857C1}" type="presOf" srcId="{F54C2B9D-5635-42BD-9734-2BD347EC72DB}" destId="{AC554C1A-304B-4FE0-B68D-FCB636C8B624}" srcOrd="0" destOrd="0" presId="urn:microsoft.com/office/officeart/2005/8/layout/vList2"/>
    <dgm:cxn modelId="{55C63C28-3F6A-45F8-9145-CE77FB063C6A}" type="presOf" srcId="{6666B788-4F24-468A-B102-2DDDC2E0B86E}" destId="{AC554C1A-304B-4FE0-B68D-FCB636C8B624}" srcOrd="0" destOrd="1" presId="urn:microsoft.com/office/officeart/2005/8/layout/vList2"/>
    <dgm:cxn modelId="{08653E29-C89B-485D-A25C-546097A7EA88}" type="presOf" srcId="{C939B54A-6730-4C0B-9352-E5915481EEB1}" destId="{1B9343E9-3FE5-4E25-A1A4-829895086C50}" srcOrd="0" destOrd="0" presId="urn:microsoft.com/office/officeart/2005/8/layout/vList2"/>
    <dgm:cxn modelId="{5FF9D02D-A3B8-454C-A3AE-3BCD0ADFC4D3}" srcId="{C939B54A-6730-4C0B-9352-E5915481EEB1}" destId="{B40CB4D0-CA39-4F14-BFF5-74C7D6EF4560}" srcOrd="1" destOrd="0" parTransId="{5D1D398B-474D-4975-B6C6-125A2BC54CA7}" sibTransId="{8D82C274-6B4A-4681-937C-AD5EFF63A5BF}"/>
    <dgm:cxn modelId="{38890D3A-B640-4880-9D0C-6F32E3BB88E6}" srcId="{9A47F686-6470-4D78-B94E-8BE1596A78FB}" destId="{F54C2B9D-5635-42BD-9734-2BD347EC72DB}" srcOrd="0" destOrd="0" parTransId="{99453967-E027-4846-8B7A-91FCA69B100C}" sibTransId="{38D982A0-193D-4DB3-8DCF-4D5A9771DB59}"/>
    <dgm:cxn modelId="{B92E6F69-BF98-485B-BF51-9B292730A2EA}" srcId="{9A47F686-6470-4D78-B94E-8BE1596A78FB}" destId="{6666B788-4F24-468A-B102-2DDDC2E0B86E}" srcOrd="1" destOrd="0" parTransId="{DFF47499-DE6A-4465-84A6-A8C321CAE3DB}" sibTransId="{C25FE226-ECBA-47C1-A86E-979978F0CAFB}"/>
    <dgm:cxn modelId="{E8C8FC50-BBDF-4F5F-9DB4-410450CBFA1E}" type="presOf" srcId="{9A47F686-6470-4D78-B94E-8BE1596A78FB}" destId="{6C2225C3-5092-497A-BE7C-9DB446B919B1}" srcOrd="0" destOrd="0" presId="urn:microsoft.com/office/officeart/2005/8/layout/vList2"/>
    <dgm:cxn modelId="{1F043374-D083-495A-9856-4B1C4B602FEC}" srcId="{C939B54A-6730-4C0B-9352-E5915481EEB1}" destId="{9A47F686-6470-4D78-B94E-8BE1596A78FB}" srcOrd="2" destOrd="0" parTransId="{711C0762-6018-4C2E-B9BA-0E2B18E6BFDF}" sibTransId="{B01B3D5B-55D3-45E3-A4A8-82C5834A2E8F}"/>
    <dgm:cxn modelId="{F079DF78-0219-49E5-A77E-6B18FD1F1C43}" type="presOf" srcId="{DA1C0099-70C8-4771-9E1F-32A9D9F6E958}" destId="{AC554C1A-304B-4FE0-B68D-FCB636C8B624}" srcOrd="0" destOrd="2" presId="urn:microsoft.com/office/officeart/2005/8/layout/vList2"/>
    <dgm:cxn modelId="{9285797A-DC3C-4DAC-B405-CAB679F10C45}" srcId="{C939B54A-6730-4C0B-9352-E5915481EEB1}" destId="{F98ED088-6444-4333-9A07-57A50422BF18}" srcOrd="0" destOrd="0" parTransId="{B0C89FF6-65A2-4802-BDA7-663898B613C4}" sibTransId="{4302F489-DA8F-402C-B1AD-B73E6A7A4525}"/>
    <dgm:cxn modelId="{A767FB85-1D35-4AF1-AFAC-1A6B100B4856}" srcId="{B40CB4D0-CA39-4F14-BFF5-74C7D6EF4560}" destId="{ECA0959D-890C-4EC9-B8B4-C8004265D182}" srcOrd="0" destOrd="0" parTransId="{EF4E5405-19F1-46D6-8427-A38BDBE59D4E}" sibTransId="{2271BD63-3A2A-4FDD-86CB-B44E1D1E389C}"/>
    <dgm:cxn modelId="{AA104B98-FD44-46C8-909F-ADB9973BE2E6}" type="presOf" srcId="{517A30C7-5F35-4AD1-9FF2-4A0BEF6424AD}" destId="{3545FD23-9DCB-4BC8-844F-547A6BA7DD12}" srcOrd="0" destOrd="2" presId="urn:microsoft.com/office/officeart/2005/8/layout/vList2"/>
    <dgm:cxn modelId="{301FC299-22FD-44F8-BF54-2C47A0024B3F}" srcId="{B40CB4D0-CA39-4F14-BFF5-74C7D6EF4560}" destId="{73515BF5-F2C7-4366-A8EC-47DAD385C084}" srcOrd="3" destOrd="0" parTransId="{57734E61-5DE7-499B-8AC5-81BC1994EEE1}" sibTransId="{6D79AF6F-731C-41DA-9440-C542B4D168EB}"/>
    <dgm:cxn modelId="{E64F49AE-32CC-4594-9C91-BA4B0C333DFF}" type="presOf" srcId="{B40CB4D0-CA39-4F14-BFF5-74C7D6EF4560}" destId="{B293CE89-1CB9-4A9F-B3B8-24A3B2480FB8}" srcOrd="0" destOrd="0" presId="urn:microsoft.com/office/officeart/2005/8/layout/vList2"/>
    <dgm:cxn modelId="{CA3DD2B9-67F0-4733-B94E-D860279D6275}" type="presOf" srcId="{73515BF5-F2C7-4366-A8EC-47DAD385C084}" destId="{3545FD23-9DCB-4BC8-844F-547A6BA7DD12}" srcOrd="0" destOrd="3" presId="urn:microsoft.com/office/officeart/2005/8/layout/vList2"/>
    <dgm:cxn modelId="{EC20A6BB-808D-41A1-AF23-12A0F22F9C37}" type="presOf" srcId="{F98ED088-6444-4333-9A07-57A50422BF18}" destId="{B5CBA83C-208C-4546-AF5D-8DD5BE3762B7}" srcOrd="0" destOrd="0" presId="urn:microsoft.com/office/officeart/2005/8/layout/vList2"/>
    <dgm:cxn modelId="{D1674EE5-471A-461C-8067-7B54703B772A}" srcId="{9A47F686-6470-4D78-B94E-8BE1596A78FB}" destId="{DA1C0099-70C8-4771-9E1F-32A9D9F6E958}" srcOrd="2" destOrd="0" parTransId="{C64D5926-0295-4A6B-A57B-AC57AC1B793B}" sibTransId="{5F4BE15E-2F19-4C7D-8052-D0712A682ABC}"/>
    <dgm:cxn modelId="{F54C62EC-7917-4F4E-89A5-72A476F03F65}" srcId="{B40CB4D0-CA39-4F14-BFF5-74C7D6EF4560}" destId="{517A30C7-5F35-4AD1-9FF2-4A0BEF6424AD}" srcOrd="2" destOrd="0" parTransId="{14A689EF-F136-4374-A9A2-5A1CE07EF978}" sibTransId="{103D88C0-BCA4-42AA-A780-E76272718174}"/>
    <dgm:cxn modelId="{37EB49F3-9F0E-46A7-89B8-910B85F62A4D}" type="presOf" srcId="{D463EF6B-782F-4136-AF9F-4B516599430F}" destId="{3545FD23-9DCB-4BC8-844F-547A6BA7DD12}" srcOrd="0" destOrd="1" presId="urn:microsoft.com/office/officeart/2005/8/layout/vList2"/>
    <dgm:cxn modelId="{21494BF8-D908-4351-A114-D06248684B9C}" type="presOf" srcId="{ECA0959D-890C-4EC9-B8B4-C8004265D182}" destId="{3545FD23-9DCB-4BC8-844F-547A6BA7DD12}" srcOrd="0" destOrd="0" presId="urn:microsoft.com/office/officeart/2005/8/layout/vList2"/>
    <dgm:cxn modelId="{245B103A-D113-4193-BCE7-28DEEA3BC3DC}" type="presParOf" srcId="{1B9343E9-3FE5-4E25-A1A4-829895086C50}" destId="{B5CBA83C-208C-4546-AF5D-8DD5BE3762B7}" srcOrd="0" destOrd="0" presId="urn:microsoft.com/office/officeart/2005/8/layout/vList2"/>
    <dgm:cxn modelId="{14ABB0A6-B741-4C68-A44D-5BE2C2273728}" type="presParOf" srcId="{1B9343E9-3FE5-4E25-A1A4-829895086C50}" destId="{C73F6309-0D80-4B83-80D3-9607FCB00787}" srcOrd="1" destOrd="0" presId="urn:microsoft.com/office/officeart/2005/8/layout/vList2"/>
    <dgm:cxn modelId="{70C70DAE-643A-4AA5-8D56-ECAB6E87EA7C}" type="presParOf" srcId="{1B9343E9-3FE5-4E25-A1A4-829895086C50}" destId="{B293CE89-1CB9-4A9F-B3B8-24A3B2480FB8}" srcOrd="2" destOrd="0" presId="urn:microsoft.com/office/officeart/2005/8/layout/vList2"/>
    <dgm:cxn modelId="{0F9D271B-C6AA-461A-AF1D-94F67BFAA255}" type="presParOf" srcId="{1B9343E9-3FE5-4E25-A1A4-829895086C50}" destId="{3545FD23-9DCB-4BC8-844F-547A6BA7DD12}" srcOrd="3" destOrd="0" presId="urn:microsoft.com/office/officeart/2005/8/layout/vList2"/>
    <dgm:cxn modelId="{55DE6792-E2F2-4E5F-850D-90B0A9D15489}" type="presParOf" srcId="{1B9343E9-3FE5-4E25-A1A4-829895086C50}" destId="{6C2225C3-5092-497A-BE7C-9DB446B919B1}" srcOrd="4" destOrd="0" presId="urn:microsoft.com/office/officeart/2005/8/layout/vList2"/>
    <dgm:cxn modelId="{60723DDF-F4BE-49BE-A938-AD1CC2E85DA3}" type="presParOf" srcId="{1B9343E9-3FE5-4E25-A1A4-829895086C50}" destId="{AC554C1A-304B-4FE0-B68D-FCB636C8B62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1D7F0C-BBF6-4E59-8B77-3091BFECAE3E}"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A76EE631-D94A-443D-B314-A1BD7B364A1D}">
      <dgm:prSet/>
      <dgm:spPr/>
      <dgm:t>
        <a:bodyPr/>
        <a:lstStyle/>
        <a:p>
          <a:r>
            <a:rPr lang="en-US"/>
            <a:t>Check</a:t>
          </a:r>
        </a:p>
      </dgm:t>
    </dgm:pt>
    <dgm:pt modelId="{F9A50B32-BD32-4D30-ABF3-7C4A4FB8A6AC}" type="parTrans" cxnId="{E361171E-2872-4391-BD48-94B7F053B48B}">
      <dgm:prSet/>
      <dgm:spPr/>
      <dgm:t>
        <a:bodyPr/>
        <a:lstStyle/>
        <a:p>
          <a:endParaRPr lang="en-US"/>
        </a:p>
      </dgm:t>
    </dgm:pt>
    <dgm:pt modelId="{06EAC60C-24D9-424B-9AE9-7E1FEB71BDB4}" type="sibTrans" cxnId="{E361171E-2872-4391-BD48-94B7F053B48B}">
      <dgm:prSet/>
      <dgm:spPr/>
      <dgm:t>
        <a:bodyPr/>
        <a:lstStyle/>
        <a:p>
          <a:endParaRPr lang="en-US"/>
        </a:p>
      </dgm:t>
    </dgm:pt>
    <dgm:pt modelId="{A9BC270D-A4FC-498D-84CA-18E179508D9E}">
      <dgm:prSet custT="1"/>
      <dgm:spPr/>
      <dgm:t>
        <a:bodyPr/>
        <a:lstStyle/>
        <a:p>
          <a:r>
            <a:rPr lang="en-US" sz="1800" dirty="0"/>
            <a:t>Check that the person can talk freely; if not, find a way to speak when it is safe</a:t>
          </a:r>
        </a:p>
      </dgm:t>
    </dgm:pt>
    <dgm:pt modelId="{DF15838B-0D1E-4225-81C8-C2CBAFB14D81}" type="parTrans" cxnId="{512BED7F-3F75-4343-A218-F1F9EF16D7ED}">
      <dgm:prSet/>
      <dgm:spPr/>
      <dgm:t>
        <a:bodyPr/>
        <a:lstStyle/>
        <a:p>
          <a:endParaRPr lang="en-US"/>
        </a:p>
      </dgm:t>
    </dgm:pt>
    <dgm:pt modelId="{2DF27386-1A65-47AC-8D6C-FA8976CDB3F6}" type="sibTrans" cxnId="{512BED7F-3F75-4343-A218-F1F9EF16D7ED}">
      <dgm:prSet/>
      <dgm:spPr/>
      <dgm:t>
        <a:bodyPr/>
        <a:lstStyle/>
        <a:p>
          <a:endParaRPr lang="en-US"/>
        </a:p>
      </dgm:t>
    </dgm:pt>
    <dgm:pt modelId="{F480E198-5096-473D-A6E9-138E0F855910}">
      <dgm:prSet custT="1"/>
      <dgm:spPr/>
      <dgm:t>
        <a:bodyPr/>
        <a:lstStyle/>
        <a:p>
          <a:r>
            <a:rPr lang="en-US" sz="1400" dirty="0"/>
            <a:t>Ask if the person can speak freely</a:t>
          </a:r>
        </a:p>
      </dgm:t>
    </dgm:pt>
    <dgm:pt modelId="{C173623D-DEE9-42FD-8D86-700F4FE906D2}" type="parTrans" cxnId="{0D4CC9A6-DD71-4426-B915-E70A48342A24}">
      <dgm:prSet/>
      <dgm:spPr/>
      <dgm:t>
        <a:bodyPr/>
        <a:lstStyle/>
        <a:p>
          <a:endParaRPr lang="en-US"/>
        </a:p>
      </dgm:t>
    </dgm:pt>
    <dgm:pt modelId="{A3D35815-FF7F-4A78-9732-AD269CE5BDC3}" type="sibTrans" cxnId="{0D4CC9A6-DD71-4426-B915-E70A48342A24}">
      <dgm:prSet/>
      <dgm:spPr/>
      <dgm:t>
        <a:bodyPr/>
        <a:lstStyle/>
        <a:p>
          <a:endParaRPr lang="en-US"/>
        </a:p>
      </dgm:t>
    </dgm:pt>
    <dgm:pt modelId="{6876199C-12B1-437B-B6EB-8D77715887BB}">
      <dgm:prSet custT="1"/>
      <dgm:spPr/>
      <dgm:t>
        <a:bodyPr/>
        <a:lstStyle/>
        <a:p>
          <a:r>
            <a:rPr lang="en-US" sz="1400" dirty="0"/>
            <a:t>Do not pressure; give your number or ask them to text you to call back</a:t>
          </a:r>
        </a:p>
      </dgm:t>
    </dgm:pt>
    <dgm:pt modelId="{07AE80A1-C21C-4719-B0A2-9609946806D9}" type="parTrans" cxnId="{3E60915D-71A5-4A1F-AB94-5ED6ADAFC929}">
      <dgm:prSet/>
      <dgm:spPr/>
      <dgm:t>
        <a:bodyPr/>
        <a:lstStyle/>
        <a:p>
          <a:endParaRPr lang="en-US"/>
        </a:p>
      </dgm:t>
    </dgm:pt>
    <dgm:pt modelId="{79285804-8DA4-43A1-A3B9-F0B440090037}" type="sibTrans" cxnId="{3E60915D-71A5-4A1F-AB94-5ED6ADAFC929}">
      <dgm:prSet/>
      <dgm:spPr/>
      <dgm:t>
        <a:bodyPr/>
        <a:lstStyle/>
        <a:p>
          <a:endParaRPr lang="en-US"/>
        </a:p>
      </dgm:t>
    </dgm:pt>
    <dgm:pt modelId="{C75A92B1-C2C4-49E9-A7FE-CB026A51AD39}">
      <dgm:prSet/>
      <dgm:spPr/>
      <dgm:t>
        <a:bodyPr/>
        <a:lstStyle/>
        <a:p>
          <a:r>
            <a:rPr lang="en-US"/>
            <a:t>Act</a:t>
          </a:r>
        </a:p>
      </dgm:t>
    </dgm:pt>
    <dgm:pt modelId="{C6047BA2-D643-45E7-A143-52CD3563B3A3}" type="parTrans" cxnId="{7E8F65A7-3BE7-48AC-883D-3F4589129802}">
      <dgm:prSet/>
      <dgm:spPr/>
      <dgm:t>
        <a:bodyPr/>
        <a:lstStyle/>
        <a:p>
          <a:endParaRPr lang="en-US"/>
        </a:p>
      </dgm:t>
    </dgm:pt>
    <dgm:pt modelId="{527C6800-AB6B-40C8-B7B3-3CFE3C004957}" type="sibTrans" cxnId="{7E8F65A7-3BE7-48AC-883D-3F4589129802}">
      <dgm:prSet/>
      <dgm:spPr/>
      <dgm:t>
        <a:bodyPr/>
        <a:lstStyle/>
        <a:p>
          <a:endParaRPr lang="en-US"/>
        </a:p>
      </dgm:t>
    </dgm:pt>
    <dgm:pt modelId="{960DEED0-446A-4B7D-BAC5-6D5DD56C40CE}">
      <dgm:prSet custT="1"/>
      <dgm:spPr/>
      <dgm:t>
        <a:bodyPr/>
        <a:lstStyle/>
        <a:p>
          <a:r>
            <a:rPr lang="en-US" sz="1800" dirty="0"/>
            <a:t>If there is a risk to life or safety, act</a:t>
          </a:r>
        </a:p>
      </dgm:t>
    </dgm:pt>
    <dgm:pt modelId="{AC5834D2-D4C4-4868-8D3F-9FB06473EA54}" type="parTrans" cxnId="{BB9D5FC8-D87E-4350-897E-4B57E1A22743}">
      <dgm:prSet/>
      <dgm:spPr/>
      <dgm:t>
        <a:bodyPr/>
        <a:lstStyle/>
        <a:p>
          <a:endParaRPr lang="en-US"/>
        </a:p>
      </dgm:t>
    </dgm:pt>
    <dgm:pt modelId="{D78198A1-ECB1-4F57-AC68-2BE7348F6F79}" type="sibTrans" cxnId="{BB9D5FC8-D87E-4350-897E-4B57E1A22743}">
      <dgm:prSet/>
      <dgm:spPr/>
      <dgm:t>
        <a:bodyPr/>
        <a:lstStyle/>
        <a:p>
          <a:endParaRPr lang="en-US"/>
        </a:p>
      </dgm:t>
    </dgm:pt>
    <dgm:pt modelId="{4E3ABB73-1AEA-4526-BA2F-C4B5641F7FE3}">
      <dgm:prSet custT="1"/>
      <dgm:spPr/>
      <dgm:t>
        <a:bodyPr/>
        <a:lstStyle/>
        <a:p>
          <a:r>
            <a:rPr lang="en-US" sz="1400" dirty="0"/>
            <a:t>Referral procedures; liaison with police and health</a:t>
          </a:r>
        </a:p>
      </dgm:t>
    </dgm:pt>
    <dgm:pt modelId="{7ACE39E4-2B67-4952-AA05-416D4019ED3D}" type="parTrans" cxnId="{2F6F85A9-45D2-4CF9-8A58-35F661BAC463}">
      <dgm:prSet/>
      <dgm:spPr/>
      <dgm:t>
        <a:bodyPr/>
        <a:lstStyle/>
        <a:p>
          <a:endParaRPr lang="en-US"/>
        </a:p>
      </dgm:t>
    </dgm:pt>
    <dgm:pt modelId="{0063DB37-2AA2-4D06-8710-853366CAEE2F}" type="sibTrans" cxnId="{2F6F85A9-45D2-4CF9-8A58-35F661BAC463}">
      <dgm:prSet/>
      <dgm:spPr/>
      <dgm:t>
        <a:bodyPr/>
        <a:lstStyle/>
        <a:p>
          <a:endParaRPr lang="en-US"/>
        </a:p>
      </dgm:t>
    </dgm:pt>
    <dgm:pt modelId="{70C037AC-BA2B-420B-BF0B-00547B069B63}">
      <dgm:prSet custT="1"/>
      <dgm:spPr/>
      <dgm:t>
        <a:bodyPr/>
        <a:lstStyle/>
        <a:p>
          <a:r>
            <a:rPr lang="en-US" sz="1400" dirty="0"/>
            <a:t>Home visit if possible </a:t>
          </a:r>
        </a:p>
      </dgm:t>
    </dgm:pt>
    <dgm:pt modelId="{15D447DC-CBCD-4204-BDCB-A1B40706B2B3}" type="parTrans" cxnId="{B75B9CE7-0CC4-45DD-845C-464042DB66DF}">
      <dgm:prSet/>
      <dgm:spPr/>
      <dgm:t>
        <a:bodyPr/>
        <a:lstStyle/>
        <a:p>
          <a:endParaRPr lang="en-US"/>
        </a:p>
      </dgm:t>
    </dgm:pt>
    <dgm:pt modelId="{AD7318F1-E78F-4606-9EB4-CDB0B56183BE}" type="sibTrans" cxnId="{B75B9CE7-0CC4-45DD-845C-464042DB66DF}">
      <dgm:prSet/>
      <dgm:spPr/>
      <dgm:t>
        <a:bodyPr/>
        <a:lstStyle/>
        <a:p>
          <a:endParaRPr lang="en-US"/>
        </a:p>
      </dgm:t>
    </dgm:pt>
    <dgm:pt modelId="{8B7EA5CC-871A-4F77-B715-78E4AEE112D2}">
      <dgm:prSet custT="1"/>
      <dgm:spPr/>
      <dgm:t>
        <a:bodyPr/>
        <a:lstStyle/>
        <a:p>
          <a:r>
            <a:rPr lang="en-US" sz="1400" dirty="0"/>
            <a:t>Immediate link with supervisor </a:t>
          </a:r>
        </a:p>
      </dgm:t>
    </dgm:pt>
    <dgm:pt modelId="{79019165-D369-4302-92C6-47C08FAB7711}" type="parTrans" cxnId="{A62264B7-1A45-4A94-8178-6B0ADA7D2F46}">
      <dgm:prSet/>
      <dgm:spPr/>
      <dgm:t>
        <a:bodyPr/>
        <a:lstStyle/>
        <a:p>
          <a:endParaRPr lang="en-US"/>
        </a:p>
      </dgm:t>
    </dgm:pt>
    <dgm:pt modelId="{54ED5BC4-A99D-41B2-8F10-D2F69922A8B2}" type="sibTrans" cxnId="{A62264B7-1A45-4A94-8178-6B0ADA7D2F46}">
      <dgm:prSet/>
      <dgm:spPr/>
      <dgm:t>
        <a:bodyPr/>
        <a:lstStyle/>
        <a:p>
          <a:endParaRPr lang="en-US"/>
        </a:p>
      </dgm:t>
    </dgm:pt>
    <dgm:pt modelId="{6AB8F630-D0E2-4543-B25F-5DA8845FB0BA}">
      <dgm:prSet/>
      <dgm:spPr/>
      <dgm:t>
        <a:bodyPr/>
        <a:lstStyle/>
        <a:p>
          <a:r>
            <a:rPr lang="en-US"/>
            <a:t>Be</a:t>
          </a:r>
        </a:p>
      </dgm:t>
    </dgm:pt>
    <dgm:pt modelId="{D4968279-31F9-4629-825B-96CAB607F2E7}" type="parTrans" cxnId="{9D3B48ED-3CD2-4B00-BAA1-C9E6380A20D6}">
      <dgm:prSet/>
      <dgm:spPr/>
      <dgm:t>
        <a:bodyPr/>
        <a:lstStyle/>
        <a:p>
          <a:endParaRPr lang="en-US"/>
        </a:p>
      </dgm:t>
    </dgm:pt>
    <dgm:pt modelId="{6ED24EF1-1B92-4902-94EA-B559A74F288B}" type="sibTrans" cxnId="{9D3B48ED-3CD2-4B00-BAA1-C9E6380A20D6}">
      <dgm:prSet/>
      <dgm:spPr/>
      <dgm:t>
        <a:bodyPr/>
        <a:lstStyle/>
        <a:p>
          <a:endParaRPr lang="en-US"/>
        </a:p>
      </dgm:t>
    </dgm:pt>
    <dgm:pt modelId="{D4EC36F3-8195-40FC-AF7E-4C24B41154F2}">
      <dgm:prSet/>
      <dgm:spPr/>
      <dgm:t>
        <a:bodyPr/>
        <a:lstStyle/>
        <a:p>
          <a:r>
            <a:rPr lang="en-US" dirty="0"/>
            <a:t>Be aware that people may not disclose</a:t>
          </a:r>
        </a:p>
      </dgm:t>
    </dgm:pt>
    <dgm:pt modelId="{46BB96FF-4FFF-4512-B3DA-0293B4D434ED}" type="parTrans" cxnId="{5B2055C7-AE6F-4FD9-8692-68137CCE6B81}">
      <dgm:prSet/>
      <dgm:spPr/>
      <dgm:t>
        <a:bodyPr/>
        <a:lstStyle/>
        <a:p>
          <a:endParaRPr lang="en-US"/>
        </a:p>
      </dgm:t>
    </dgm:pt>
    <dgm:pt modelId="{1B45FC3E-B860-486F-AE54-909A25D7F063}" type="sibTrans" cxnId="{5B2055C7-AE6F-4FD9-8692-68137CCE6B81}">
      <dgm:prSet/>
      <dgm:spPr/>
      <dgm:t>
        <a:bodyPr/>
        <a:lstStyle/>
        <a:p>
          <a:endParaRPr lang="en-US"/>
        </a:p>
      </dgm:t>
    </dgm:pt>
    <dgm:pt modelId="{64D64185-E754-42E5-9145-F82B1330A131}">
      <dgm:prSet/>
      <dgm:spPr/>
      <dgm:t>
        <a:bodyPr/>
        <a:lstStyle/>
        <a:p>
          <a:r>
            <a:rPr lang="en-US"/>
            <a:t>Follow up and continue to be there</a:t>
          </a:r>
        </a:p>
      </dgm:t>
    </dgm:pt>
    <dgm:pt modelId="{E3BD27E4-ED0E-4D49-B405-77F56FEDFBD2}" type="parTrans" cxnId="{915BD371-9C4C-488C-9DD5-362151DCC0A3}">
      <dgm:prSet/>
      <dgm:spPr/>
      <dgm:t>
        <a:bodyPr/>
        <a:lstStyle/>
        <a:p>
          <a:endParaRPr lang="en-US"/>
        </a:p>
      </dgm:t>
    </dgm:pt>
    <dgm:pt modelId="{3EF9BD67-1CE4-4943-AB6A-7B7EEAB14EDF}" type="sibTrans" cxnId="{915BD371-9C4C-488C-9DD5-362151DCC0A3}">
      <dgm:prSet/>
      <dgm:spPr/>
      <dgm:t>
        <a:bodyPr/>
        <a:lstStyle/>
        <a:p>
          <a:endParaRPr lang="en-US"/>
        </a:p>
      </dgm:t>
    </dgm:pt>
    <dgm:pt modelId="{42B7E29A-9C7C-441F-A5B4-5D4F8775893F}">
      <dgm:prSet/>
      <dgm:spPr/>
      <dgm:t>
        <a:bodyPr/>
        <a:lstStyle/>
        <a:p>
          <a:r>
            <a:rPr lang="en-US" dirty="0"/>
            <a:t>Provide Helpline information </a:t>
          </a:r>
        </a:p>
      </dgm:t>
    </dgm:pt>
    <dgm:pt modelId="{E22F30EE-98D4-4455-9FFF-BE7D6B5A929B}" type="parTrans" cxnId="{8284CF97-3FF9-41C4-8E23-337CC6A5EE94}">
      <dgm:prSet/>
      <dgm:spPr/>
      <dgm:t>
        <a:bodyPr/>
        <a:lstStyle/>
        <a:p>
          <a:endParaRPr lang="en-US"/>
        </a:p>
      </dgm:t>
    </dgm:pt>
    <dgm:pt modelId="{0CF22368-AE5D-4986-85BB-E3B3CBE4B760}" type="sibTrans" cxnId="{8284CF97-3FF9-41C4-8E23-337CC6A5EE94}">
      <dgm:prSet/>
      <dgm:spPr/>
      <dgm:t>
        <a:bodyPr/>
        <a:lstStyle/>
        <a:p>
          <a:endParaRPr lang="en-US"/>
        </a:p>
      </dgm:t>
    </dgm:pt>
    <dgm:pt modelId="{D747D021-2A20-8843-823A-EFA915193A59}" type="pres">
      <dgm:prSet presAssocID="{9E1D7F0C-BBF6-4E59-8B77-3091BFECAE3E}" presName="Name0" presStyleCnt="0">
        <dgm:presLayoutVars>
          <dgm:dir/>
          <dgm:animLvl val="lvl"/>
          <dgm:resizeHandles val="exact"/>
        </dgm:presLayoutVars>
      </dgm:prSet>
      <dgm:spPr/>
    </dgm:pt>
    <dgm:pt modelId="{3342AC4A-5E0A-5241-A96C-DF0ADFDC9A5A}" type="pres">
      <dgm:prSet presAssocID="{A76EE631-D94A-443D-B314-A1BD7B364A1D}" presName="linNode" presStyleCnt="0"/>
      <dgm:spPr/>
    </dgm:pt>
    <dgm:pt modelId="{081EA15F-DF2C-3449-9222-AC368A266968}" type="pres">
      <dgm:prSet presAssocID="{A76EE631-D94A-443D-B314-A1BD7B364A1D}" presName="parentText" presStyleLbl="solidFgAcc1" presStyleIdx="0" presStyleCnt="3">
        <dgm:presLayoutVars>
          <dgm:chMax val="1"/>
          <dgm:bulletEnabled/>
        </dgm:presLayoutVars>
      </dgm:prSet>
      <dgm:spPr/>
    </dgm:pt>
    <dgm:pt modelId="{61305CD2-2F34-D346-8837-707149BB66A8}" type="pres">
      <dgm:prSet presAssocID="{A76EE631-D94A-443D-B314-A1BD7B364A1D}" presName="descendantText" presStyleLbl="alignNode1" presStyleIdx="0" presStyleCnt="3">
        <dgm:presLayoutVars>
          <dgm:bulletEnabled/>
        </dgm:presLayoutVars>
      </dgm:prSet>
      <dgm:spPr/>
    </dgm:pt>
    <dgm:pt modelId="{C0AE0488-493C-2C45-BD8C-05AD90F8DB16}" type="pres">
      <dgm:prSet presAssocID="{06EAC60C-24D9-424B-9AE9-7E1FEB71BDB4}" presName="sp" presStyleCnt="0"/>
      <dgm:spPr/>
    </dgm:pt>
    <dgm:pt modelId="{29F7BD36-CF17-7F44-891E-2BA93A94E7D9}" type="pres">
      <dgm:prSet presAssocID="{C75A92B1-C2C4-49E9-A7FE-CB026A51AD39}" presName="linNode" presStyleCnt="0"/>
      <dgm:spPr/>
    </dgm:pt>
    <dgm:pt modelId="{78585761-D666-5D4F-AC2A-272E4DBECBC7}" type="pres">
      <dgm:prSet presAssocID="{C75A92B1-C2C4-49E9-A7FE-CB026A51AD39}" presName="parentText" presStyleLbl="solidFgAcc1" presStyleIdx="1" presStyleCnt="3">
        <dgm:presLayoutVars>
          <dgm:chMax val="1"/>
          <dgm:bulletEnabled/>
        </dgm:presLayoutVars>
      </dgm:prSet>
      <dgm:spPr/>
    </dgm:pt>
    <dgm:pt modelId="{58F3D8C7-89C3-204C-A9CA-FD7689A69638}" type="pres">
      <dgm:prSet presAssocID="{C75A92B1-C2C4-49E9-A7FE-CB026A51AD39}" presName="descendantText" presStyleLbl="alignNode1" presStyleIdx="1" presStyleCnt="3">
        <dgm:presLayoutVars>
          <dgm:bulletEnabled/>
        </dgm:presLayoutVars>
      </dgm:prSet>
      <dgm:spPr/>
    </dgm:pt>
    <dgm:pt modelId="{40D33EEE-011F-8248-A644-972E5686B492}" type="pres">
      <dgm:prSet presAssocID="{527C6800-AB6B-40C8-B7B3-3CFE3C004957}" presName="sp" presStyleCnt="0"/>
      <dgm:spPr/>
    </dgm:pt>
    <dgm:pt modelId="{695F3F65-522C-BF44-BC1E-B1A95C575CEB}" type="pres">
      <dgm:prSet presAssocID="{6AB8F630-D0E2-4543-B25F-5DA8845FB0BA}" presName="linNode" presStyleCnt="0"/>
      <dgm:spPr/>
    </dgm:pt>
    <dgm:pt modelId="{6AA7EF44-652E-2949-959E-B798A4A16475}" type="pres">
      <dgm:prSet presAssocID="{6AB8F630-D0E2-4543-B25F-5DA8845FB0BA}" presName="parentText" presStyleLbl="solidFgAcc1" presStyleIdx="2" presStyleCnt="3">
        <dgm:presLayoutVars>
          <dgm:chMax val="1"/>
          <dgm:bulletEnabled/>
        </dgm:presLayoutVars>
      </dgm:prSet>
      <dgm:spPr/>
    </dgm:pt>
    <dgm:pt modelId="{D370E41F-79C0-0643-9F0D-9E3E18104E7E}" type="pres">
      <dgm:prSet presAssocID="{6AB8F630-D0E2-4543-B25F-5DA8845FB0BA}" presName="descendantText" presStyleLbl="alignNode1" presStyleIdx="2" presStyleCnt="3">
        <dgm:presLayoutVars>
          <dgm:bulletEnabled/>
        </dgm:presLayoutVars>
      </dgm:prSet>
      <dgm:spPr/>
    </dgm:pt>
  </dgm:ptLst>
  <dgm:cxnLst>
    <dgm:cxn modelId="{E361171E-2872-4391-BD48-94B7F053B48B}" srcId="{9E1D7F0C-BBF6-4E59-8B77-3091BFECAE3E}" destId="{A76EE631-D94A-443D-B314-A1BD7B364A1D}" srcOrd="0" destOrd="0" parTransId="{F9A50B32-BD32-4D30-ABF3-7C4A4FB8A6AC}" sibTransId="{06EAC60C-24D9-424B-9AE9-7E1FEB71BDB4}"/>
    <dgm:cxn modelId="{6BA0212A-EBCB-B84A-A727-FB137EEC28D8}" type="presOf" srcId="{960DEED0-446A-4B7D-BAC5-6D5DD56C40CE}" destId="{58F3D8C7-89C3-204C-A9CA-FD7689A69638}" srcOrd="0" destOrd="0" presId="urn:microsoft.com/office/officeart/2016/7/layout/VerticalHollowActionList"/>
    <dgm:cxn modelId="{E3EA633E-30DA-9442-8F34-83B84D36AE58}" type="presOf" srcId="{9E1D7F0C-BBF6-4E59-8B77-3091BFECAE3E}" destId="{D747D021-2A20-8843-823A-EFA915193A59}" srcOrd="0" destOrd="0" presId="urn:microsoft.com/office/officeart/2016/7/layout/VerticalHollowActionList"/>
    <dgm:cxn modelId="{45FFE95B-8596-2346-A1D2-FA024085A39D}" type="presOf" srcId="{F480E198-5096-473D-A6E9-138E0F855910}" destId="{61305CD2-2F34-D346-8837-707149BB66A8}" srcOrd="0" destOrd="1" presId="urn:microsoft.com/office/officeart/2016/7/layout/VerticalHollowActionList"/>
    <dgm:cxn modelId="{3E60915D-71A5-4A1F-AB94-5ED6ADAFC929}" srcId="{A9BC270D-A4FC-498D-84CA-18E179508D9E}" destId="{6876199C-12B1-437B-B6EB-8D77715887BB}" srcOrd="1" destOrd="0" parTransId="{07AE80A1-C21C-4719-B0A2-9609946806D9}" sibTransId="{79285804-8DA4-43A1-A3B9-F0B440090037}"/>
    <dgm:cxn modelId="{89AF6071-D453-F547-995E-FB61DA1DC806}" type="presOf" srcId="{A9BC270D-A4FC-498D-84CA-18E179508D9E}" destId="{61305CD2-2F34-D346-8837-707149BB66A8}" srcOrd="0" destOrd="0" presId="urn:microsoft.com/office/officeart/2016/7/layout/VerticalHollowActionList"/>
    <dgm:cxn modelId="{915BD371-9C4C-488C-9DD5-362151DCC0A3}" srcId="{D4EC36F3-8195-40FC-AF7E-4C24B41154F2}" destId="{64D64185-E754-42E5-9145-F82B1330A131}" srcOrd="0" destOrd="0" parTransId="{E3BD27E4-ED0E-4D49-B405-77F56FEDFBD2}" sibTransId="{3EF9BD67-1CE4-4943-AB6A-7B7EEAB14EDF}"/>
    <dgm:cxn modelId="{F2EF2172-D2EC-964E-A789-8E97672E96E5}" type="presOf" srcId="{D4EC36F3-8195-40FC-AF7E-4C24B41154F2}" destId="{D370E41F-79C0-0643-9F0D-9E3E18104E7E}" srcOrd="0" destOrd="0" presId="urn:microsoft.com/office/officeart/2016/7/layout/VerticalHollowActionList"/>
    <dgm:cxn modelId="{512BED7F-3F75-4343-A218-F1F9EF16D7ED}" srcId="{A76EE631-D94A-443D-B314-A1BD7B364A1D}" destId="{A9BC270D-A4FC-498D-84CA-18E179508D9E}" srcOrd="0" destOrd="0" parTransId="{DF15838B-0D1E-4225-81C8-C2CBAFB14D81}" sibTransId="{2DF27386-1A65-47AC-8D6C-FA8976CDB3F6}"/>
    <dgm:cxn modelId="{5FEF6386-5C4F-1744-B229-343A823FB66C}" type="presOf" srcId="{A76EE631-D94A-443D-B314-A1BD7B364A1D}" destId="{081EA15F-DF2C-3449-9222-AC368A266968}" srcOrd="0" destOrd="0" presId="urn:microsoft.com/office/officeart/2016/7/layout/VerticalHollowActionList"/>
    <dgm:cxn modelId="{C1EE0288-DCAC-D24C-A7E3-31555268C4BC}" type="presOf" srcId="{C75A92B1-C2C4-49E9-A7FE-CB026A51AD39}" destId="{78585761-D666-5D4F-AC2A-272E4DBECBC7}" srcOrd="0" destOrd="0" presId="urn:microsoft.com/office/officeart/2016/7/layout/VerticalHollowActionList"/>
    <dgm:cxn modelId="{8284CF97-3FF9-41C4-8E23-337CC6A5EE94}" srcId="{D4EC36F3-8195-40FC-AF7E-4C24B41154F2}" destId="{42B7E29A-9C7C-441F-A5B4-5D4F8775893F}" srcOrd="1" destOrd="0" parTransId="{E22F30EE-98D4-4455-9FFF-BE7D6B5A929B}" sibTransId="{0CF22368-AE5D-4986-85BB-E3B3CBE4B760}"/>
    <dgm:cxn modelId="{DFB8C598-405C-F649-BA49-96AEA36209E9}" type="presOf" srcId="{8B7EA5CC-871A-4F77-B715-78E4AEE112D2}" destId="{58F3D8C7-89C3-204C-A9CA-FD7689A69638}" srcOrd="0" destOrd="3" presId="urn:microsoft.com/office/officeart/2016/7/layout/VerticalHollowActionList"/>
    <dgm:cxn modelId="{799DAAA5-BB8F-2246-981D-48B083E5EBD4}" type="presOf" srcId="{6876199C-12B1-437B-B6EB-8D77715887BB}" destId="{61305CD2-2F34-D346-8837-707149BB66A8}" srcOrd="0" destOrd="2" presId="urn:microsoft.com/office/officeart/2016/7/layout/VerticalHollowActionList"/>
    <dgm:cxn modelId="{0D4CC9A6-DD71-4426-B915-E70A48342A24}" srcId="{A9BC270D-A4FC-498D-84CA-18E179508D9E}" destId="{F480E198-5096-473D-A6E9-138E0F855910}" srcOrd="0" destOrd="0" parTransId="{C173623D-DEE9-42FD-8D86-700F4FE906D2}" sibTransId="{A3D35815-FF7F-4A78-9732-AD269CE5BDC3}"/>
    <dgm:cxn modelId="{7E8F65A7-3BE7-48AC-883D-3F4589129802}" srcId="{9E1D7F0C-BBF6-4E59-8B77-3091BFECAE3E}" destId="{C75A92B1-C2C4-49E9-A7FE-CB026A51AD39}" srcOrd="1" destOrd="0" parTransId="{C6047BA2-D643-45E7-A143-52CD3563B3A3}" sibTransId="{527C6800-AB6B-40C8-B7B3-3CFE3C004957}"/>
    <dgm:cxn modelId="{2F6F85A9-45D2-4CF9-8A58-35F661BAC463}" srcId="{960DEED0-446A-4B7D-BAC5-6D5DD56C40CE}" destId="{4E3ABB73-1AEA-4526-BA2F-C4B5641F7FE3}" srcOrd="0" destOrd="0" parTransId="{7ACE39E4-2B67-4952-AA05-416D4019ED3D}" sibTransId="{0063DB37-2AA2-4D06-8710-853366CAEE2F}"/>
    <dgm:cxn modelId="{A62264B7-1A45-4A94-8178-6B0ADA7D2F46}" srcId="{960DEED0-446A-4B7D-BAC5-6D5DD56C40CE}" destId="{8B7EA5CC-871A-4F77-B715-78E4AEE112D2}" srcOrd="2" destOrd="0" parTransId="{79019165-D369-4302-92C6-47C08FAB7711}" sibTransId="{54ED5BC4-A99D-41B2-8F10-D2F69922A8B2}"/>
    <dgm:cxn modelId="{07F8A6BA-1DD5-8243-930D-F4DA383E906C}" type="presOf" srcId="{64D64185-E754-42E5-9145-F82B1330A131}" destId="{D370E41F-79C0-0643-9F0D-9E3E18104E7E}" srcOrd="0" destOrd="1" presId="urn:microsoft.com/office/officeart/2016/7/layout/VerticalHollowActionList"/>
    <dgm:cxn modelId="{E91679BE-864B-CA4A-B129-547A046EFBE8}" type="presOf" srcId="{4E3ABB73-1AEA-4526-BA2F-C4B5641F7FE3}" destId="{58F3D8C7-89C3-204C-A9CA-FD7689A69638}" srcOrd="0" destOrd="1" presId="urn:microsoft.com/office/officeart/2016/7/layout/VerticalHollowActionList"/>
    <dgm:cxn modelId="{5B2055C7-AE6F-4FD9-8692-68137CCE6B81}" srcId="{6AB8F630-D0E2-4543-B25F-5DA8845FB0BA}" destId="{D4EC36F3-8195-40FC-AF7E-4C24B41154F2}" srcOrd="0" destOrd="0" parTransId="{46BB96FF-4FFF-4512-B3DA-0293B4D434ED}" sibTransId="{1B45FC3E-B860-486F-AE54-909A25D7F063}"/>
    <dgm:cxn modelId="{BB9D5FC8-D87E-4350-897E-4B57E1A22743}" srcId="{C75A92B1-C2C4-49E9-A7FE-CB026A51AD39}" destId="{960DEED0-446A-4B7D-BAC5-6D5DD56C40CE}" srcOrd="0" destOrd="0" parTransId="{AC5834D2-D4C4-4868-8D3F-9FB06473EA54}" sibTransId="{D78198A1-ECB1-4F57-AC68-2BE7348F6F79}"/>
    <dgm:cxn modelId="{080DB1CA-FA44-D448-AA87-F9F7B10165A5}" type="presOf" srcId="{42B7E29A-9C7C-441F-A5B4-5D4F8775893F}" destId="{D370E41F-79C0-0643-9F0D-9E3E18104E7E}" srcOrd="0" destOrd="2" presId="urn:microsoft.com/office/officeart/2016/7/layout/VerticalHollowActionList"/>
    <dgm:cxn modelId="{1F6023D5-248D-F141-BD9E-D35981F7C7E6}" type="presOf" srcId="{70C037AC-BA2B-420B-BF0B-00547B069B63}" destId="{58F3D8C7-89C3-204C-A9CA-FD7689A69638}" srcOrd="0" destOrd="2" presId="urn:microsoft.com/office/officeart/2016/7/layout/VerticalHollowActionList"/>
    <dgm:cxn modelId="{C08316DC-F745-864F-9B93-154E78ADEDFF}" type="presOf" srcId="{6AB8F630-D0E2-4543-B25F-5DA8845FB0BA}" destId="{6AA7EF44-652E-2949-959E-B798A4A16475}" srcOrd="0" destOrd="0" presId="urn:microsoft.com/office/officeart/2016/7/layout/VerticalHollowActionList"/>
    <dgm:cxn modelId="{B75B9CE7-0CC4-45DD-845C-464042DB66DF}" srcId="{960DEED0-446A-4B7D-BAC5-6D5DD56C40CE}" destId="{70C037AC-BA2B-420B-BF0B-00547B069B63}" srcOrd="1" destOrd="0" parTransId="{15D447DC-CBCD-4204-BDCB-A1B40706B2B3}" sibTransId="{AD7318F1-E78F-4606-9EB4-CDB0B56183BE}"/>
    <dgm:cxn modelId="{9D3B48ED-3CD2-4B00-BAA1-C9E6380A20D6}" srcId="{9E1D7F0C-BBF6-4E59-8B77-3091BFECAE3E}" destId="{6AB8F630-D0E2-4543-B25F-5DA8845FB0BA}" srcOrd="2" destOrd="0" parTransId="{D4968279-31F9-4629-825B-96CAB607F2E7}" sibTransId="{6ED24EF1-1B92-4902-94EA-B559A74F288B}"/>
    <dgm:cxn modelId="{71E5701F-C60B-CC4E-AB02-E5E73A117E40}" type="presParOf" srcId="{D747D021-2A20-8843-823A-EFA915193A59}" destId="{3342AC4A-5E0A-5241-A96C-DF0ADFDC9A5A}" srcOrd="0" destOrd="0" presId="urn:microsoft.com/office/officeart/2016/7/layout/VerticalHollowActionList"/>
    <dgm:cxn modelId="{E627294D-317E-1F46-94E3-9A12C919F11A}" type="presParOf" srcId="{3342AC4A-5E0A-5241-A96C-DF0ADFDC9A5A}" destId="{081EA15F-DF2C-3449-9222-AC368A266968}" srcOrd="0" destOrd="0" presId="urn:microsoft.com/office/officeart/2016/7/layout/VerticalHollowActionList"/>
    <dgm:cxn modelId="{EEBA2AA2-1DC2-1646-8E3F-5C5B6B3C4299}" type="presParOf" srcId="{3342AC4A-5E0A-5241-A96C-DF0ADFDC9A5A}" destId="{61305CD2-2F34-D346-8837-707149BB66A8}" srcOrd="1" destOrd="0" presId="urn:microsoft.com/office/officeart/2016/7/layout/VerticalHollowActionList"/>
    <dgm:cxn modelId="{2874C080-F4E1-D844-B412-A59B441DE579}" type="presParOf" srcId="{D747D021-2A20-8843-823A-EFA915193A59}" destId="{C0AE0488-493C-2C45-BD8C-05AD90F8DB16}" srcOrd="1" destOrd="0" presId="urn:microsoft.com/office/officeart/2016/7/layout/VerticalHollowActionList"/>
    <dgm:cxn modelId="{DC0681B9-27E0-464F-A2CD-81FF542498D5}" type="presParOf" srcId="{D747D021-2A20-8843-823A-EFA915193A59}" destId="{29F7BD36-CF17-7F44-891E-2BA93A94E7D9}" srcOrd="2" destOrd="0" presId="urn:microsoft.com/office/officeart/2016/7/layout/VerticalHollowActionList"/>
    <dgm:cxn modelId="{34C13BD2-BCF2-2C49-81DC-678DEED9757F}" type="presParOf" srcId="{29F7BD36-CF17-7F44-891E-2BA93A94E7D9}" destId="{78585761-D666-5D4F-AC2A-272E4DBECBC7}" srcOrd="0" destOrd="0" presId="urn:microsoft.com/office/officeart/2016/7/layout/VerticalHollowActionList"/>
    <dgm:cxn modelId="{FE698B65-8DA5-794F-8C35-508C4F9A71D6}" type="presParOf" srcId="{29F7BD36-CF17-7F44-891E-2BA93A94E7D9}" destId="{58F3D8C7-89C3-204C-A9CA-FD7689A69638}" srcOrd="1" destOrd="0" presId="urn:microsoft.com/office/officeart/2016/7/layout/VerticalHollowActionList"/>
    <dgm:cxn modelId="{1D555195-62D4-DF41-BDBD-4143317BCDF7}" type="presParOf" srcId="{D747D021-2A20-8843-823A-EFA915193A59}" destId="{40D33EEE-011F-8248-A644-972E5686B492}" srcOrd="3" destOrd="0" presId="urn:microsoft.com/office/officeart/2016/7/layout/VerticalHollowActionList"/>
    <dgm:cxn modelId="{7668D604-E3AB-B742-BF00-351739B6D1F3}" type="presParOf" srcId="{D747D021-2A20-8843-823A-EFA915193A59}" destId="{695F3F65-522C-BF44-BC1E-B1A95C575CEB}" srcOrd="4" destOrd="0" presId="urn:microsoft.com/office/officeart/2016/7/layout/VerticalHollowActionList"/>
    <dgm:cxn modelId="{6ABD094E-145A-2D45-905A-E192C6CC8769}" type="presParOf" srcId="{695F3F65-522C-BF44-BC1E-B1A95C575CEB}" destId="{6AA7EF44-652E-2949-959E-B798A4A16475}" srcOrd="0" destOrd="0" presId="urn:microsoft.com/office/officeart/2016/7/layout/VerticalHollowActionList"/>
    <dgm:cxn modelId="{6A835CBB-E572-2245-A68D-1EC6BFB46676}" type="presParOf" srcId="{695F3F65-522C-BF44-BC1E-B1A95C575CEB}" destId="{D370E41F-79C0-0643-9F0D-9E3E18104E7E}"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39B54A-6730-4C0B-9352-E5915481EEB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98ED088-6444-4333-9A07-57A50422BF18}">
      <dgm:prSet/>
      <dgm:spPr/>
      <dgm:t>
        <a:bodyPr/>
        <a:lstStyle/>
        <a:p>
          <a:r>
            <a:rPr lang="en-GB" dirty="0"/>
            <a:t>Remember your own safety – protective clothing or access to soap and water</a:t>
          </a:r>
          <a:endParaRPr lang="en-US" dirty="0"/>
        </a:p>
      </dgm:t>
    </dgm:pt>
    <dgm:pt modelId="{B0C89FF6-65A2-4802-BDA7-663898B613C4}" type="parTrans" cxnId="{9285797A-DC3C-4DAC-B405-CAB679F10C45}">
      <dgm:prSet/>
      <dgm:spPr/>
      <dgm:t>
        <a:bodyPr/>
        <a:lstStyle/>
        <a:p>
          <a:endParaRPr lang="en-US"/>
        </a:p>
      </dgm:t>
    </dgm:pt>
    <dgm:pt modelId="{4302F489-DA8F-402C-B1AD-B73E6A7A4525}" type="sibTrans" cxnId="{9285797A-DC3C-4DAC-B405-CAB679F10C45}">
      <dgm:prSet/>
      <dgm:spPr/>
      <dgm:t>
        <a:bodyPr/>
        <a:lstStyle/>
        <a:p>
          <a:endParaRPr lang="en-US"/>
        </a:p>
      </dgm:t>
    </dgm:pt>
    <dgm:pt modelId="{DEEE882A-5FC7-406A-A20D-EA8FE19412A4}">
      <dgm:prSet/>
      <dgm:spPr/>
      <dgm:t>
        <a:bodyPr/>
        <a:lstStyle/>
        <a:p>
          <a:r>
            <a:rPr lang="en-US" dirty="0"/>
            <a:t>Standard case management practice</a:t>
          </a:r>
        </a:p>
      </dgm:t>
    </dgm:pt>
    <dgm:pt modelId="{03446EE0-0240-4E3E-8725-D5A0D37E65CD}" type="parTrans" cxnId="{33C84D3F-EE41-40D0-8C2F-261B2D81152C}">
      <dgm:prSet/>
      <dgm:spPr/>
    </dgm:pt>
    <dgm:pt modelId="{10071941-EB8F-4800-A1FE-43D069186862}" type="sibTrans" cxnId="{33C84D3F-EE41-40D0-8C2F-261B2D81152C}">
      <dgm:prSet/>
      <dgm:spPr/>
      <dgm:t>
        <a:bodyPr/>
        <a:lstStyle/>
        <a:p>
          <a:endParaRPr lang="en-GB"/>
        </a:p>
      </dgm:t>
    </dgm:pt>
    <dgm:pt modelId="{4056B374-8282-4615-8735-3CD526468790}">
      <dgm:prSet/>
      <dgm:spPr/>
      <dgm:t>
        <a:bodyPr/>
        <a:lstStyle/>
        <a:p>
          <a:r>
            <a:rPr lang="en-US" dirty="0"/>
            <a:t>Take emergency action if needed</a:t>
          </a:r>
        </a:p>
      </dgm:t>
    </dgm:pt>
    <dgm:pt modelId="{0E70BD0E-3A8A-47A4-A922-FB9B90E592E2}" type="parTrans" cxnId="{AABBCAA2-5B41-4205-A708-56573C4E307E}">
      <dgm:prSet/>
      <dgm:spPr/>
    </dgm:pt>
    <dgm:pt modelId="{5E24511A-1DE3-46F4-BD60-02EF1341DEDB}" type="sibTrans" cxnId="{AABBCAA2-5B41-4205-A708-56573C4E307E}">
      <dgm:prSet/>
      <dgm:spPr/>
      <dgm:t>
        <a:bodyPr/>
        <a:lstStyle/>
        <a:p>
          <a:endParaRPr lang="en-GB"/>
        </a:p>
      </dgm:t>
    </dgm:pt>
    <dgm:pt modelId="{436303EF-7A22-476A-BA47-9C98F9328E54}">
      <dgm:prSet/>
      <dgm:spPr/>
      <dgm:t>
        <a:bodyPr/>
        <a:lstStyle/>
        <a:p>
          <a:r>
            <a:rPr lang="en-US" dirty="0"/>
            <a:t>Record (case file, OVCIMS)</a:t>
          </a:r>
        </a:p>
      </dgm:t>
    </dgm:pt>
    <dgm:pt modelId="{4E5ED474-ED4A-426C-8F18-3AF9C330E6CD}" type="parTrans" cxnId="{ABA06E7D-0307-4C45-A798-1B946373F4C7}">
      <dgm:prSet/>
      <dgm:spPr/>
    </dgm:pt>
    <dgm:pt modelId="{58C414BC-F9BE-4FA2-AD2A-B6E5230E255A}" type="sibTrans" cxnId="{ABA06E7D-0307-4C45-A798-1B946373F4C7}">
      <dgm:prSet/>
      <dgm:spPr/>
      <dgm:t>
        <a:bodyPr/>
        <a:lstStyle/>
        <a:p>
          <a:endParaRPr lang="en-GB"/>
        </a:p>
      </dgm:t>
    </dgm:pt>
    <dgm:pt modelId="{5A913157-DE00-4D28-8971-2DB131DE4880}">
      <dgm:prSet/>
      <dgm:spPr/>
      <dgm:t>
        <a:bodyPr/>
        <a:lstStyle/>
        <a:p>
          <a:r>
            <a:rPr lang="en-US" dirty="0"/>
            <a:t>Report to supervisor</a:t>
          </a:r>
        </a:p>
      </dgm:t>
    </dgm:pt>
    <dgm:pt modelId="{B804B9BD-0301-4DD1-8519-DA76044FBABC}" type="parTrans" cxnId="{D31965D9-F387-488E-B66F-8329C405A3B6}">
      <dgm:prSet/>
      <dgm:spPr/>
    </dgm:pt>
    <dgm:pt modelId="{E0EFA5C7-E2F7-4396-944D-02559ABCF852}" type="sibTrans" cxnId="{D31965D9-F387-488E-B66F-8329C405A3B6}">
      <dgm:prSet/>
      <dgm:spPr/>
      <dgm:t>
        <a:bodyPr/>
        <a:lstStyle/>
        <a:p>
          <a:endParaRPr lang="en-GB"/>
        </a:p>
      </dgm:t>
    </dgm:pt>
    <dgm:pt modelId="{9274CD66-BAAE-45F3-A9DD-535DF7A551EC}">
      <dgm:prSet/>
      <dgm:spPr/>
      <dgm:t>
        <a:bodyPr/>
        <a:lstStyle/>
        <a:p>
          <a:r>
            <a:rPr lang="en-US" dirty="0"/>
            <a:t>Ideally child protection officers are frontline service providers</a:t>
          </a:r>
        </a:p>
      </dgm:t>
    </dgm:pt>
    <dgm:pt modelId="{7493AFF6-26F3-4725-9025-64AC2D2F31F9}" type="parTrans" cxnId="{6DDC27DC-FE69-41E9-B2D3-D5CE8A7A31F7}">
      <dgm:prSet/>
      <dgm:spPr/>
    </dgm:pt>
    <dgm:pt modelId="{124C0831-D1F3-45AC-A940-EC10D3A08A2F}" type="sibTrans" cxnId="{6DDC27DC-FE69-41E9-B2D3-D5CE8A7A31F7}">
      <dgm:prSet/>
      <dgm:spPr/>
      <dgm:t>
        <a:bodyPr/>
        <a:lstStyle/>
        <a:p>
          <a:endParaRPr lang="en-GB"/>
        </a:p>
      </dgm:t>
    </dgm:pt>
    <dgm:pt modelId="{E3910212-CCAB-4B44-BEAF-6A4D1BD1E7AF}">
      <dgm:prSet/>
      <dgm:spPr/>
      <dgm:t>
        <a:bodyPr/>
        <a:lstStyle/>
        <a:p>
          <a:r>
            <a:rPr lang="en-US" dirty="0"/>
            <a:t>If you cannot travel, identify health or police support</a:t>
          </a:r>
        </a:p>
      </dgm:t>
    </dgm:pt>
    <dgm:pt modelId="{33226EB9-3D6C-4762-908B-687434C88338}" type="parTrans" cxnId="{CD4F2D24-287D-463B-B2B3-49F595CB32AE}">
      <dgm:prSet/>
      <dgm:spPr/>
    </dgm:pt>
    <dgm:pt modelId="{E0FB407B-2D5F-4A0D-B471-DB471CD07779}" type="sibTrans" cxnId="{CD4F2D24-287D-463B-B2B3-49F595CB32AE}">
      <dgm:prSet/>
      <dgm:spPr/>
      <dgm:t>
        <a:bodyPr/>
        <a:lstStyle/>
        <a:p>
          <a:endParaRPr lang="en-GB"/>
        </a:p>
      </dgm:t>
    </dgm:pt>
    <dgm:pt modelId="{967AA681-43E4-4420-B3F7-462E5E2C2A45}">
      <dgm:prSet/>
      <dgm:spPr/>
      <dgm:t>
        <a:bodyPr/>
        <a:lstStyle/>
        <a:p>
          <a:r>
            <a:rPr lang="en-US" dirty="0"/>
            <a:t>Be there! Offer immediate and ongoing support </a:t>
          </a:r>
        </a:p>
      </dgm:t>
    </dgm:pt>
    <dgm:pt modelId="{43481569-CB8E-4118-BD55-9B7936DC64AC}" type="parTrans" cxnId="{327C4018-90A6-4763-BE28-6D6AE4E43B6F}">
      <dgm:prSet/>
      <dgm:spPr/>
    </dgm:pt>
    <dgm:pt modelId="{0A72869B-A53D-4BDE-B7AF-3B7857F4F7D5}" type="sibTrans" cxnId="{327C4018-90A6-4763-BE28-6D6AE4E43B6F}">
      <dgm:prSet/>
      <dgm:spPr/>
      <dgm:t>
        <a:bodyPr/>
        <a:lstStyle/>
        <a:p>
          <a:endParaRPr lang="en-GB"/>
        </a:p>
      </dgm:t>
    </dgm:pt>
    <dgm:pt modelId="{17173637-DDC0-4038-851F-CA4F67A16D66}">
      <dgm:prSet/>
      <dgm:spPr/>
      <dgm:t>
        <a:bodyPr/>
        <a:lstStyle/>
        <a:p>
          <a:r>
            <a:rPr lang="en-US" dirty="0"/>
            <a:t>Plan with child and family, e.g. if separation is essential </a:t>
          </a:r>
        </a:p>
      </dgm:t>
    </dgm:pt>
    <dgm:pt modelId="{148BAFF9-A8BE-45B0-B994-7935783585FF}" type="parTrans" cxnId="{4456D567-BEDC-43EB-9FE2-E608163E7B49}">
      <dgm:prSet/>
      <dgm:spPr/>
    </dgm:pt>
    <dgm:pt modelId="{F5412819-1E5C-40C0-8C80-4F983D18505A}" type="sibTrans" cxnId="{4456D567-BEDC-43EB-9FE2-E608163E7B49}">
      <dgm:prSet/>
      <dgm:spPr/>
      <dgm:t>
        <a:bodyPr/>
        <a:lstStyle/>
        <a:p>
          <a:endParaRPr lang="en-GB"/>
        </a:p>
      </dgm:t>
    </dgm:pt>
    <dgm:pt modelId="{A5CAE110-0B9A-486C-AE38-9331CA2469EB}">
      <dgm:prSet/>
      <dgm:spPr/>
      <dgm:t>
        <a:bodyPr/>
        <a:lstStyle/>
        <a:p>
          <a:r>
            <a:rPr lang="en-US" dirty="0"/>
            <a:t>Ongoing counselling and support </a:t>
          </a:r>
        </a:p>
      </dgm:t>
    </dgm:pt>
    <dgm:pt modelId="{11CEE55F-9C89-4B7E-91AA-ED2F67260855}" type="parTrans" cxnId="{159CF292-1162-441F-B406-3086C100ABB9}">
      <dgm:prSet/>
      <dgm:spPr/>
    </dgm:pt>
    <dgm:pt modelId="{476D2803-E422-4A34-AF61-27C5F9AB8BC4}" type="sibTrans" cxnId="{159CF292-1162-441F-B406-3086C100ABB9}">
      <dgm:prSet/>
      <dgm:spPr/>
      <dgm:t>
        <a:bodyPr/>
        <a:lstStyle/>
        <a:p>
          <a:endParaRPr lang="en-GB"/>
        </a:p>
      </dgm:t>
    </dgm:pt>
    <dgm:pt modelId="{95873B9B-877C-469A-B229-621251297088}">
      <dgm:prSet/>
      <dgm:spPr/>
      <dgm:t>
        <a:bodyPr/>
        <a:lstStyle/>
        <a:p>
          <a:r>
            <a:rPr lang="en-US" dirty="0"/>
            <a:t>If permitted, travel to meet at clinic</a:t>
          </a:r>
        </a:p>
      </dgm:t>
    </dgm:pt>
    <dgm:pt modelId="{2062CA53-0488-4CF9-B4A0-A1242F564F8A}" type="parTrans" cxnId="{3CBCF72F-8CDC-4953-A1FA-48092E613669}">
      <dgm:prSet/>
      <dgm:spPr/>
    </dgm:pt>
    <dgm:pt modelId="{E58F4DBB-515A-49CD-A537-DB8DBCD6362C}" type="sibTrans" cxnId="{3CBCF72F-8CDC-4953-A1FA-48092E613669}">
      <dgm:prSet/>
      <dgm:spPr/>
      <dgm:t>
        <a:bodyPr/>
        <a:lstStyle/>
        <a:p>
          <a:endParaRPr lang="en-GB"/>
        </a:p>
      </dgm:t>
    </dgm:pt>
    <dgm:pt modelId="{E4439D3D-B090-4741-8065-30152D03F751}">
      <dgm:prSet/>
      <dgm:spPr/>
      <dgm:t>
        <a:bodyPr/>
        <a:lstStyle/>
        <a:p>
          <a:r>
            <a:rPr lang="en-US"/>
            <a:t>Maintain existing good practice e.g. avoid unnecessary separation</a:t>
          </a:r>
          <a:endParaRPr lang="en-US" dirty="0"/>
        </a:p>
      </dgm:t>
    </dgm:pt>
    <dgm:pt modelId="{4C43BE2D-EDD2-4C5B-977F-85207279FAC0}" type="parTrans" cxnId="{85F2CEBD-BDBC-4076-A85E-1A93825C1327}">
      <dgm:prSet/>
      <dgm:spPr/>
    </dgm:pt>
    <dgm:pt modelId="{D928CCDC-9B45-4F67-86BC-2BEC2104EB62}" type="sibTrans" cxnId="{85F2CEBD-BDBC-4076-A85E-1A93825C1327}">
      <dgm:prSet/>
      <dgm:spPr/>
    </dgm:pt>
    <dgm:pt modelId="{1B9343E9-3FE5-4E25-A1A4-829895086C50}" type="pres">
      <dgm:prSet presAssocID="{C939B54A-6730-4C0B-9352-E5915481EEB1}" presName="linear" presStyleCnt="0">
        <dgm:presLayoutVars>
          <dgm:animLvl val="lvl"/>
          <dgm:resizeHandles val="exact"/>
        </dgm:presLayoutVars>
      </dgm:prSet>
      <dgm:spPr/>
    </dgm:pt>
    <dgm:pt modelId="{B5CBA83C-208C-4546-AF5D-8DD5BE3762B7}" type="pres">
      <dgm:prSet presAssocID="{F98ED088-6444-4333-9A07-57A50422BF18}" presName="parentText" presStyleLbl="node1" presStyleIdx="0" presStyleCnt="4">
        <dgm:presLayoutVars>
          <dgm:chMax val="0"/>
          <dgm:bulletEnabled val="1"/>
        </dgm:presLayoutVars>
      </dgm:prSet>
      <dgm:spPr/>
    </dgm:pt>
    <dgm:pt modelId="{BC06E32E-F376-479E-B535-07DEF351D770}" type="pres">
      <dgm:prSet presAssocID="{4302F489-DA8F-402C-B1AD-B73E6A7A4525}" presName="spacer" presStyleCnt="0"/>
      <dgm:spPr/>
    </dgm:pt>
    <dgm:pt modelId="{722108AB-AD51-4598-952C-99929D066CAF}" type="pres">
      <dgm:prSet presAssocID="{DEEE882A-5FC7-406A-A20D-EA8FE19412A4}" presName="parentText" presStyleLbl="node1" presStyleIdx="1" presStyleCnt="4">
        <dgm:presLayoutVars>
          <dgm:chMax val="0"/>
          <dgm:bulletEnabled val="1"/>
        </dgm:presLayoutVars>
      </dgm:prSet>
      <dgm:spPr/>
    </dgm:pt>
    <dgm:pt modelId="{EF33453D-DA98-43C1-B6B5-51595946D356}" type="pres">
      <dgm:prSet presAssocID="{DEEE882A-5FC7-406A-A20D-EA8FE19412A4}" presName="childText" presStyleLbl="revTx" presStyleIdx="0" presStyleCnt="3">
        <dgm:presLayoutVars>
          <dgm:bulletEnabled val="1"/>
        </dgm:presLayoutVars>
      </dgm:prSet>
      <dgm:spPr/>
    </dgm:pt>
    <dgm:pt modelId="{85C62722-C1BB-4F7B-8DC8-8F41F54E4AEA}" type="pres">
      <dgm:prSet presAssocID="{4056B374-8282-4615-8735-3CD526468790}" presName="parentText" presStyleLbl="node1" presStyleIdx="2" presStyleCnt="4">
        <dgm:presLayoutVars>
          <dgm:chMax val="0"/>
          <dgm:bulletEnabled val="1"/>
        </dgm:presLayoutVars>
      </dgm:prSet>
      <dgm:spPr/>
    </dgm:pt>
    <dgm:pt modelId="{6295A331-B842-4408-922F-3B3436C15C57}" type="pres">
      <dgm:prSet presAssocID="{4056B374-8282-4615-8735-3CD526468790}" presName="childText" presStyleLbl="revTx" presStyleIdx="1" presStyleCnt="3">
        <dgm:presLayoutVars>
          <dgm:bulletEnabled val="1"/>
        </dgm:presLayoutVars>
      </dgm:prSet>
      <dgm:spPr/>
    </dgm:pt>
    <dgm:pt modelId="{798968A2-EE2A-47DB-81CA-D5D7A30E082B}" type="pres">
      <dgm:prSet presAssocID="{967AA681-43E4-4420-B3F7-462E5E2C2A45}" presName="parentText" presStyleLbl="node1" presStyleIdx="3" presStyleCnt="4">
        <dgm:presLayoutVars>
          <dgm:chMax val="0"/>
          <dgm:bulletEnabled val="1"/>
        </dgm:presLayoutVars>
      </dgm:prSet>
      <dgm:spPr/>
    </dgm:pt>
    <dgm:pt modelId="{982F29C3-F6CE-439D-952C-E69E219CC714}" type="pres">
      <dgm:prSet presAssocID="{967AA681-43E4-4420-B3F7-462E5E2C2A45}" presName="childText" presStyleLbl="revTx" presStyleIdx="2" presStyleCnt="3">
        <dgm:presLayoutVars>
          <dgm:bulletEnabled val="1"/>
        </dgm:presLayoutVars>
      </dgm:prSet>
      <dgm:spPr/>
    </dgm:pt>
  </dgm:ptLst>
  <dgm:cxnLst>
    <dgm:cxn modelId="{15C57901-7C0E-4EED-9E3C-0262842ED760}" type="presOf" srcId="{E3910212-CCAB-4B44-BEAF-6A4D1BD1E7AF}" destId="{6295A331-B842-4408-922F-3B3436C15C57}" srcOrd="0" destOrd="1" presId="urn:microsoft.com/office/officeart/2005/8/layout/vList2"/>
    <dgm:cxn modelId="{CD7F4906-8708-4070-85B8-5845F9966B97}" type="presOf" srcId="{DEEE882A-5FC7-406A-A20D-EA8FE19412A4}" destId="{722108AB-AD51-4598-952C-99929D066CAF}" srcOrd="0" destOrd="0" presId="urn:microsoft.com/office/officeart/2005/8/layout/vList2"/>
    <dgm:cxn modelId="{C1305E08-DDDB-438A-83D6-45340C89769E}" type="presOf" srcId="{95873B9B-877C-469A-B229-621251297088}" destId="{6295A331-B842-4408-922F-3B3436C15C57}" srcOrd="0" destOrd="2" presId="urn:microsoft.com/office/officeart/2005/8/layout/vList2"/>
    <dgm:cxn modelId="{8D0BD60C-D661-4D04-896B-108D004E3743}" type="presOf" srcId="{A5CAE110-0B9A-486C-AE38-9331CA2469EB}" destId="{982F29C3-F6CE-439D-952C-E69E219CC714}" srcOrd="0" destOrd="2" presId="urn:microsoft.com/office/officeart/2005/8/layout/vList2"/>
    <dgm:cxn modelId="{1302F50C-4CA7-42C4-AA5C-7506BA6CF988}" type="presOf" srcId="{9274CD66-BAAE-45F3-A9DD-535DF7A551EC}" destId="{6295A331-B842-4408-922F-3B3436C15C57}" srcOrd="0" destOrd="0" presId="urn:microsoft.com/office/officeart/2005/8/layout/vList2"/>
    <dgm:cxn modelId="{BB17DF15-EB3B-48FA-9041-302D9F1D1003}" type="presOf" srcId="{4056B374-8282-4615-8735-3CD526468790}" destId="{85C62722-C1BB-4F7B-8DC8-8F41F54E4AEA}" srcOrd="0" destOrd="0" presId="urn:microsoft.com/office/officeart/2005/8/layout/vList2"/>
    <dgm:cxn modelId="{327C4018-90A6-4763-BE28-6D6AE4E43B6F}" srcId="{C939B54A-6730-4C0B-9352-E5915481EEB1}" destId="{967AA681-43E4-4420-B3F7-462E5E2C2A45}" srcOrd="3" destOrd="0" parTransId="{43481569-CB8E-4118-BD55-9B7936DC64AC}" sibTransId="{0A72869B-A53D-4BDE-B7AF-3B7857F4F7D5}"/>
    <dgm:cxn modelId="{08C36421-39AD-46A6-ACC0-BB2ED871D0AE}" type="presOf" srcId="{5A913157-DE00-4D28-8971-2DB131DE4880}" destId="{EF33453D-DA98-43C1-B6B5-51595946D356}" srcOrd="0" destOrd="1" presId="urn:microsoft.com/office/officeart/2005/8/layout/vList2"/>
    <dgm:cxn modelId="{CD4F2D24-287D-463B-B2B3-49F595CB32AE}" srcId="{4056B374-8282-4615-8735-3CD526468790}" destId="{E3910212-CCAB-4B44-BEAF-6A4D1BD1E7AF}" srcOrd="1" destOrd="0" parTransId="{33226EB9-3D6C-4762-908B-687434C88338}" sibTransId="{E0FB407B-2D5F-4A0D-B471-DB471CD07779}"/>
    <dgm:cxn modelId="{3CBCF72F-8CDC-4953-A1FA-48092E613669}" srcId="{4056B374-8282-4615-8735-3CD526468790}" destId="{95873B9B-877C-469A-B229-621251297088}" srcOrd="2" destOrd="0" parTransId="{2062CA53-0488-4CF9-B4A0-A1242F564F8A}" sibTransId="{E58F4DBB-515A-49CD-A537-DB8DBCD6362C}"/>
    <dgm:cxn modelId="{33C84D3F-EE41-40D0-8C2F-261B2D81152C}" srcId="{C939B54A-6730-4C0B-9352-E5915481EEB1}" destId="{DEEE882A-5FC7-406A-A20D-EA8FE19412A4}" srcOrd="1" destOrd="0" parTransId="{03446EE0-0240-4E3E-8725-D5A0D37E65CD}" sibTransId="{10071941-EB8F-4800-A1FE-43D069186862}"/>
    <dgm:cxn modelId="{58220A65-1A27-42E5-8730-83C0060B06DF}" type="presOf" srcId="{436303EF-7A22-476A-BA47-9C98F9328E54}" destId="{EF33453D-DA98-43C1-B6B5-51595946D356}" srcOrd="0" destOrd="0" presId="urn:microsoft.com/office/officeart/2005/8/layout/vList2"/>
    <dgm:cxn modelId="{4456D567-BEDC-43EB-9FE2-E608163E7B49}" srcId="{967AA681-43E4-4420-B3F7-462E5E2C2A45}" destId="{17173637-DDC0-4038-851F-CA4F67A16D66}" srcOrd="0" destOrd="0" parTransId="{148BAFF9-A8BE-45B0-B994-7935783585FF}" sibTransId="{F5412819-1E5C-40C0-8C80-4F983D18505A}"/>
    <dgm:cxn modelId="{9285797A-DC3C-4DAC-B405-CAB679F10C45}" srcId="{C939B54A-6730-4C0B-9352-E5915481EEB1}" destId="{F98ED088-6444-4333-9A07-57A50422BF18}" srcOrd="0" destOrd="0" parTransId="{B0C89FF6-65A2-4802-BDA7-663898B613C4}" sibTransId="{4302F489-DA8F-402C-B1AD-B73E6A7A4525}"/>
    <dgm:cxn modelId="{A83D2A7C-60DD-4464-8402-0872EEFD5519}" type="presOf" srcId="{967AA681-43E4-4420-B3F7-462E5E2C2A45}" destId="{798968A2-EE2A-47DB-81CA-D5D7A30E082B}" srcOrd="0" destOrd="0" presId="urn:microsoft.com/office/officeart/2005/8/layout/vList2"/>
    <dgm:cxn modelId="{ABA06E7D-0307-4C45-A798-1B946373F4C7}" srcId="{DEEE882A-5FC7-406A-A20D-EA8FE19412A4}" destId="{436303EF-7A22-476A-BA47-9C98F9328E54}" srcOrd="0" destOrd="0" parTransId="{4E5ED474-ED4A-426C-8F18-3AF9C330E6CD}" sibTransId="{58C414BC-F9BE-4FA2-AD2A-B6E5230E255A}"/>
    <dgm:cxn modelId="{159CF292-1162-441F-B406-3086C100ABB9}" srcId="{967AA681-43E4-4420-B3F7-462E5E2C2A45}" destId="{A5CAE110-0B9A-486C-AE38-9331CA2469EB}" srcOrd="2" destOrd="0" parTransId="{11CEE55F-9C89-4B7E-91AA-ED2F67260855}" sibTransId="{476D2803-E422-4A34-AF61-27C5F9AB8BC4}"/>
    <dgm:cxn modelId="{B57E96A2-D5E4-4EB3-B3C4-D1ABEDBA09FF}" type="presOf" srcId="{F98ED088-6444-4333-9A07-57A50422BF18}" destId="{B5CBA83C-208C-4546-AF5D-8DD5BE3762B7}" srcOrd="0" destOrd="0" presId="urn:microsoft.com/office/officeart/2005/8/layout/vList2"/>
    <dgm:cxn modelId="{AABBCAA2-5B41-4205-A708-56573C4E307E}" srcId="{C939B54A-6730-4C0B-9352-E5915481EEB1}" destId="{4056B374-8282-4615-8735-3CD526468790}" srcOrd="2" destOrd="0" parTransId="{0E70BD0E-3A8A-47A4-A922-FB9B90E592E2}" sibTransId="{5E24511A-1DE3-46F4-BD60-02EF1341DEDB}"/>
    <dgm:cxn modelId="{578AD1AA-F3A8-4A11-864F-F8BBA2F75479}" type="presOf" srcId="{17173637-DDC0-4038-851F-CA4F67A16D66}" destId="{982F29C3-F6CE-439D-952C-E69E219CC714}" srcOrd="0" destOrd="0" presId="urn:microsoft.com/office/officeart/2005/8/layout/vList2"/>
    <dgm:cxn modelId="{85F2CEBD-BDBC-4076-A85E-1A93825C1327}" srcId="{967AA681-43E4-4420-B3F7-462E5E2C2A45}" destId="{E4439D3D-B090-4741-8065-30152D03F751}" srcOrd="1" destOrd="0" parTransId="{4C43BE2D-EDD2-4C5B-977F-85207279FAC0}" sibTransId="{D928CCDC-9B45-4F67-86BC-2BEC2104EB62}"/>
    <dgm:cxn modelId="{E2987DC6-A8FF-43C2-8253-74A5F0F91BE5}" type="presOf" srcId="{E4439D3D-B090-4741-8065-30152D03F751}" destId="{982F29C3-F6CE-439D-952C-E69E219CC714}" srcOrd="0" destOrd="1" presId="urn:microsoft.com/office/officeart/2005/8/layout/vList2"/>
    <dgm:cxn modelId="{7B8D32CF-F482-4494-AD29-63BB84A789F8}" type="presOf" srcId="{C939B54A-6730-4C0B-9352-E5915481EEB1}" destId="{1B9343E9-3FE5-4E25-A1A4-829895086C50}" srcOrd="0" destOrd="0" presId="urn:microsoft.com/office/officeart/2005/8/layout/vList2"/>
    <dgm:cxn modelId="{D31965D9-F387-488E-B66F-8329C405A3B6}" srcId="{DEEE882A-5FC7-406A-A20D-EA8FE19412A4}" destId="{5A913157-DE00-4D28-8971-2DB131DE4880}" srcOrd="1" destOrd="0" parTransId="{B804B9BD-0301-4DD1-8519-DA76044FBABC}" sibTransId="{E0EFA5C7-E2F7-4396-944D-02559ABCF852}"/>
    <dgm:cxn modelId="{6DDC27DC-FE69-41E9-B2D3-D5CE8A7A31F7}" srcId="{4056B374-8282-4615-8735-3CD526468790}" destId="{9274CD66-BAAE-45F3-A9DD-535DF7A551EC}" srcOrd="0" destOrd="0" parTransId="{7493AFF6-26F3-4725-9025-64AC2D2F31F9}" sibTransId="{124C0831-D1F3-45AC-A940-EC10D3A08A2F}"/>
    <dgm:cxn modelId="{AFAB9424-7D57-4041-9D25-81D37C17346B}" type="presParOf" srcId="{1B9343E9-3FE5-4E25-A1A4-829895086C50}" destId="{B5CBA83C-208C-4546-AF5D-8DD5BE3762B7}" srcOrd="0" destOrd="0" presId="urn:microsoft.com/office/officeart/2005/8/layout/vList2"/>
    <dgm:cxn modelId="{E2BA0233-DAE9-45C3-885C-73011E39AEA8}" type="presParOf" srcId="{1B9343E9-3FE5-4E25-A1A4-829895086C50}" destId="{BC06E32E-F376-479E-B535-07DEF351D770}" srcOrd="1" destOrd="0" presId="urn:microsoft.com/office/officeart/2005/8/layout/vList2"/>
    <dgm:cxn modelId="{BF3E6408-248F-40A9-B82A-7B8DB32331C0}" type="presParOf" srcId="{1B9343E9-3FE5-4E25-A1A4-829895086C50}" destId="{722108AB-AD51-4598-952C-99929D066CAF}" srcOrd="2" destOrd="0" presId="urn:microsoft.com/office/officeart/2005/8/layout/vList2"/>
    <dgm:cxn modelId="{707CD44A-A811-4EDC-8D7E-4982A34406CB}" type="presParOf" srcId="{1B9343E9-3FE5-4E25-A1A4-829895086C50}" destId="{EF33453D-DA98-43C1-B6B5-51595946D356}" srcOrd="3" destOrd="0" presId="urn:microsoft.com/office/officeart/2005/8/layout/vList2"/>
    <dgm:cxn modelId="{FA094A84-6F80-489C-B3A1-3D2D3110AF88}" type="presParOf" srcId="{1B9343E9-3FE5-4E25-A1A4-829895086C50}" destId="{85C62722-C1BB-4F7B-8DC8-8F41F54E4AEA}" srcOrd="4" destOrd="0" presId="urn:microsoft.com/office/officeart/2005/8/layout/vList2"/>
    <dgm:cxn modelId="{6017FD67-8FE9-45E4-AB0B-1457D5BD0B95}" type="presParOf" srcId="{1B9343E9-3FE5-4E25-A1A4-829895086C50}" destId="{6295A331-B842-4408-922F-3B3436C15C57}" srcOrd="5" destOrd="0" presId="urn:microsoft.com/office/officeart/2005/8/layout/vList2"/>
    <dgm:cxn modelId="{39ADC180-7E6F-4578-A563-59AFE21E63EF}" type="presParOf" srcId="{1B9343E9-3FE5-4E25-A1A4-829895086C50}" destId="{798968A2-EE2A-47DB-81CA-D5D7A30E082B}" srcOrd="6" destOrd="0" presId="urn:microsoft.com/office/officeart/2005/8/layout/vList2"/>
    <dgm:cxn modelId="{93FC8593-221A-46A2-BC55-1D15466E967E}" type="presParOf" srcId="{1B9343E9-3FE5-4E25-A1A4-829895086C50}" destId="{982F29C3-F6CE-439D-952C-E69E219CC714}"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FEE97-34F9-934C-84B7-32591C3EE0E2}">
      <dsp:nvSpPr>
        <dsp:cNvPr id="0" name=""/>
        <dsp:cNvSpPr/>
      </dsp:nvSpPr>
      <dsp:spPr>
        <a:xfrm>
          <a:off x="0" y="3558996"/>
          <a:ext cx="7242048" cy="23350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KE" sz="3600" kern="1200" dirty="0"/>
            <a:t>Key principles informing </a:t>
          </a:r>
          <a:r>
            <a:rPr lang="en-GB" sz="3600" kern="1200" dirty="0"/>
            <a:t>the</a:t>
          </a:r>
          <a:r>
            <a:rPr lang="en-KE" sz="3600" kern="1200" dirty="0"/>
            <a:t> session</a:t>
          </a:r>
          <a:endParaRPr lang="en-US" sz="3600" kern="1200" dirty="0"/>
        </a:p>
      </dsp:txBody>
      <dsp:txXfrm>
        <a:off x="0" y="3558996"/>
        <a:ext cx="7242048" cy="1260947"/>
      </dsp:txXfrm>
    </dsp:sp>
    <dsp:sp modelId="{6DBCD332-8456-934B-B7FB-F5516031F955}">
      <dsp:nvSpPr>
        <dsp:cNvPr id="0" name=""/>
        <dsp:cNvSpPr/>
      </dsp:nvSpPr>
      <dsp:spPr>
        <a:xfrm>
          <a:off x="884" y="4773242"/>
          <a:ext cx="1448055" cy="10741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dirty="0"/>
            <a:t>S</a:t>
          </a:r>
          <a:r>
            <a:rPr lang="en-KE" sz="1500" kern="1200" dirty="0"/>
            <a:t>trengths-based</a:t>
          </a:r>
          <a:endParaRPr lang="en-US" sz="1500" kern="1200" dirty="0"/>
        </a:p>
      </dsp:txBody>
      <dsp:txXfrm>
        <a:off x="884" y="4773242"/>
        <a:ext cx="1448055" cy="1074140"/>
      </dsp:txXfrm>
    </dsp:sp>
    <dsp:sp modelId="{5B07FFF5-796F-9742-A29A-9B2E4D6D65D7}">
      <dsp:nvSpPr>
        <dsp:cNvPr id="0" name=""/>
        <dsp:cNvSpPr/>
      </dsp:nvSpPr>
      <dsp:spPr>
        <a:xfrm>
          <a:off x="1448940" y="4773242"/>
          <a:ext cx="1448055" cy="10741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KE" sz="1500" kern="1200"/>
            <a:t>Useful for here and now but also forward looking</a:t>
          </a:r>
          <a:endParaRPr lang="en-US" sz="1500" kern="1200"/>
        </a:p>
      </dsp:txBody>
      <dsp:txXfrm>
        <a:off x="1448940" y="4773242"/>
        <a:ext cx="1448055" cy="1074140"/>
      </dsp:txXfrm>
    </dsp:sp>
    <dsp:sp modelId="{3364B6B3-8AAE-4040-A9BB-37C848D83E50}">
      <dsp:nvSpPr>
        <dsp:cNvPr id="0" name=""/>
        <dsp:cNvSpPr/>
      </dsp:nvSpPr>
      <dsp:spPr>
        <a:xfrm>
          <a:off x="2896996" y="4773242"/>
          <a:ext cx="1448055" cy="10741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KE" sz="1500" kern="1200"/>
            <a:t>Informed by global guidance and child rights instruments</a:t>
          </a:r>
          <a:endParaRPr lang="en-US" sz="1500" kern="1200"/>
        </a:p>
      </dsp:txBody>
      <dsp:txXfrm>
        <a:off x="2896996" y="4773242"/>
        <a:ext cx="1448055" cy="1074140"/>
      </dsp:txXfrm>
    </dsp:sp>
    <dsp:sp modelId="{2C79EB7B-E595-7E46-AD4C-E1F23077A0FB}">
      <dsp:nvSpPr>
        <dsp:cNvPr id="0" name=""/>
        <dsp:cNvSpPr/>
      </dsp:nvSpPr>
      <dsp:spPr>
        <a:xfrm>
          <a:off x="4345051" y="4773242"/>
          <a:ext cx="1448055" cy="10741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KE" sz="1500" kern="1200"/>
            <a:t>Contextualized and fit for purpose (i.e., practical)</a:t>
          </a:r>
          <a:endParaRPr lang="en-US" sz="1500" kern="1200"/>
        </a:p>
      </dsp:txBody>
      <dsp:txXfrm>
        <a:off x="4345051" y="4773242"/>
        <a:ext cx="1448055" cy="1074140"/>
      </dsp:txXfrm>
    </dsp:sp>
    <dsp:sp modelId="{2B95CEBD-C6C4-C848-B506-CF3F6EA70EB1}">
      <dsp:nvSpPr>
        <dsp:cNvPr id="0" name=""/>
        <dsp:cNvSpPr/>
      </dsp:nvSpPr>
      <dsp:spPr>
        <a:xfrm>
          <a:off x="5793107" y="4773242"/>
          <a:ext cx="1448055" cy="10741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KE" sz="1500" kern="1200"/>
            <a:t>Participatory</a:t>
          </a:r>
          <a:endParaRPr lang="en-US" sz="1500" kern="1200"/>
        </a:p>
      </dsp:txBody>
      <dsp:txXfrm>
        <a:off x="5793107" y="4773242"/>
        <a:ext cx="1448055" cy="1074140"/>
      </dsp:txXfrm>
    </dsp:sp>
    <dsp:sp modelId="{F06F4CDD-C525-D246-BBCA-2620498F9D63}">
      <dsp:nvSpPr>
        <dsp:cNvPr id="0" name=""/>
        <dsp:cNvSpPr/>
      </dsp:nvSpPr>
      <dsp:spPr>
        <a:xfrm rot="10800000">
          <a:off x="0" y="1"/>
          <a:ext cx="7242048" cy="359136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KE" sz="3600" b="1" kern="1200" dirty="0"/>
            <a:t>Overall aim of th</a:t>
          </a:r>
          <a:r>
            <a:rPr lang="en-GB" sz="3600" b="1" kern="1200" dirty="0"/>
            <a:t>is</a:t>
          </a:r>
          <a:r>
            <a:rPr lang="en-KE" sz="3600" b="1" kern="1200" dirty="0"/>
            <a:t> webinar: </a:t>
          </a:r>
        </a:p>
        <a:p>
          <a:pPr marL="0" lvl="0" indent="0" algn="ctr" defTabSz="1600200">
            <a:lnSpc>
              <a:spcPct val="90000"/>
            </a:lnSpc>
            <a:spcBef>
              <a:spcPct val="0"/>
            </a:spcBef>
            <a:spcAft>
              <a:spcPct val="35000"/>
            </a:spcAft>
            <a:buNone/>
          </a:pPr>
          <a:r>
            <a:rPr lang="en-US" sz="3600" b="1" kern="1200" dirty="0"/>
            <a:t>Provide an Overview of the GBV, VAC, VAW in the context of COVID</a:t>
          </a:r>
          <a:endParaRPr lang="en-US" sz="3600" kern="1200" dirty="0"/>
        </a:p>
      </dsp:txBody>
      <dsp:txXfrm rot="10800000">
        <a:off x="0" y="1"/>
        <a:ext cx="7242048" cy="23335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AE467-8394-4BD1-935B-783AFF9D845E}">
      <dsp:nvSpPr>
        <dsp:cNvPr id="0" name=""/>
        <dsp:cNvSpPr/>
      </dsp:nvSpPr>
      <dsp:spPr>
        <a:xfrm>
          <a:off x="0" y="611144"/>
          <a:ext cx="5983606" cy="11282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2F2EA6-5E23-4CBB-B3C2-CB2590598D2F}">
      <dsp:nvSpPr>
        <dsp:cNvPr id="0" name=""/>
        <dsp:cNvSpPr/>
      </dsp:nvSpPr>
      <dsp:spPr>
        <a:xfrm>
          <a:off x="341300" y="865004"/>
          <a:ext cx="620547" cy="6205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FB2641-FA97-4646-919C-7D213101024E}">
      <dsp:nvSpPr>
        <dsp:cNvPr id="0" name=""/>
        <dsp:cNvSpPr/>
      </dsp:nvSpPr>
      <dsp:spPr>
        <a:xfrm>
          <a:off x="1303148" y="611144"/>
          <a:ext cx="4680457" cy="112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08" tIns="119408" rIns="119408" bIns="119408" numCol="1" spcCol="1270" anchor="ctr" anchorCtr="0">
          <a:noAutofit/>
        </a:bodyPr>
        <a:lstStyle/>
        <a:p>
          <a:pPr marL="0" lvl="0" indent="0" algn="l" defTabSz="889000">
            <a:lnSpc>
              <a:spcPct val="100000"/>
            </a:lnSpc>
            <a:spcBef>
              <a:spcPct val="0"/>
            </a:spcBef>
            <a:spcAft>
              <a:spcPct val="35000"/>
            </a:spcAft>
            <a:buNone/>
          </a:pPr>
          <a:r>
            <a:rPr lang="en-KE" sz="2000" kern="1200"/>
            <a:t>How would you describe case management?</a:t>
          </a:r>
          <a:endParaRPr lang="en-US" sz="2000" kern="1200"/>
        </a:p>
      </dsp:txBody>
      <dsp:txXfrm>
        <a:off x="1303148" y="611144"/>
        <a:ext cx="4680457" cy="1128267"/>
      </dsp:txXfrm>
    </dsp:sp>
    <dsp:sp modelId="{27206466-C2FD-451B-B760-14CD4160BDCD}">
      <dsp:nvSpPr>
        <dsp:cNvPr id="0" name=""/>
        <dsp:cNvSpPr/>
      </dsp:nvSpPr>
      <dsp:spPr>
        <a:xfrm>
          <a:off x="0" y="2021478"/>
          <a:ext cx="5983606" cy="112826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3D3AF1-547F-4809-B3DA-CFD697A8695D}">
      <dsp:nvSpPr>
        <dsp:cNvPr id="0" name=""/>
        <dsp:cNvSpPr/>
      </dsp:nvSpPr>
      <dsp:spPr>
        <a:xfrm>
          <a:off x="341300" y="2275339"/>
          <a:ext cx="620547" cy="6205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A6322-572C-4152-BC0C-FAFB2C2A0504}">
      <dsp:nvSpPr>
        <dsp:cNvPr id="0" name=""/>
        <dsp:cNvSpPr/>
      </dsp:nvSpPr>
      <dsp:spPr>
        <a:xfrm>
          <a:off x="1303148" y="2021478"/>
          <a:ext cx="4680457" cy="112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08" tIns="119408" rIns="119408" bIns="119408" numCol="1" spcCol="1270" anchor="ctr" anchorCtr="0">
          <a:noAutofit/>
        </a:bodyPr>
        <a:lstStyle/>
        <a:p>
          <a:pPr marL="0" lvl="0" indent="0" algn="l" defTabSz="889000">
            <a:lnSpc>
              <a:spcPct val="100000"/>
            </a:lnSpc>
            <a:spcBef>
              <a:spcPct val="0"/>
            </a:spcBef>
            <a:spcAft>
              <a:spcPct val="35000"/>
            </a:spcAft>
            <a:buNone/>
          </a:pPr>
          <a:r>
            <a:rPr lang="en-KE" sz="2000" kern="1200" dirty="0"/>
            <a:t>Take 5 minutes to think about it, and share your answers in chatbox or raise your hand</a:t>
          </a:r>
          <a:endParaRPr lang="en-US" sz="2000" kern="1200" dirty="0"/>
        </a:p>
      </dsp:txBody>
      <dsp:txXfrm>
        <a:off x="1303148" y="2021478"/>
        <a:ext cx="4680457" cy="11282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18992-F4B3-4F1F-8E2A-DCEF07FE6F89}">
      <dsp:nvSpPr>
        <dsp:cNvPr id="0" name=""/>
        <dsp:cNvSpPr/>
      </dsp:nvSpPr>
      <dsp:spPr>
        <a:xfrm>
          <a:off x="0" y="4001"/>
          <a:ext cx="6582555" cy="85229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BE85D-E3EB-43E6-9629-63B57B536B17}">
      <dsp:nvSpPr>
        <dsp:cNvPr id="0" name=""/>
        <dsp:cNvSpPr/>
      </dsp:nvSpPr>
      <dsp:spPr>
        <a:xfrm>
          <a:off x="257820" y="195768"/>
          <a:ext cx="468764" cy="4687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DACD72-8163-48B7-8702-27FC5389F599}">
      <dsp:nvSpPr>
        <dsp:cNvPr id="0" name=""/>
        <dsp:cNvSpPr/>
      </dsp:nvSpPr>
      <dsp:spPr>
        <a:xfrm>
          <a:off x="984405" y="4001"/>
          <a:ext cx="5598149" cy="85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02" tIns="90202" rIns="90202" bIns="90202" numCol="1" spcCol="1270" anchor="ctr" anchorCtr="0">
          <a:noAutofit/>
        </a:bodyPr>
        <a:lstStyle/>
        <a:p>
          <a:pPr marL="0" lvl="0" indent="0" algn="l" defTabSz="711200">
            <a:lnSpc>
              <a:spcPct val="90000"/>
            </a:lnSpc>
            <a:spcBef>
              <a:spcPct val="0"/>
            </a:spcBef>
            <a:spcAft>
              <a:spcPct val="35000"/>
            </a:spcAft>
            <a:buNone/>
          </a:pPr>
          <a:r>
            <a:rPr lang="en-US" sz="1600" kern="1200"/>
            <a:t>Case management is not a single event. It is not an intervention</a:t>
          </a:r>
        </a:p>
      </dsp:txBody>
      <dsp:txXfrm>
        <a:off x="984405" y="4001"/>
        <a:ext cx="5598149" cy="852299"/>
      </dsp:txXfrm>
    </dsp:sp>
    <dsp:sp modelId="{6F6FF05B-71BC-43BA-9881-0737AB6D1F7E}">
      <dsp:nvSpPr>
        <dsp:cNvPr id="0" name=""/>
        <dsp:cNvSpPr/>
      </dsp:nvSpPr>
      <dsp:spPr>
        <a:xfrm>
          <a:off x="0" y="1069375"/>
          <a:ext cx="6582555" cy="85229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83CE34-31F0-4DF1-BBE9-A7E647C00E40}">
      <dsp:nvSpPr>
        <dsp:cNvPr id="0" name=""/>
        <dsp:cNvSpPr/>
      </dsp:nvSpPr>
      <dsp:spPr>
        <a:xfrm>
          <a:off x="257820" y="1261142"/>
          <a:ext cx="468764" cy="468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1C935A-6430-41BB-B47E-FF77DF36527D}">
      <dsp:nvSpPr>
        <dsp:cNvPr id="0" name=""/>
        <dsp:cNvSpPr/>
      </dsp:nvSpPr>
      <dsp:spPr>
        <a:xfrm>
          <a:off x="984405" y="1069375"/>
          <a:ext cx="5598149" cy="85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02" tIns="90202" rIns="90202" bIns="90202" numCol="1" spcCol="1270" anchor="ctr" anchorCtr="0">
          <a:noAutofit/>
        </a:bodyPr>
        <a:lstStyle/>
        <a:p>
          <a:pPr marL="0" lvl="0" indent="0" algn="l" defTabSz="711200">
            <a:lnSpc>
              <a:spcPct val="90000"/>
            </a:lnSpc>
            <a:spcBef>
              <a:spcPct val="0"/>
            </a:spcBef>
            <a:spcAft>
              <a:spcPct val="35000"/>
            </a:spcAft>
            <a:buNone/>
          </a:pPr>
          <a:r>
            <a:rPr lang="en-US" sz="1600" kern="1200"/>
            <a:t>It is not just checking boxes.</a:t>
          </a:r>
        </a:p>
      </dsp:txBody>
      <dsp:txXfrm>
        <a:off x="984405" y="1069375"/>
        <a:ext cx="5598149" cy="852299"/>
      </dsp:txXfrm>
    </dsp:sp>
    <dsp:sp modelId="{29CD9ABC-F445-4286-8CCA-0558CA55340C}">
      <dsp:nvSpPr>
        <dsp:cNvPr id="0" name=""/>
        <dsp:cNvSpPr/>
      </dsp:nvSpPr>
      <dsp:spPr>
        <a:xfrm>
          <a:off x="0" y="2134749"/>
          <a:ext cx="6582555" cy="85229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9BA2FD-EAEE-43E2-8200-7E11DC1E94F6}">
      <dsp:nvSpPr>
        <dsp:cNvPr id="0" name=""/>
        <dsp:cNvSpPr/>
      </dsp:nvSpPr>
      <dsp:spPr>
        <a:xfrm>
          <a:off x="257820" y="2326516"/>
          <a:ext cx="468764" cy="4687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D0FB34-BFA6-41BC-8A81-D982289503DA}">
      <dsp:nvSpPr>
        <dsp:cNvPr id="0" name=""/>
        <dsp:cNvSpPr/>
      </dsp:nvSpPr>
      <dsp:spPr>
        <a:xfrm>
          <a:off x="984405" y="2134749"/>
          <a:ext cx="5598149" cy="85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02" tIns="90202" rIns="90202" bIns="90202" numCol="1" spcCol="1270" anchor="ctr" anchorCtr="0">
          <a:noAutofit/>
        </a:bodyPr>
        <a:lstStyle/>
        <a:p>
          <a:pPr marL="0" lvl="0" indent="0" algn="l" defTabSz="711200">
            <a:lnSpc>
              <a:spcPct val="90000"/>
            </a:lnSpc>
            <a:spcBef>
              <a:spcPct val="0"/>
            </a:spcBef>
            <a:spcAft>
              <a:spcPct val="35000"/>
            </a:spcAft>
            <a:buNone/>
          </a:pPr>
          <a:r>
            <a:rPr lang="en-US" sz="1600" kern="1200" dirty="0"/>
            <a:t>It is not about doing it for the child, adult, family.</a:t>
          </a:r>
        </a:p>
      </dsp:txBody>
      <dsp:txXfrm>
        <a:off x="984405" y="2134749"/>
        <a:ext cx="5598149" cy="852299"/>
      </dsp:txXfrm>
    </dsp:sp>
    <dsp:sp modelId="{A31B4B57-77B6-4F66-8940-A9270BE688CB}">
      <dsp:nvSpPr>
        <dsp:cNvPr id="0" name=""/>
        <dsp:cNvSpPr/>
      </dsp:nvSpPr>
      <dsp:spPr>
        <a:xfrm>
          <a:off x="0" y="3200123"/>
          <a:ext cx="6582555" cy="8522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468FAC-FF53-46EC-855C-913E84C3229D}">
      <dsp:nvSpPr>
        <dsp:cNvPr id="0" name=""/>
        <dsp:cNvSpPr/>
      </dsp:nvSpPr>
      <dsp:spPr>
        <a:xfrm>
          <a:off x="257820" y="3391890"/>
          <a:ext cx="468764" cy="4687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CEBD58-D799-4FDB-9960-22F11F3AF5FD}">
      <dsp:nvSpPr>
        <dsp:cNvPr id="0" name=""/>
        <dsp:cNvSpPr/>
      </dsp:nvSpPr>
      <dsp:spPr>
        <a:xfrm>
          <a:off x="984405" y="3200123"/>
          <a:ext cx="5598149" cy="85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02" tIns="90202" rIns="90202" bIns="90202" numCol="1" spcCol="1270" anchor="ctr" anchorCtr="0">
          <a:noAutofit/>
        </a:bodyPr>
        <a:lstStyle/>
        <a:p>
          <a:pPr marL="0" lvl="0" indent="0" algn="l" defTabSz="711200">
            <a:lnSpc>
              <a:spcPct val="90000"/>
            </a:lnSpc>
            <a:spcBef>
              <a:spcPct val="0"/>
            </a:spcBef>
            <a:spcAft>
              <a:spcPct val="35000"/>
            </a:spcAft>
            <a:buNone/>
          </a:pPr>
          <a:r>
            <a:rPr lang="en-US" sz="1600" kern="1200"/>
            <a:t>It is not about making more work or creating a bigger burden for the social workers and community cadres.</a:t>
          </a:r>
        </a:p>
      </dsp:txBody>
      <dsp:txXfrm>
        <a:off x="984405" y="3200123"/>
        <a:ext cx="5598149" cy="852299"/>
      </dsp:txXfrm>
    </dsp:sp>
    <dsp:sp modelId="{55D34F4F-8F68-44D5-B850-EFBDADF0C5F5}">
      <dsp:nvSpPr>
        <dsp:cNvPr id="0" name=""/>
        <dsp:cNvSpPr/>
      </dsp:nvSpPr>
      <dsp:spPr>
        <a:xfrm>
          <a:off x="0" y="4265497"/>
          <a:ext cx="6582555" cy="85229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37C972-8EFE-4586-A4C8-D2F8FFC0397D}">
      <dsp:nvSpPr>
        <dsp:cNvPr id="0" name=""/>
        <dsp:cNvSpPr/>
      </dsp:nvSpPr>
      <dsp:spPr>
        <a:xfrm>
          <a:off x="257820" y="4457264"/>
          <a:ext cx="468764" cy="4687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9CBEB1-F03A-40DB-8104-E5BD81E9080A}">
      <dsp:nvSpPr>
        <dsp:cNvPr id="0" name=""/>
        <dsp:cNvSpPr/>
      </dsp:nvSpPr>
      <dsp:spPr>
        <a:xfrm>
          <a:off x="984405" y="4265497"/>
          <a:ext cx="5598149" cy="85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02" tIns="90202" rIns="90202" bIns="90202" numCol="1" spcCol="1270" anchor="ctr" anchorCtr="0">
          <a:noAutofit/>
        </a:bodyPr>
        <a:lstStyle/>
        <a:p>
          <a:pPr marL="0" lvl="0" indent="0" algn="l" defTabSz="711200">
            <a:lnSpc>
              <a:spcPct val="90000"/>
            </a:lnSpc>
            <a:spcBef>
              <a:spcPct val="0"/>
            </a:spcBef>
            <a:spcAft>
              <a:spcPct val="35000"/>
            </a:spcAft>
            <a:buNone/>
          </a:pPr>
          <a:r>
            <a:rPr lang="en-US" sz="1600" kern="1200" dirty="0"/>
            <a:t>It is about integrating a process  based on good social work practice to support improved assessment, planning and stakeholder engagement</a:t>
          </a:r>
        </a:p>
      </dsp:txBody>
      <dsp:txXfrm>
        <a:off x="984405" y="4265497"/>
        <a:ext cx="5598149" cy="8522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F94CB-F459-4972-97EF-5ABB510BD4FB}">
      <dsp:nvSpPr>
        <dsp:cNvPr id="0" name=""/>
        <dsp:cNvSpPr/>
      </dsp:nvSpPr>
      <dsp:spPr>
        <a:xfrm>
          <a:off x="0" y="1656"/>
          <a:ext cx="6582555" cy="7059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0F2DA1-5FD6-4C85-9D18-CA97F3B1DB05}">
      <dsp:nvSpPr>
        <dsp:cNvPr id="0" name=""/>
        <dsp:cNvSpPr/>
      </dsp:nvSpPr>
      <dsp:spPr>
        <a:xfrm>
          <a:off x="213564" y="160506"/>
          <a:ext cx="388298" cy="3882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1B34C9-1F8F-4EFF-B071-F2D4AF450D14}">
      <dsp:nvSpPr>
        <dsp:cNvPr id="0" name=""/>
        <dsp:cNvSpPr/>
      </dsp:nvSpPr>
      <dsp:spPr>
        <a:xfrm>
          <a:off x="815427" y="1656"/>
          <a:ext cx="5767127" cy="70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718" tIns="74718" rIns="74718" bIns="74718" numCol="1" spcCol="1270" anchor="ctr" anchorCtr="0">
          <a:noAutofit/>
        </a:bodyPr>
        <a:lstStyle/>
        <a:p>
          <a:pPr marL="0" lvl="0" indent="0" algn="l" defTabSz="844550">
            <a:lnSpc>
              <a:spcPct val="90000"/>
            </a:lnSpc>
            <a:spcBef>
              <a:spcPct val="0"/>
            </a:spcBef>
            <a:spcAft>
              <a:spcPct val="35000"/>
            </a:spcAft>
            <a:buNone/>
          </a:pPr>
          <a:r>
            <a:rPr lang="en-US" sz="1900" kern="1200"/>
            <a:t>Detailed legislative and policy framework that promotes the rights and interests of children.</a:t>
          </a:r>
        </a:p>
      </dsp:txBody>
      <dsp:txXfrm>
        <a:off x="815427" y="1656"/>
        <a:ext cx="5767127" cy="705997"/>
      </dsp:txXfrm>
    </dsp:sp>
    <dsp:sp modelId="{ADE6A367-F01C-4765-85A8-9BD73C3713B8}">
      <dsp:nvSpPr>
        <dsp:cNvPr id="0" name=""/>
        <dsp:cNvSpPr/>
      </dsp:nvSpPr>
      <dsp:spPr>
        <a:xfrm>
          <a:off x="0" y="884154"/>
          <a:ext cx="6582555" cy="70599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45B7DC-2B54-4F35-AF40-5481ABE11032}">
      <dsp:nvSpPr>
        <dsp:cNvPr id="0" name=""/>
        <dsp:cNvSpPr/>
      </dsp:nvSpPr>
      <dsp:spPr>
        <a:xfrm>
          <a:off x="213564" y="1043003"/>
          <a:ext cx="388298" cy="3882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B525F1-DBF6-4BAA-A74A-D5DF01BA0A46}">
      <dsp:nvSpPr>
        <dsp:cNvPr id="0" name=""/>
        <dsp:cNvSpPr/>
      </dsp:nvSpPr>
      <dsp:spPr>
        <a:xfrm>
          <a:off x="815427" y="884154"/>
          <a:ext cx="5767127" cy="70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718" tIns="74718" rIns="74718" bIns="74718" numCol="1" spcCol="1270" anchor="ctr" anchorCtr="0">
          <a:noAutofit/>
        </a:bodyPr>
        <a:lstStyle/>
        <a:p>
          <a:pPr marL="0" lvl="0" indent="0" algn="l" defTabSz="844550">
            <a:lnSpc>
              <a:spcPct val="90000"/>
            </a:lnSpc>
            <a:spcBef>
              <a:spcPct val="0"/>
            </a:spcBef>
            <a:spcAft>
              <a:spcPct val="35000"/>
            </a:spcAft>
            <a:buNone/>
          </a:pPr>
          <a:r>
            <a:rPr lang="en-US" sz="1900" kern="1200"/>
            <a:t>Good knowledge of social work practice.</a:t>
          </a:r>
        </a:p>
      </dsp:txBody>
      <dsp:txXfrm>
        <a:off x="815427" y="884154"/>
        <a:ext cx="5767127" cy="705997"/>
      </dsp:txXfrm>
    </dsp:sp>
    <dsp:sp modelId="{71BB11D1-3491-4DD6-BB33-C633772EA07C}">
      <dsp:nvSpPr>
        <dsp:cNvPr id="0" name=""/>
        <dsp:cNvSpPr/>
      </dsp:nvSpPr>
      <dsp:spPr>
        <a:xfrm>
          <a:off x="0" y="1766651"/>
          <a:ext cx="6582555" cy="70599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4C95C-B991-4A7A-8BBC-94BDD73E92E9}">
      <dsp:nvSpPr>
        <dsp:cNvPr id="0" name=""/>
        <dsp:cNvSpPr/>
      </dsp:nvSpPr>
      <dsp:spPr>
        <a:xfrm>
          <a:off x="213564" y="1925500"/>
          <a:ext cx="388298" cy="3882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1BB38B-8D4B-4CDC-BE89-18B77B8621E6}">
      <dsp:nvSpPr>
        <dsp:cNvPr id="0" name=""/>
        <dsp:cNvSpPr/>
      </dsp:nvSpPr>
      <dsp:spPr>
        <a:xfrm>
          <a:off x="815427" y="1766651"/>
          <a:ext cx="5767127" cy="70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718" tIns="74718" rIns="74718" bIns="74718" numCol="1" spcCol="1270" anchor="ctr" anchorCtr="0">
          <a:noAutofit/>
        </a:bodyPr>
        <a:lstStyle/>
        <a:p>
          <a:pPr marL="0" lvl="0" indent="0" algn="l" defTabSz="844550">
            <a:lnSpc>
              <a:spcPct val="90000"/>
            </a:lnSpc>
            <a:spcBef>
              <a:spcPct val="0"/>
            </a:spcBef>
            <a:spcAft>
              <a:spcPct val="35000"/>
            </a:spcAft>
            <a:buNone/>
          </a:pPr>
          <a:r>
            <a:rPr lang="en-US" sz="1900" kern="1200"/>
            <a:t>Partnerships to facilitate effective referral network/pathways.</a:t>
          </a:r>
        </a:p>
      </dsp:txBody>
      <dsp:txXfrm>
        <a:off x="815427" y="1766651"/>
        <a:ext cx="5767127" cy="705997"/>
      </dsp:txXfrm>
    </dsp:sp>
    <dsp:sp modelId="{B165DB0D-6050-41D4-BE61-80E79C144D45}">
      <dsp:nvSpPr>
        <dsp:cNvPr id="0" name=""/>
        <dsp:cNvSpPr/>
      </dsp:nvSpPr>
      <dsp:spPr>
        <a:xfrm>
          <a:off x="0" y="2649148"/>
          <a:ext cx="6582555" cy="70599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235997-5DAC-43BE-A196-20EE07C4FA06}">
      <dsp:nvSpPr>
        <dsp:cNvPr id="0" name=""/>
        <dsp:cNvSpPr/>
      </dsp:nvSpPr>
      <dsp:spPr>
        <a:xfrm>
          <a:off x="213564" y="2807998"/>
          <a:ext cx="388298" cy="3882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9B6DD8-E578-4F4E-A432-774E98B437D5}">
      <dsp:nvSpPr>
        <dsp:cNvPr id="0" name=""/>
        <dsp:cNvSpPr/>
      </dsp:nvSpPr>
      <dsp:spPr>
        <a:xfrm>
          <a:off x="815427" y="2649148"/>
          <a:ext cx="5767127" cy="70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718" tIns="74718" rIns="74718" bIns="74718" numCol="1" spcCol="1270" anchor="ctr" anchorCtr="0">
          <a:noAutofit/>
        </a:bodyPr>
        <a:lstStyle/>
        <a:p>
          <a:pPr marL="0" lvl="0" indent="0" algn="l" defTabSz="844550">
            <a:lnSpc>
              <a:spcPct val="90000"/>
            </a:lnSpc>
            <a:spcBef>
              <a:spcPct val="0"/>
            </a:spcBef>
            <a:spcAft>
              <a:spcPct val="35000"/>
            </a:spcAft>
            <a:buNone/>
          </a:pPr>
          <a:r>
            <a:rPr lang="en-US" sz="1900" kern="1200"/>
            <a:t>Strong collaborative mechanisms.  </a:t>
          </a:r>
        </a:p>
      </dsp:txBody>
      <dsp:txXfrm>
        <a:off x="815427" y="2649148"/>
        <a:ext cx="5767127" cy="705997"/>
      </dsp:txXfrm>
    </dsp:sp>
    <dsp:sp modelId="{5337E325-51C2-4676-90DA-412B3ADBD562}">
      <dsp:nvSpPr>
        <dsp:cNvPr id="0" name=""/>
        <dsp:cNvSpPr/>
      </dsp:nvSpPr>
      <dsp:spPr>
        <a:xfrm>
          <a:off x="0" y="3531646"/>
          <a:ext cx="6582555" cy="70599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541FC7-2C9D-41A8-B4FD-BC0E7F825D5E}">
      <dsp:nvSpPr>
        <dsp:cNvPr id="0" name=""/>
        <dsp:cNvSpPr/>
      </dsp:nvSpPr>
      <dsp:spPr>
        <a:xfrm>
          <a:off x="213564" y="3690495"/>
          <a:ext cx="388298" cy="3882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FD144E-A054-454A-8D71-A6DD3AF71166}">
      <dsp:nvSpPr>
        <dsp:cNvPr id="0" name=""/>
        <dsp:cNvSpPr/>
      </dsp:nvSpPr>
      <dsp:spPr>
        <a:xfrm>
          <a:off x="815427" y="3531646"/>
          <a:ext cx="5767127" cy="70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718" tIns="74718" rIns="74718" bIns="74718" numCol="1" spcCol="1270" anchor="ctr" anchorCtr="0">
          <a:noAutofit/>
        </a:bodyPr>
        <a:lstStyle/>
        <a:p>
          <a:pPr marL="0" lvl="0" indent="0" algn="l" defTabSz="844550">
            <a:lnSpc>
              <a:spcPct val="90000"/>
            </a:lnSpc>
            <a:spcBef>
              <a:spcPct val="0"/>
            </a:spcBef>
            <a:spcAft>
              <a:spcPct val="35000"/>
            </a:spcAft>
            <a:buNone/>
          </a:pPr>
          <a:r>
            <a:rPr lang="en-US" sz="1900" kern="1200"/>
            <a:t>Strong understanding of roles and responsibilities of all actors.</a:t>
          </a:r>
        </a:p>
      </dsp:txBody>
      <dsp:txXfrm>
        <a:off x="815427" y="3531646"/>
        <a:ext cx="5767127" cy="705997"/>
      </dsp:txXfrm>
    </dsp:sp>
    <dsp:sp modelId="{A29472DD-636D-4D97-A2A9-0EA7F2EA5A66}">
      <dsp:nvSpPr>
        <dsp:cNvPr id="0" name=""/>
        <dsp:cNvSpPr/>
      </dsp:nvSpPr>
      <dsp:spPr>
        <a:xfrm>
          <a:off x="0" y="4414143"/>
          <a:ext cx="6582555" cy="7059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E445F-B1AF-4423-A7BC-8E3104BE52CA}">
      <dsp:nvSpPr>
        <dsp:cNvPr id="0" name=""/>
        <dsp:cNvSpPr/>
      </dsp:nvSpPr>
      <dsp:spPr>
        <a:xfrm>
          <a:off x="213564" y="4572992"/>
          <a:ext cx="388298" cy="38829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8F2D22-00F2-4812-8122-9DEC0A39E35D}">
      <dsp:nvSpPr>
        <dsp:cNvPr id="0" name=""/>
        <dsp:cNvSpPr/>
      </dsp:nvSpPr>
      <dsp:spPr>
        <a:xfrm>
          <a:off x="815427" y="4414143"/>
          <a:ext cx="5767127" cy="70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718" tIns="74718" rIns="74718" bIns="74718" numCol="1" spcCol="1270" anchor="ctr" anchorCtr="0">
          <a:noAutofit/>
        </a:bodyPr>
        <a:lstStyle/>
        <a:p>
          <a:pPr marL="0" lvl="0" indent="0" algn="l" defTabSz="844550">
            <a:lnSpc>
              <a:spcPct val="90000"/>
            </a:lnSpc>
            <a:spcBef>
              <a:spcPct val="0"/>
            </a:spcBef>
            <a:spcAft>
              <a:spcPct val="35000"/>
            </a:spcAft>
            <a:buNone/>
          </a:pPr>
          <a:r>
            <a:rPr lang="en-US" sz="1900" kern="1200"/>
            <a:t>Strong institutional arrangements that support the approach and the system. </a:t>
          </a:r>
        </a:p>
      </dsp:txBody>
      <dsp:txXfrm>
        <a:off x="815427" y="4414143"/>
        <a:ext cx="5767127" cy="7059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ADCDC-B989-FD4F-9A57-0D10EEDCD8AA}">
      <dsp:nvSpPr>
        <dsp:cNvPr id="0" name=""/>
        <dsp:cNvSpPr/>
      </dsp:nvSpPr>
      <dsp:spPr>
        <a:xfrm>
          <a:off x="0" y="4829709"/>
          <a:ext cx="1341882" cy="52851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435" tIns="128016" rIns="95435" bIns="128016" numCol="1" spcCol="1270" anchor="ctr" anchorCtr="0">
          <a:noAutofit/>
        </a:bodyPr>
        <a:lstStyle/>
        <a:p>
          <a:pPr marL="0" lvl="0" indent="0" algn="ctr" defTabSz="800100">
            <a:lnSpc>
              <a:spcPct val="90000"/>
            </a:lnSpc>
            <a:spcBef>
              <a:spcPct val="0"/>
            </a:spcBef>
            <a:spcAft>
              <a:spcPct val="35000"/>
            </a:spcAft>
            <a:buNone/>
          </a:pPr>
          <a:r>
            <a:rPr lang="en-US" sz="1800" kern="1200"/>
            <a:t>Inform</a:t>
          </a:r>
        </a:p>
      </dsp:txBody>
      <dsp:txXfrm>
        <a:off x="0" y="4829709"/>
        <a:ext cx="1341882" cy="528512"/>
      </dsp:txXfrm>
    </dsp:sp>
    <dsp:sp modelId="{92D1BC3D-7F9C-2241-86EC-E972DAB79104}">
      <dsp:nvSpPr>
        <dsp:cNvPr id="0" name=""/>
        <dsp:cNvSpPr/>
      </dsp:nvSpPr>
      <dsp:spPr>
        <a:xfrm>
          <a:off x="1341882" y="4829709"/>
          <a:ext cx="4025646" cy="52851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59" tIns="139700" rIns="81659" bIns="139700" numCol="1" spcCol="1270" anchor="ctr" anchorCtr="0">
          <a:noAutofit/>
        </a:bodyPr>
        <a:lstStyle/>
        <a:p>
          <a:pPr marL="0" lvl="0" indent="0" algn="l" defTabSz="488950">
            <a:lnSpc>
              <a:spcPct val="90000"/>
            </a:lnSpc>
            <a:spcBef>
              <a:spcPct val="0"/>
            </a:spcBef>
            <a:spcAft>
              <a:spcPct val="35000"/>
            </a:spcAft>
            <a:buNone/>
          </a:pPr>
          <a:r>
            <a:rPr lang="en-US" sz="1100" kern="1200"/>
            <a:t>Inform communities that you serve of possible changes ahead of time.</a:t>
          </a:r>
        </a:p>
      </dsp:txBody>
      <dsp:txXfrm>
        <a:off x="1341882" y="4829709"/>
        <a:ext cx="4025646" cy="528512"/>
      </dsp:txXfrm>
    </dsp:sp>
    <dsp:sp modelId="{93C1D5FD-1021-1C46-B9E3-170A25148662}">
      <dsp:nvSpPr>
        <dsp:cNvPr id="0" name=""/>
        <dsp:cNvSpPr/>
      </dsp:nvSpPr>
      <dsp:spPr>
        <a:xfrm rot="10800000">
          <a:off x="0" y="4024784"/>
          <a:ext cx="1341882" cy="812852"/>
        </a:xfrm>
        <a:prstGeom prst="upArrowCallout">
          <a:avLst>
            <a:gd name="adj1" fmla="val 5000"/>
            <a:gd name="adj2" fmla="val 10000"/>
            <a:gd name="adj3" fmla="val 15000"/>
            <a:gd name="adj4" fmla="val 64977"/>
          </a:avLst>
        </a:prstGeom>
        <a:solidFill>
          <a:schemeClr val="accent5">
            <a:hueOff val="-306190"/>
            <a:satOff val="45"/>
            <a:lumOff val="-1079"/>
            <a:alphaOff val="0"/>
          </a:schemeClr>
        </a:solidFill>
        <a:ln w="12700" cap="flat" cmpd="sng" algn="ctr">
          <a:solidFill>
            <a:schemeClr val="accent5">
              <a:hueOff val="-306190"/>
              <a:satOff val="45"/>
              <a:lumOff val="-10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435" tIns="128016" rIns="95435" bIns="128016" numCol="1" spcCol="1270" anchor="ctr" anchorCtr="0">
          <a:noAutofit/>
        </a:bodyPr>
        <a:lstStyle/>
        <a:p>
          <a:pPr marL="0" lvl="0" indent="0" algn="ctr" defTabSz="800100">
            <a:lnSpc>
              <a:spcPct val="90000"/>
            </a:lnSpc>
            <a:spcBef>
              <a:spcPct val="0"/>
            </a:spcBef>
            <a:spcAft>
              <a:spcPct val="35000"/>
            </a:spcAft>
            <a:buNone/>
          </a:pPr>
          <a:r>
            <a:rPr lang="en-US" sz="1800" kern="1200"/>
            <a:t>Coordinate</a:t>
          </a:r>
        </a:p>
      </dsp:txBody>
      <dsp:txXfrm rot="-10800000">
        <a:off x="0" y="4024784"/>
        <a:ext cx="1341882" cy="528353"/>
      </dsp:txXfrm>
    </dsp:sp>
    <dsp:sp modelId="{1555703F-6959-B141-A0F8-AD57E183D486}">
      <dsp:nvSpPr>
        <dsp:cNvPr id="0" name=""/>
        <dsp:cNvSpPr/>
      </dsp:nvSpPr>
      <dsp:spPr>
        <a:xfrm>
          <a:off x="1341882" y="4024784"/>
          <a:ext cx="4025646" cy="528353"/>
        </a:xfrm>
        <a:prstGeom prst="rect">
          <a:avLst/>
        </a:prstGeom>
        <a:solidFill>
          <a:schemeClr val="accent5">
            <a:tint val="40000"/>
            <a:alpha val="90000"/>
            <a:hueOff val="-294856"/>
            <a:satOff val="-386"/>
            <a:lumOff val="-190"/>
            <a:alphaOff val="0"/>
          </a:schemeClr>
        </a:solidFill>
        <a:ln w="12700" cap="flat" cmpd="sng" algn="ctr">
          <a:solidFill>
            <a:schemeClr val="accent5">
              <a:tint val="40000"/>
              <a:alpha val="90000"/>
              <a:hueOff val="-294856"/>
              <a:satOff val="-386"/>
              <a:lumOff val="-1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59" tIns="139700" rIns="81659" bIns="139700" numCol="1" spcCol="1270" anchor="ctr" anchorCtr="0">
          <a:noAutofit/>
        </a:bodyPr>
        <a:lstStyle/>
        <a:p>
          <a:pPr marL="0" lvl="0" indent="0" algn="l" defTabSz="488950">
            <a:lnSpc>
              <a:spcPct val="90000"/>
            </a:lnSpc>
            <a:spcBef>
              <a:spcPct val="0"/>
            </a:spcBef>
            <a:spcAft>
              <a:spcPct val="35000"/>
            </a:spcAft>
            <a:buNone/>
          </a:pPr>
          <a:r>
            <a:rPr lang="en-US" sz="1100" kern="1200"/>
            <a:t>Coordinate with other services providers. </a:t>
          </a:r>
        </a:p>
      </dsp:txBody>
      <dsp:txXfrm>
        <a:off x="1341882" y="4024784"/>
        <a:ext cx="4025646" cy="528353"/>
      </dsp:txXfrm>
    </dsp:sp>
    <dsp:sp modelId="{E24C638D-A3E6-E641-B0C4-A56EEA531DD1}">
      <dsp:nvSpPr>
        <dsp:cNvPr id="0" name=""/>
        <dsp:cNvSpPr/>
      </dsp:nvSpPr>
      <dsp:spPr>
        <a:xfrm rot="10800000">
          <a:off x="0" y="3219860"/>
          <a:ext cx="1341882" cy="812852"/>
        </a:xfrm>
        <a:prstGeom prst="upArrowCallout">
          <a:avLst>
            <a:gd name="adj1" fmla="val 5000"/>
            <a:gd name="adj2" fmla="val 10000"/>
            <a:gd name="adj3" fmla="val 15000"/>
            <a:gd name="adj4" fmla="val 64977"/>
          </a:avLst>
        </a:prstGeom>
        <a:solidFill>
          <a:schemeClr val="accent5">
            <a:hueOff val="-612379"/>
            <a:satOff val="90"/>
            <a:lumOff val="-2157"/>
            <a:alphaOff val="0"/>
          </a:schemeClr>
        </a:solidFill>
        <a:ln w="12700" cap="flat" cmpd="sng" algn="ctr">
          <a:solidFill>
            <a:schemeClr val="accent5">
              <a:hueOff val="-612379"/>
              <a:satOff val="90"/>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435" tIns="128016" rIns="95435" bIns="128016" numCol="1" spcCol="1270" anchor="ctr" anchorCtr="0">
          <a:noAutofit/>
        </a:bodyPr>
        <a:lstStyle/>
        <a:p>
          <a:pPr marL="0" lvl="0" indent="0" algn="ctr" defTabSz="800100">
            <a:lnSpc>
              <a:spcPct val="90000"/>
            </a:lnSpc>
            <a:spcBef>
              <a:spcPct val="0"/>
            </a:spcBef>
            <a:spcAft>
              <a:spcPct val="35000"/>
            </a:spcAft>
            <a:buNone/>
          </a:pPr>
          <a:r>
            <a:rPr lang="en-US" sz="1800" kern="1200"/>
            <a:t>Ensure</a:t>
          </a:r>
        </a:p>
      </dsp:txBody>
      <dsp:txXfrm rot="-10800000">
        <a:off x="0" y="3219860"/>
        <a:ext cx="1341882" cy="528353"/>
      </dsp:txXfrm>
    </dsp:sp>
    <dsp:sp modelId="{33634257-21F3-D940-9C18-BDDDF493F9C9}">
      <dsp:nvSpPr>
        <dsp:cNvPr id="0" name=""/>
        <dsp:cNvSpPr/>
      </dsp:nvSpPr>
      <dsp:spPr>
        <a:xfrm>
          <a:off x="1341882" y="3219860"/>
          <a:ext cx="4025646" cy="528353"/>
        </a:xfrm>
        <a:prstGeom prst="rect">
          <a:avLst/>
        </a:prstGeom>
        <a:solidFill>
          <a:schemeClr val="accent5">
            <a:tint val="40000"/>
            <a:alpha val="90000"/>
            <a:hueOff val="-589711"/>
            <a:satOff val="-772"/>
            <a:lumOff val="-379"/>
            <a:alphaOff val="0"/>
          </a:schemeClr>
        </a:solidFill>
        <a:ln w="12700" cap="flat" cmpd="sng" algn="ctr">
          <a:solidFill>
            <a:schemeClr val="accent5">
              <a:tint val="40000"/>
              <a:alpha val="90000"/>
              <a:hueOff val="-589711"/>
              <a:satOff val="-772"/>
              <a:lumOff val="-3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59" tIns="139700" rIns="81659" bIns="139700" numCol="1" spcCol="1270" anchor="ctr" anchorCtr="0">
          <a:noAutofit/>
        </a:bodyPr>
        <a:lstStyle/>
        <a:p>
          <a:pPr marL="0" lvl="0" indent="0" algn="l" defTabSz="488950">
            <a:lnSpc>
              <a:spcPct val="90000"/>
            </a:lnSpc>
            <a:spcBef>
              <a:spcPct val="0"/>
            </a:spcBef>
            <a:spcAft>
              <a:spcPct val="35000"/>
            </a:spcAft>
            <a:buNone/>
          </a:pPr>
          <a:r>
            <a:rPr lang="en-US" sz="1100" kern="1200"/>
            <a:t>Ensure continued safe storage of sensitive documentation</a:t>
          </a:r>
        </a:p>
      </dsp:txBody>
      <dsp:txXfrm>
        <a:off x="1341882" y="3219860"/>
        <a:ext cx="4025646" cy="528353"/>
      </dsp:txXfrm>
    </dsp:sp>
    <dsp:sp modelId="{8BC3D410-9E97-9441-BAD7-378CC7CBD8B0}">
      <dsp:nvSpPr>
        <dsp:cNvPr id="0" name=""/>
        <dsp:cNvSpPr/>
      </dsp:nvSpPr>
      <dsp:spPr>
        <a:xfrm rot="10800000">
          <a:off x="0" y="2414935"/>
          <a:ext cx="1341882" cy="812852"/>
        </a:xfrm>
        <a:prstGeom prst="upArrowCallout">
          <a:avLst>
            <a:gd name="adj1" fmla="val 5000"/>
            <a:gd name="adj2" fmla="val 10000"/>
            <a:gd name="adj3" fmla="val 15000"/>
            <a:gd name="adj4" fmla="val 64977"/>
          </a:avLst>
        </a:prstGeom>
        <a:solidFill>
          <a:schemeClr val="accent5">
            <a:hueOff val="-918568"/>
            <a:satOff val="135"/>
            <a:lumOff val="-3236"/>
            <a:alphaOff val="0"/>
          </a:schemeClr>
        </a:solidFill>
        <a:ln w="12700" cap="flat" cmpd="sng" algn="ctr">
          <a:solidFill>
            <a:schemeClr val="accent5">
              <a:hueOff val="-918568"/>
              <a:satOff val="135"/>
              <a:lumOff val="-32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435" tIns="128016" rIns="95435" bIns="128016" numCol="1" spcCol="1270" anchor="ctr" anchorCtr="0">
          <a:noAutofit/>
        </a:bodyPr>
        <a:lstStyle/>
        <a:p>
          <a:pPr marL="0" lvl="0" indent="0" algn="ctr" defTabSz="800100">
            <a:lnSpc>
              <a:spcPct val="90000"/>
            </a:lnSpc>
            <a:spcBef>
              <a:spcPct val="0"/>
            </a:spcBef>
            <a:spcAft>
              <a:spcPct val="35000"/>
            </a:spcAft>
            <a:buNone/>
          </a:pPr>
          <a:r>
            <a:rPr lang="en-US" sz="1800" kern="1200"/>
            <a:t>Keep up</a:t>
          </a:r>
        </a:p>
      </dsp:txBody>
      <dsp:txXfrm rot="-10800000">
        <a:off x="0" y="2414935"/>
        <a:ext cx="1341882" cy="528353"/>
      </dsp:txXfrm>
    </dsp:sp>
    <dsp:sp modelId="{470AC6BC-F29F-3C4F-AC0E-C41F73E97F51}">
      <dsp:nvSpPr>
        <dsp:cNvPr id="0" name=""/>
        <dsp:cNvSpPr/>
      </dsp:nvSpPr>
      <dsp:spPr>
        <a:xfrm>
          <a:off x="1341882" y="2414935"/>
          <a:ext cx="4025646" cy="528353"/>
        </a:xfrm>
        <a:prstGeom prst="rect">
          <a:avLst/>
        </a:prstGeom>
        <a:solidFill>
          <a:schemeClr val="accent5">
            <a:tint val="40000"/>
            <a:alpha val="90000"/>
            <a:hueOff val="-884566"/>
            <a:satOff val="-1158"/>
            <a:lumOff val="-569"/>
            <a:alphaOff val="0"/>
          </a:schemeClr>
        </a:solidFill>
        <a:ln w="12700" cap="flat" cmpd="sng" algn="ctr">
          <a:solidFill>
            <a:schemeClr val="accent5">
              <a:tint val="40000"/>
              <a:alpha val="90000"/>
              <a:hueOff val="-884566"/>
              <a:satOff val="-1158"/>
              <a:lumOff val="-5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59" tIns="139700" rIns="81659" bIns="139700" numCol="1" spcCol="1270" anchor="ctr" anchorCtr="0">
          <a:noAutofit/>
        </a:bodyPr>
        <a:lstStyle/>
        <a:p>
          <a:pPr marL="0" lvl="0" indent="0" algn="l" defTabSz="488950">
            <a:lnSpc>
              <a:spcPct val="90000"/>
            </a:lnSpc>
            <a:spcBef>
              <a:spcPct val="0"/>
            </a:spcBef>
            <a:spcAft>
              <a:spcPct val="35000"/>
            </a:spcAft>
            <a:buNone/>
          </a:pPr>
          <a:r>
            <a:rPr lang="en-US" sz="1100" kern="1200"/>
            <a:t>Keep up to date on the latest guidelines from MoH. Follow protocols for infection, prevention and control at each stage and be ready for the situation to change quickly</a:t>
          </a:r>
        </a:p>
      </dsp:txBody>
      <dsp:txXfrm>
        <a:off x="1341882" y="2414935"/>
        <a:ext cx="4025646" cy="528353"/>
      </dsp:txXfrm>
    </dsp:sp>
    <dsp:sp modelId="{109452F6-33BA-3640-833A-111C23D06D7D}">
      <dsp:nvSpPr>
        <dsp:cNvPr id="0" name=""/>
        <dsp:cNvSpPr/>
      </dsp:nvSpPr>
      <dsp:spPr>
        <a:xfrm rot="10800000">
          <a:off x="0" y="1610011"/>
          <a:ext cx="1341882" cy="812852"/>
        </a:xfrm>
        <a:prstGeom prst="upArrowCallout">
          <a:avLst>
            <a:gd name="adj1" fmla="val 5000"/>
            <a:gd name="adj2" fmla="val 10000"/>
            <a:gd name="adj3" fmla="val 15000"/>
            <a:gd name="adj4" fmla="val 64977"/>
          </a:avLst>
        </a:prstGeom>
        <a:solidFill>
          <a:schemeClr val="accent5">
            <a:hueOff val="-1224758"/>
            <a:satOff val="180"/>
            <a:lumOff val="-4314"/>
            <a:alphaOff val="0"/>
          </a:schemeClr>
        </a:solidFill>
        <a:ln w="12700" cap="flat" cmpd="sng" algn="ctr">
          <a:solidFill>
            <a:schemeClr val="accent5">
              <a:hueOff val="-1224758"/>
              <a:satOff val="180"/>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435" tIns="128016" rIns="95435" bIns="128016" numCol="1" spcCol="1270" anchor="ctr" anchorCtr="0">
          <a:noAutofit/>
        </a:bodyPr>
        <a:lstStyle/>
        <a:p>
          <a:pPr marL="0" lvl="0" indent="0" algn="ctr" defTabSz="800100">
            <a:lnSpc>
              <a:spcPct val="90000"/>
            </a:lnSpc>
            <a:spcBef>
              <a:spcPct val="0"/>
            </a:spcBef>
            <a:spcAft>
              <a:spcPct val="35000"/>
            </a:spcAft>
            <a:buNone/>
          </a:pPr>
          <a:r>
            <a:rPr lang="en-US" sz="1800" kern="1200"/>
            <a:t>Strengthen</a:t>
          </a:r>
        </a:p>
      </dsp:txBody>
      <dsp:txXfrm rot="-10800000">
        <a:off x="0" y="1610011"/>
        <a:ext cx="1341882" cy="528353"/>
      </dsp:txXfrm>
    </dsp:sp>
    <dsp:sp modelId="{9C5F74C7-0417-924F-BDD9-00C4C6EABC39}">
      <dsp:nvSpPr>
        <dsp:cNvPr id="0" name=""/>
        <dsp:cNvSpPr/>
      </dsp:nvSpPr>
      <dsp:spPr>
        <a:xfrm>
          <a:off x="1341882" y="1610011"/>
          <a:ext cx="4025646" cy="528353"/>
        </a:xfrm>
        <a:prstGeom prst="rect">
          <a:avLst/>
        </a:prstGeom>
        <a:solidFill>
          <a:schemeClr val="accent5">
            <a:tint val="40000"/>
            <a:alpha val="90000"/>
            <a:hueOff val="-1179422"/>
            <a:satOff val="-1544"/>
            <a:lumOff val="-758"/>
            <a:alphaOff val="0"/>
          </a:schemeClr>
        </a:solidFill>
        <a:ln w="12700" cap="flat" cmpd="sng" algn="ctr">
          <a:solidFill>
            <a:schemeClr val="accent5">
              <a:tint val="40000"/>
              <a:alpha val="90000"/>
              <a:hueOff val="-1179422"/>
              <a:satOff val="-1544"/>
              <a:lumOff val="-7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59" tIns="139700" rIns="81659" bIns="139700" numCol="1" spcCol="1270" anchor="ctr" anchorCtr="0">
          <a:noAutofit/>
        </a:bodyPr>
        <a:lstStyle/>
        <a:p>
          <a:pPr marL="0" lvl="0" indent="0" algn="l" defTabSz="488950">
            <a:lnSpc>
              <a:spcPct val="90000"/>
            </a:lnSpc>
            <a:spcBef>
              <a:spcPct val="0"/>
            </a:spcBef>
            <a:spcAft>
              <a:spcPct val="35000"/>
            </a:spcAft>
            <a:buNone/>
          </a:pPr>
          <a:r>
            <a:rPr lang="en-US" sz="1100" kern="1200"/>
            <a:t>Strengthen staff capacity and confidence to provide remote support. </a:t>
          </a:r>
        </a:p>
      </dsp:txBody>
      <dsp:txXfrm>
        <a:off x="1341882" y="1610011"/>
        <a:ext cx="4025646" cy="528353"/>
      </dsp:txXfrm>
    </dsp:sp>
    <dsp:sp modelId="{61AE9BB4-E760-3445-BD8E-39D49056E7D8}">
      <dsp:nvSpPr>
        <dsp:cNvPr id="0" name=""/>
        <dsp:cNvSpPr/>
      </dsp:nvSpPr>
      <dsp:spPr>
        <a:xfrm rot="10800000">
          <a:off x="0" y="805086"/>
          <a:ext cx="1341882" cy="812852"/>
        </a:xfrm>
        <a:prstGeom prst="upArrowCallout">
          <a:avLst>
            <a:gd name="adj1" fmla="val 5000"/>
            <a:gd name="adj2" fmla="val 10000"/>
            <a:gd name="adj3" fmla="val 15000"/>
            <a:gd name="adj4" fmla="val 64977"/>
          </a:avLst>
        </a:prstGeom>
        <a:solidFill>
          <a:schemeClr val="accent5">
            <a:hueOff val="-1530947"/>
            <a:satOff val="225"/>
            <a:lumOff val="-5393"/>
            <a:alphaOff val="0"/>
          </a:schemeClr>
        </a:solidFill>
        <a:ln w="12700" cap="flat" cmpd="sng" algn="ctr">
          <a:solidFill>
            <a:schemeClr val="accent5">
              <a:hueOff val="-1530947"/>
              <a:satOff val="225"/>
              <a:lumOff val="-53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435" tIns="128016" rIns="95435" bIns="128016" numCol="1" spcCol="1270" anchor="ctr" anchorCtr="0">
          <a:noAutofit/>
        </a:bodyPr>
        <a:lstStyle/>
        <a:p>
          <a:pPr marL="0" lvl="0" indent="0" algn="ctr" defTabSz="800100">
            <a:lnSpc>
              <a:spcPct val="90000"/>
            </a:lnSpc>
            <a:spcBef>
              <a:spcPct val="0"/>
            </a:spcBef>
            <a:spcAft>
              <a:spcPct val="35000"/>
            </a:spcAft>
            <a:buNone/>
          </a:pPr>
          <a:r>
            <a:rPr lang="en-US" sz="1800" kern="1200"/>
            <a:t>Develop</a:t>
          </a:r>
        </a:p>
      </dsp:txBody>
      <dsp:txXfrm rot="-10800000">
        <a:off x="0" y="805086"/>
        <a:ext cx="1341882" cy="528353"/>
      </dsp:txXfrm>
    </dsp:sp>
    <dsp:sp modelId="{1CF346EA-DCB6-364B-A44E-B6D3B026B8D8}">
      <dsp:nvSpPr>
        <dsp:cNvPr id="0" name=""/>
        <dsp:cNvSpPr/>
      </dsp:nvSpPr>
      <dsp:spPr>
        <a:xfrm>
          <a:off x="1341882" y="805086"/>
          <a:ext cx="4025646" cy="528353"/>
        </a:xfrm>
        <a:prstGeom prst="rect">
          <a:avLst/>
        </a:prstGeom>
        <a:solidFill>
          <a:schemeClr val="accent5">
            <a:tint val="40000"/>
            <a:alpha val="90000"/>
            <a:hueOff val="-1474277"/>
            <a:satOff val="-1930"/>
            <a:lumOff val="-948"/>
            <a:alphaOff val="0"/>
          </a:schemeClr>
        </a:solidFill>
        <a:ln w="12700" cap="flat" cmpd="sng" algn="ctr">
          <a:solidFill>
            <a:schemeClr val="accent5">
              <a:tint val="40000"/>
              <a:alpha val="90000"/>
              <a:hueOff val="-1474277"/>
              <a:satOff val="-1930"/>
              <a:lumOff val="-9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59" tIns="139700" rIns="81659" bIns="139700" numCol="1" spcCol="1270" anchor="ctr" anchorCtr="0">
          <a:noAutofit/>
        </a:bodyPr>
        <a:lstStyle/>
        <a:p>
          <a:pPr marL="0" lvl="0" indent="0" algn="l" defTabSz="488950">
            <a:lnSpc>
              <a:spcPct val="90000"/>
            </a:lnSpc>
            <a:spcBef>
              <a:spcPct val="0"/>
            </a:spcBef>
            <a:spcAft>
              <a:spcPct val="35000"/>
            </a:spcAft>
            <a:buNone/>
          </a:pPr>
          <a:r>
            <a:rPr lang="en-US" sz="1100" kern="1200"/>
            <a:t>Develop quick and clear new case management protocols with staff incase you move to remote support and consider modalities for remote case management supervision. </a:t>
          </a:r>
        </a:p>
      </dsp:txBody>
      <dsp:txXfrm>
        <a:off x="1341882" y="805086"/>
        <a:ext cx="4025646" cy="528353"/>
      </dsp:txXfrm>
    </dsp:sp>
    <dsp:sp modelId="{E303A4D2-4DD1-5A46-B144-A14C049908D9}">
      <dsp:nvSpPr>
        <dsp:cNvPr id="0" name=""/>
        <dsp:cNvSpPr/>
      </dsp:nvSpPr>
      <dsp:spPr>
        <a:xfrm rot="10800000">
          <a:off x="0" y="162"/>
          <a:ext cx="1341882" cy="812852"/>
        </a:xfrm>
        <a:prstGeom prst="upArrowCallout">
          <a:avLst>
            <a:gd name="adj1" fmla="val 5000"/>
            <a:gd name="adj2" fmla="val 10000"/>
            <a:gd name="adj3" fmla="val 15000"/>
            <a:gd name="adj4" fmla="val 64977"/>
          </a:avLst>
        </a:prstGeom>
        <a:solidFill>
          <a:schemeClr val="accent5">
            <a:hueOff val="-1837137"/>
            <a:satOff val="270"/>
            <a:lumOff val="-6471"/>
            <a:alphaOff val="0"/>
          </a:schemeClr>
        </a:solidFill>
        <a:ln w="12700" cap="flat" cmpd="sng" algn="ctr">
          <a:solidFill>
            <a:schemeClr val="accent5">
              <a:hueOff val="-1837137"/>
              <a:satOff val="270"/>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435" tIns="128016" rIns="95435" bIns="128016" numCol="1" spcCol="1270" anchor="ctr" anchorCtr="0">
          <a:noAutofit/>
        </a:bodyPr>
        <a:lstStyle/>
        <a:p>
          <a:pPr marL="0" lvl="0" indent="0" algn="ctr" defTabSz="800100">
            <a:lnSpc>
              <a:spcPct val="90000"/>
            </a:lnSpc>
            <a:spcBef>
              <a:spcPct val="0"/>
            </a:spcBef>
            <a:spcAft>
              <a:spcPct val="35000"/>
            </a:spcAft>
            <a:buNone/>
          </a:pPr>
          <a:r>
            <a:rPr lang="en-US" sz="1800" kern="1200"/>
            <a:t>Meet</a:t>
          </a:r>
        </a:p>
      </dsp:txBody>
      <dsp:txXfrm rot="-10800000">
        <a:off x="0" y="162"/>
        <a:ext cx="1341882" cy="528353"/>
      </dsp:txXfrm>
    </dsp:sp>
    <dsp:sp modelId="{7F44653A-1034-0F41-876C-DF218A5AE711}">
      <dsp:nvSpPr>
        <dsp:cNvPr id="0" name=""/>
        <dsp:cNvSpPr/>
      </dsp:nvSpPr>
      <dsp:spPr>
        <a:xfrm>
          <a:off x="1341882" y="162"/>
          <a:ext cx="4025646" cy="528353"/>
        </a:xfrm>
        <a:prstGeom prst="rect">
          <a:avLst/>
        </a:prstGeom>
        <a:solidFill>
          <a:schemeClr val="accent5">
            <a:tint val="40000"/>
            <a:alpha val="90000"/>
            <a:hueOff val="-1769133"/>
            <a:satOff val="-2316"/>
            <a:lumOff val="-1137"/>
            <a:alphaOff val="0"/>
          </a:schemeClr>
        </a:solidFill>
        <a:ln w="12700" cap="flat" cmpd="sng" algn="ctr">
          <a:solidFill>
            <a:schemeClr val="accent5">
              <a:tint val="40000"/>
              <a:alpha val="90000"/>
              <a:hueOff val="-1769133"/>
              <a:satOff val="-2316"/>
              <a:lumOff val="-11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59" tIns="139700" rIns="81659" bIns="139700" numCol="1" spcCol="1270" anchor="ctr" anchorCtr="0">
          <a:noAutofit/>
        </a:bodyPr>
        <a:lstStyle/>
        <a:p>
          <a:pPr marL="0" lvl="0" indent="0" algn="l" defTabSz="488950">
            <a:lnSpc>
              <a:spcPct val="90000"/>
            </a:lnSpc>
            <a:spcBef>
              <a:spcPct val="0"/>
            </a:spcBef>
            <a:spcAft>
              <a:spcPct val="35000"/>
            </a:spcAft>
            <a:buNone/>
          </a:pPr>
          <a:r>
            <a:rPr lang="en-US" sz="1100" kern="1200"/>
            <a:t>Meet with your team to discuss best options for remote support to survivors and remote support to staff.</a:t>
          </a:r>
        </a:p>
      </dsp:txBody>
      <dsp:txXfrm>
        <a:off x="1341882" y="162"/>
        <a:ext cx="4025646" cy="52835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39742-9C1F-4760-B357-FEC5A0FA4679}">
      <dsp:nvSpPr>
        <dsp:cNvPr id="0" name=""/>
        <dsp:cNvSpPr/>
      </dsp:nvSpPr>
      <dsp:spPr>
        <a:xfrm>
          <a:off x="0" y="1805"/>
          <a:ext cx="105156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BCF22B-2A0A-49A4-ACCE-E4D045BC4CC7}">
      <dsp:nvSpPr>
        <dsp:cNvPr id="0" name=""/>
        <dsp:cNvSpPr/>
      </dsp:nvSpPr>
      <dsp:spPr>
        <a:xfrm>
          <a:off x="276881" y="207750"/>
          <a:ext cx="503420" cy="50342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83A0AC-F664-40F0-B0A5-E671756ECE7A}">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GB" sz="2200" kern="1200"/>
            <a:t>As containment measures reduce, prioritize visiting households where violence suspected / identified </a:t>
          </a:r>
          <a:endParaRPr lang="en-US" sz="2200" kern="1200"/>
        </a:p>
      </dsp:txBody>
      <dsp:txXfrm>
        <a:off x="1057183" y="1805"/>
        <a:ext cx="9458416" cy="915310"/>
      </dsp:txXfrm>
    </dsp:sp>
    <dsp:sp modelId="{2A911ED5-7715-48B1-B2BA-FA728245CD4D}">
      <dsp:nvSpPr>
        <dsp:cNvPr id="0" name=""/>
        <dsp:cNvSpPr/>
      </dsp:nvSpPr>
      <dsp:spPr>
        <a:xfrm>
          <a:off x="0" y="1145944"/>
          <a:ext cx="1051560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2BE7C-7EDC-46E6-8B9A-C0642749CC8D}">
      <dsp:nvSpPr>
        <dsp:cNvPr id="0" name=""/>
        <dsp:cNvSpPr/>
      </dsp:nvSpPr>
      <dsp:spPr>
        <a:xfrm>
          <a:off x="276881" y="1351889"/>
          <a:ext cx="503420" cy="50342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62170E-D0BE-49A3-97DA-AEA81A4CE042}">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GB" sz="2200" kern="1200"/>
            <a:t>Case management – focus on living arrangements to reduce violence e.g. identifying new ‘safe’ caregivers or social networks</a:t>
          </a:r>
          <a:endParaRPr lang="en-US" sz="2200" kern="1200"/>
        </a:p>
      </dsp:txBody>
      <dsp:txXfrm>
        <a:off x="1057183" y="1145944"/>
        <a:ext cx="9458416" cy="915310"/>
      </dsp:txXfrm>
    </dsp:sp>
    <dsp:sp modelId="{AFECEC14-01A6-4CE7-BD67-D9679103F157}">
      <dsp:nvSpPr>
        <dsp:cNvPr id="0" name=""/>
        <dsp:cNvSpPr/>
      </dsp:nvSpPr>
      <dsp:spPr>
        <a:xfrm>
          <a:off x="0" y="2290082"/>
          <a:ext cx="1051560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B74638-AB91-4CAA-8DAA-9D6CB6037111}">
      <dsp:nvSpPr>
        <dsp:cNvPr id="0" name=""/>
        <dsp:cNvSpPr/>
      </dsp:nvSpPr>
      <dsp:spPr>
        <a:xfrm>
          <a:off x="276881" y="2496027"/>
          <a:ext cx="503420" cy="5034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9AD8A5-D390-4090-86FA-02AA55DF47FB}">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GB" sz="2200" kern="1200" dirty="0"/>
            <a:t>Keep violence prevention high on the agenda! </a:t>
          </a:r>
          <a:endParaRPr lang="en-US" sz="2200" kern="1200" dirty="0"/>
        </a:p>
      </dsp:txBody>
      <dsp:txXfrm>
        <a:off x="1057183" y="2290082"/>
        <a:ext cx="9458416" cy="915310"/>
      </dsp:txXfrm>
    </dsp:sp>
    <dsp:sp modelId="{BDA99E00-9126-46C4-981C-5C8E8F9CEF25}">
      <dsp:nvSpPr>
        <dsp:cNvPr id="0" name=""/>
        <dsp:cNvSpPr/>
      </dsp:nvSpPr>
      <dsp:spPr>
        <a:xfrm>
          <a:off x="0" y="3434221"/>
          <a:ext cx="1051560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857759-CC43-4F5E-8A51-F48302861544}">
      <dsp:nvSpPr>
        <dsp:cNvPr id="0" name=""/>
        <dsp:cNvSpPr/>
      </dsp:nvSpPr>
      <dsp:spPr>
        <a:xfrm>
          <a:off x="276881" y="3640166"/>
          <a:ext cx="503420" cy="503420"/>
        </a:xfrm>
        <a:prstGeom prst="rect">
          <a:avLst/>
        </a:prstGeom>
        <a:blipFill rotWithShape="1">
          <a:blip xmlns:r="http://schemas.openxmlformats.org/officeDocument/2006/relationships" r:embed="rId7"/>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FBC38-EAC7-46F0-BD28-A7305FFB699C}">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GB" sz="2200" kern="1200" dirty="0"/>
            <a:t>Maintain referral networks or coordination that have worked during strict containment measures</a:t>
          </a:r>
          <a:endParaRPr lang="en-US" sz="2200" kern="1200" dirty="0"/>
        </a:p>
      </dsp:txBody>
      <dsp:txXfrm>
        <a:off x="1057183" y="3434221"/>
        <a:ext cx="9458416" cy="9153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07FF7-AB61-491D-B830-6B7341092B2E}">
      <dsp:nvSpPr>
        <dsp:cNvPr id="0" name=""/>
        <dsp:cNvSpPr/>
      </dsp:nvSpPr>
      <dsp:spPr>
        <a:xfrm>
          <a:off x="679050" y="578771"/>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4145B-0116-41EB-966B-97DC35A86752}">
      <dsp:nvSpPr>
        <dsp:cNvPr id="0" name=""/>
        <dsp:cNvSpPr/>
      </dsp:nvSpPr>
      <dsp:spPr>
        <a:xfrm>
          <a:off x="1081237" y="980959"/>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B40FD-25DB-45E4-A7CE-22C32C3E0EF1}">
      <dsp:nvSpPr>
        <dsp:cNvPr id="0" name=""/>
        <dsp:cNvSpPr/>
      </dsp:nvSpPr>
      <dsp:spPr>
        <a:xfrm>
          <a:off x="75768"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You will receive a job aid by email</a:t>
          </a:r>
          <a:endParaRPr lang="en-US" sz="2500" kern="1200"/>
        </a:p>
      </dsp:txBody>
      <dsp:txXfrm>
        <a:off x="75768" y="3053772"/>
        <a:ext cx="3093750" cy="720000"/>
      </dsp:txXfrm>
    </dsp:sp>
    <dsp:sp modelId="{793BABAF-3DC8-4A71-BE8D-C52204E00ECB}">
      <dsp:nvSpPr>
        <dsp:cNvPr id="0" name=""/>
        <dsp:cNvSpPr/>
      </dsp:nvSpPr>
      <dsp:spPr>
        <a:xfrm>
          <a:off x="4314206" y="578771"/>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9C177D-3268-4D69-80F7-8AE3A1B044AE}">
      <dsp:nvSpPr>
        <dsp:cNvPr id="0" name=""/>
        <dsp:cNvSpPr/>
      </dsp:nvSpPr>
      <dsp:spPr>
        <a:xfrm>
          <a:off x="4716393" y="980959"/>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0B2F89-E21F-4009-AA5A-301E2BE040D0}">
      <dsp:nvSpPr>
        <dsp:cNvPr id="0" name=""/>
        <dsp:cNvSpPr/>
      </dsp:nvSpPr>
      <dsp:spPr>
        <a:xfrm>
          <a:off x="3710925"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Please remember to complete the poll</a:t>
          </a:r>
          <a:endParaRPr lang="en-US" sz="2500" kern="1200"/>
        </a:p>
      </dsp:txBody>
      <dsp:txXfrm>
        <a:off x="3710925" y="3053772"/>
        <a:ext cx="3093750" cy="720000"/>
      </dsp:txXfrm>
    </dsp:sp>
    <dsp:sp modelId="{3B782AD1-D962-45D9-9C2D-4470488AE155}">
      <dsp:nvSpPr>
        <dsp:cNvPr id="0" name=""/>
        <dsp:cNvSpPr/>
      </dsp:nvSpPr>
      <dsp:spPr>
        <a:xfrm>
          <a:off x="7949362" y="578771"/>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AAEE8E-E56D-40BB-85D4-5986CE0F3584}">
      <dsp:nvSpPr>
        <dsp:cNvPr id="0" name=""/>
        <dsp:cNvSpPr/>
      </dsp:nvSpPr>
      <dsp:spPr>
        <a:xfrm>
          <a:off x="8351550" y="980959"/>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99C844-E38B-4E74-8BA3-4E8C6F32ACC9}">
      <dsp:nvSpPr>
        <dsp:cNvPr id="0" name=""/>
        <dsp:cNvSpPr/>
      </dsp:nvSpPr>
      <dsp:spPr>
        <a:xfrm>
          <a:off x="7346081"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See you next webinar! </a:t>
          </a:r>
          <a:endParaRPr lang="en-US" sz="2500" kern="1200"/>
        </a:p>
      </dsp:txBody>
      <dsp:txXfrm>
        <a:off x="7346081" y="3053772"/>
        <a:ext cx="309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4A707-0B25-9C4C-B675-E9C23906228C}">
      <dsp:nvSpPr>
        <dsp:cNvPr id="0" name=""/>
        <dsp:cNvSpPr/>
      </dsp:nvSpPr>
      <dsp:spPr>
        <a:xfrm>
          <a:off x="0" y="679"/>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14186E-4E4F-7443-9BE1-B4C142D81019}">
      <dsp:nvSpPr>
        <dsp:cNvPr id="0" name=""/>
        <dsp:cNvSpPr/>
      </dsp:nvSpPr>
      <dsp:spPr>
        <a:xfrm>
          <a:off x="0" y="679"/>
          <a:ext cx="6735443" cy="1112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GB" sz="3800" b="0" kern="1200" dirty="0"/>
            <a:t>Welcome (5 minutes)</a:t>
          </a:r>
          <a:endParaRPr lang="en-US" sz="3800" b="0" kern="1200" dirty="0"/>
        </a:p>
      </dsp:txBody>
      <dsp:txXfrm>
        <a:off x="0" y="679"/>
        <a:ext cx="6735443" cy="1112648"/>
      </dsp:txXfrm>
    </dsp:sp>
    <dsp:sp modelId="{D67F1B39-5E03-9B4F-B6BE-BC2E445624E1}">
      <dsp:nvSpPr>
        <dsp:cNvPr id="0" name=""/>
        <dsp:cNvSpPr/>
      </dsp:nvSpPr>
      <dsp:spPr>
        <a:xfrm>
          <a:off x="0" y="1113327"/>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C8401D-2752-7847-9D28-EC85E63C0827}">
      <dsp:nvSpPr>
        <dsp:cNvPr id="0" name=""/>
        <dsp:cNvSpPr/>
      </dsp:nvSpPr>
      <dsp:spPr>
        <a:xfrm>
          <a:off x="0" y="1113327"/>
          <a:ext cx="6735443" cy="1112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GB" sz="3800" b="0" kern="1200" dirty="0"/>
            <a:t>Core technical topic (  2hrs  )</a:t>
          </a:r>
          <a:endParaRPr lang="en-US" sz="3800" b="0" kern="1200" dirty="0"/>
        </a:p>
      </dsp:txBody>
      <dsp:txXfrm>
        <a:off x="0" y="1113327"/>
        <a:ext cx="6735443" cy="1112648"/>
      </dsp:txXfrm>
    </dsp:sp>
    <dsp:sp modelId="{AD3484ED-3AD1-B642-ABC7-323EB017616C}">
      <dsp:nvSpPr>
        <dsp:cNvPr id="0" name=""/>
        <dsp:cNvSpPr/>
      </dsp:nvSpPr>
      <dsp:spPr>
        <a:xfrm>
          <a:off x="0" y="2225976"/>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96184-C3D1-DB48-BE0C-957D5A5056F3}">
      <dsp:nvSpPr>
        <dsp:cNvPr id="0" name=""/>
        <dsp:cNvSpPr/>
      </dsp:nvSpPr>
      <dsp:spPr>
        <a:xfrm>
          <a:off x="0" y="2225976"/>
          <a:ext cx="6735443" cy="1112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AU" sz="3800" b="0" kern="1200" dirty="0"/>
            <a:t>Breakout rooms </a:t>
          </a:r>
          <a:r>
            <a:rPr lang="en-GB" sz="3800" b="0" kern="1200" dirty="0"/>
            <a:t>( 10 minutes) </a:t>
          </a:r>
          <a:endParaRPr lang="en-US" sz="3800" b="0" kern="1200" dirty="0"/>
        </a:p>
      </dsp:txBody>
      <dsp:txXfrm>
        <a:off x="0" y="2225976"/>
        <a:ext cx="6735443" cy="1112648"/>
      </dsp:txXfrm>
    </dsp:sp>
    <dsp:sp modelId="{3C9F53CA-ED35-BD43-840F-EFA186D53116}">
      <dsp:nvSpPr>
        <dsp:cNvPr id="0" name=""/>
        <dsp:cNvSpPr/>
      </dsp:nvSpPr>
      <dsp:spPr>
        <a:xfrm>
          <a:off x="0" y="3338625"/>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DFFAE0-F743-D546-8AD5-AC3214194644}">
      <dsp:nvSpPr>
        <dsp:cNvPr id="0" name=""/>
        <dsp:cNvSpPr/>
      </dsp:nvSpPr>
      <dsp:spPr>
        <a:xfrm>
          <a:off x="0" y="3338625"/>
          <a:ext cx="6735443" cy="1112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GB" sz="3800" b="0" kern="1200" dirty="0"/>
            <a:t>Reflection (15 minutes)  </a:t>
          </a:r>
          <a:endParaRPr lang="en-US" sz="3800" b="0" kern="1200" dirty="0"/>
        </a:p>
      </dsp:txBody>
      <dsp:txXfrm>
        <a:off x="0" y="3338625"/>
        <a:ext cx="6735443" cy="1112648"/>
      </dsp:txXfrm>
    </dsp:sp>
    <dsp:sp modelId="{356829D2-F781-1245-B0EA-CB9D91C7C1E6}">
      <dsp:nvSpPr>
        <dsp:cNvPr id="0" name=""/>
        <dsp:cNvSpPr/>
      </dsp:nvSpPr>
      <dsp:spPr>
        <a:xfrm>
          <a:off x="0" y="4451274"/>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7E21A3-700C-7B41-88D8-E7AE056836C7}">
      <dsp:nvSpPr>
        <dsp:cNvPr id="0" name=""/>
        <dsp:cNvSpPr/>
      </dsp:nvSpPr>
      <dsp:spPr>
        <a:xfrm>
          <a:off x="0" y="4451274"/>
          <a:ext cx="6735443" cy="1112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GB" sz="3800" b="0" kern="1200" dirty="0"/>
            <a:t>Post-webinar survey (2 minutes)</a:t>
          </a:r>
          <a:endParaRPr lang="en-US" sz="3800" b="0" kern="1200" dirty="0"/>
        </a:p>
      </dsp:txBody>
      <dsp:txXfrm>
        <a:off x="0" y="4451274"/>
        <a:ext cx="6735443" cy="1112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B44B0-860B-4BD6-8418-E8EC316DE522}">
      <dsp:nvSpPr>
        <dsp:cNvPr id="0" name=""/>
        <dsp:cNvSpPr/>
      </dsp:nvSpPr>
      <dsp:spPr>
        <a:xfrm rot="5400000">
          <a:off x="6716889" y="-2328683"/>
          <a:ext cx="2311098" cy="754638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t>Any sexual act that is perpetrated against a person’s will and is based on gender norms and unequal power relationships</a:t>
          </a:r>
          <a:endParaRPr lang="en-US" sz="2800" b="0" kern="1200" dirty="0"/>
        </a:p>
      </dsp:txBody>
      <dsp:txXfrm rot="-5400000">
        <a:off x="4099246" y="401779"/>
        <a:ext cx="7433566" cy="2085460"/>
      </dsp:txXfrm>
    </dsp:sp>
    <dsp:sp modelId="{EA7CCC92-B349-41DF-B381-2AE97B1E93F4}">
      <dsp:nvSpPr>
        <dsp:cNvPr id="0" name=""/>
        <dsp:cNvSpPr/>
      </dsp:nvSpPr>
      <dsp:spPr>
        <a:xfrm>
          <a:off x="638" y="72"/>
          <a:ext cx="4098606" cy="28888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GB" sz="4800" kern="1200" dirty="0"/>
            <a:t>Sexual and gender-based violence</a:t>
          </a:r>
          <a:endParaRPr lang="en-US" sz="4800" kern="1200" dirty="0"/>
        </a:p>
      </dsp:txBody>
      <dsp:txXfrm>
        <a:off x="141661" y="141095"/>
        <a:ext cx="3816560" cy="2606827"/>
      </dsp:txXfrm>
    </dsp:sp>
    <dsp:sp modelId="{568096F0-59C1-424D-863E-AF29E978ADA7}">
      <dsp:nvSpPr>
        <dsp:cNvPr id="0" name=""/>
        <dsp:cNvSpPr/>
      </dsp:nvSpPr>
      <dsp:spPr>
        <a:xfrm rot="5400000">
          <a:off x="6808404" y="666814"/>
          <a:ext cx="2342344" cy="76220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This refers to ongoing or past violence and abuse. It </a:t>
          </a:r>
          <a:r>
            <a:rPr lang="en-US" sz="2800" b="0" i="0" kern="1200" dirty="0"/>
            <a:t>describes physical violence, sexual violence, stalking, or psychological harm by a current or former partner or spouse. </a:t>
          </a:r>
          <a:r>
            <a:rPr lang="en-US" sz="2800" kern="1200" dirty="0"/>
            <a:t>It is the most common type of violence against women.</a:t>
          </a:r>
        </a:p>
      </dsp:txBody>
      <dsp:txXfrm rot="-5400000">
        <a:off x="4168565" y="3420997"/>
        <a:ext cx="7507678" cy="2113656"/>
      </dsp:txXfrm>
    </dsp:sp>
    <dsp:sp modelId="{900D601A-F681-4C44-A780-F1A7797A131A}">
      <dsp:nvSpPr>
        <dsp:cNvPr id="0" name=""/>
        <dsp:cNvSpPr/>
      </dsp:nvSpPr>
      <dsp:spPr>
        <a:xfrm>
          <a:off x="638" y="3033389"/>
          <a:ext cx="4167926" cy="28888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dirty="0"/>
            <a:t>Intimate partner violence </a:t>
          </a:r>
        </a:p>
      </dsp:txBody>
      <dsp:txXfrm>
        <a:off x="141661" y="3174412"/>
        <a:ext cx="3885880" cy="26068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6950C-4094-4E6C-AACD-983FF050410E}">
      <dsp:nvSpPr>
        <dsp:cNvPr id="0" name=""/>
        <dsp:cNvSpPr/>
      </dsp:nvSpPr>
      <dsp:spPr>
        <a:xfrm>
          <a:off x="2442594" y="1334866"/>
          <a:ext cx="3242810" cy="324281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Pathways linking pandemics &amp; GBV and VAC</a:t>
          </a:r>
        </a:p>
      </dsp:txBody>
      <dsp:txXfrm>
        <a:off x="2917493" y="1809765"/>
        <a:ext cx="2293012" cy="2293012"/>
      </dsp:txXfrm>
    </dsp:sp>
    <dsp:sp modelId="{0EB7C869-807A-49DE-B2B2-C03C39C2B348}">
      <dsp:nvSpPr>
        <dsp:cNvPr id="0" name=""/>
        <dsp:cNvSpPr/>
      </dsp:nvSpPr>
      <dsp:spPr>
        <a:xfrm>
          <a:off x="3163998" y="-21231"/>
          <a:ext cx="1800003" cy="172799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1. Economic insecurity and poverty-related stress</a:t>
          </a:r>
        </a:p>
      </dsp:txBody>
      <dsp:txXfrm>
        <a:off x="3427602" y="231828"/>
        <a:ext cx="1272795" cy="1221878"/>
      </dsp:txXfrm>
    </dsp:sp>
    <dsp:sp modelId="{046F8C6D-2CDA-4963-9790-1DACCE6F9B0D}">
      <dsp:nvSpPr>
        <dsp:cNvPr id="0" name=""/>
        <dsp:cNvSpPr/>
      </dsp:nvSpPr>
      <dsp:spPr>
        <a:xfrm>
          <a:off x="4522533" y="473234"/>
          <a:ext cx="1800003" cy="172799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2. Quarantines &amp; social isolation</a:t>
          </a:r>
        </a:p>
      </dsp:txBody>
      <dsp:txXfrm>
        <a:off x="4786137" y="726293"/>
        <a:ext cx="1272795" cy="1221878"/>
      </dsp:txXfrm>
    </dsp:sp>
    <dsp:sp modelId="{4193A594-6226-4B81-8B66-F93BF161F215}">
      <dsp:nvSpPr>
        <dsp:cNvPr id="0" name=""/>
        <dsp:cNvSpPr/>
      </dsp:nvSpPr>
      <dsp:spPr>
        <a:xfrm>
          <a:off x="5245394" y="1725267"/>
          <a:ext cx="1800003" cy="172799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3. Disaster &amp; conflict-related unrest &amp; instability</a:t>
          </a:r>
        </a:p>
      </dsp:txBody>
      <dsp:txXfrm>
        <a:off x="5508998" y="1978326"/>
        <a:ext cx="1272795" cy="1221878"/>
      </dsp:txXfrm>
    </dsp:sp>
    <dsp:sp modelId="{05332C6E-72F4-4A2D-BA62-8A32F46EED38}">
      <dsp:nvSpPr>
        <dsp:cNvPr id="0" name=""/>
        <dsp:cNvSpPr/>
      </dsp:nvSpPr>
      <dsp:spPr>
        <a:xfrm>
          <a:off x="4994347" y="3149026"/>
          <a:ext cx="1800003" cy="1727996"/>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4. Exposure to exploitative relationships due to changing demographics</a:t>
          </a:r>
        </a:p>
      </dsp:txBody>
      <dsp:txXfrm>
        <a:off x="5257951" y="3402085"/>
        <a:ext cx="1272795" cy="1221878"/>
      </dsp:txXfrm>
    </dsp:sp>
    <dsp:sp modelId="{617014C7-F0EA-46A3-9FC1-9B324ADECD15}">
      <dsp:nvSpPr>
        <dsp:cNvPr id="0" name=""/>
        <dsp:cNvSpPr/>
      </dsp:nvSpPr>
      <dsp:spPr>
        <a:xfrm>
          <a:off x="3886859" y="4078318"/>
          <a:ext cx="1800003" cy="172799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5. Reduced health services availability and access to first responders</a:t>
          </a:r>
        </a:p>
      </dsp:txBody>
      <dsp:txXfrm>
        <a:off x="4150463" y="4331377"/>
        <a:ext cx="1272795" cy="1221878"/>
      </dsp:txXfrm>
    </dsp:sp>
    <dsp:sp modelId="{2729FD67-C5E7-400C-92F6-CBB6DE3D790A}">
      <dsp:nvSpPr>
        <dsp:cNvPr id="0" name=""/>
        <dsp:cNvSpPr/>
      </dsp:nvSpPr>
      <dsp:spPr>
        <a:xfrm>
          <a:off x="2441137" y="4078318"/>
          <a:ext cx="1800003" cy="172799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6. Virus-specific sources of violence</a:t>
          </a:r>
        </a:p>
      </dsp:txBody>
      <dsp:txXfrm>
        <a:off x="2704741" y="4331377"/>
        <a:ext cx="1272795" cy="1221878"/>
      </dsp:txXfrm>
    </dsp:sp>
    <dsp:sp modelId="{80E0E062-9F00-4CDD-8F54-3A1942910BA7}">
      <dsp:nvSpPr>
        <dsp:cNvPr id="0" name=""/>
        <dsp:cNvSpPr/>
      </dsp:nvSpPr>
      <dsp:spPr>
        <a:xfrm>
          <a:off x="1333649" y="3149026"/>
          <a:ext cx="1800003" cy="172799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7. Inability of women to temporarily escape abusive partners</a:t>
          </a:r>
        </a:p>
      </dsp:txBody>
      <dsp:txXfrm>
        <a:off x="1597253" y="3402085"/>
        <a:ext cx="1272795" cy="1221878"/>
      </dsp:txXfrm>
    </dsp:sp>
    <dsp:sp modelId="{67D2A270-0F85-4509-AEBE-D0B549E60DDF}">
      <dsp:nvSpPr>
        <dsp:cNvPr id="0" name=""/>
        <dsp:cNvSpPr/>
      </dsp:nvSpPr>
      <dsp:spPr>
        <a:xfrm>
          <a:off x="1082602" y="1725267"/>
          <a:ext cx="1800003" cy="172799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8. Exposure to violence &amp; coercion in response efforts</a:t>
          </a:r>
        </a:p>
      </dsp:txBody>
      <dsp:txXfrm>
        <a:off x="1346206" y="1978326"/>
        <a:ext cx="1272795" cy="1221878"/>
      </dsp:txXfrm>
    </dsp:sp>
    <dsp:sp modelId="{4B5C84E9-2745-46DA-809E-61C7F428FD01}">
      <dsp:nvSpPr>
        <dsp:cNvPr id="0" name=""/>
        <dsp:cNvSpPr/>
      </dsp:nvSpPr>
      <dsp:spPr>
        <a:xfrm>
          <a:off x="1805463" y="473234"/>
          <a:ext cx="1800003" cy="1727996"/>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9. Violence perpetrated against health workers &amp; CP staff</a:t>
          </a:r>
        </a:p>
      </dsp:txBody>
      <dsp:txXfrm>
        <a:off x="2069067" y="726293"/>
        <a:ext cx="1272795" cy="12218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84198-D895-402A-A9D0-67D6EDEADAF2}">
      <dsp:nvSpPr>
        <dsp:cNvPr id="0" name=""/>
        <dsp:cNvSpPr/>
      </dsp:nvSpPr>
      <dsp:spPr>
        <a:xfrm>
          <a:off x="212335" y="715533"/>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E36F65-0730-4598-8B1D-A7320C07433E}">
      <dsp:nvSpPr>
        <dsp:cNvPr id="0" name=""/>
        <dsp:cNvSpPr/>
      </dsp:nvSpPr>
      <dsp:spPr>
        <a:xfrm>
          <a:off x="492877" y="996075"/>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AC1533-44BB-41D4-8F59-9A00257DD603}">
      <dsp:nvSpPr>
        <dsp:cNvPr id="0" name=""/>
        <dsp:cNvSpPr/>
      </dsp:nvSpPr>
      <dsp:spPr>
        <a:xfrm>
          <a:off x="1834517" y="715533"/>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KE" sz="1900" kern="1200" dirty="0"/>
            <a:t>When crises  affect the lives of children’s and families, high levels of stress impact people’s lives. </a:t>
          </a:r>
          <a:endParaRPr lang="en-US" sz="1900" kern="1200" dirty="0"/>
        </a:p>
      </dsp:txBody>
      <dsp:txXfrm>
        <a:off x="1834517" y="715533"/>
        <a:ext cx="3148942" cy="1335915"/>
      </dsp:txXfrm>
    </dsp:sp>
    <dsp:sp modelId="{CDE344E2-FB71-489A-A329-A80B9ED6D500}">
      <dsp:nvSpPr>
        <dsp:cNvPr id="0" name=""/>
        <dsp:cNvSpPr/>
      </dsp:nvSpPr>
      <dsp:spPr>
        <a:xfrm>
          <a:off x="5532139" y="715533"/>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49052-D2A5-47EE-AC29-DDFCA5C1BDBF}">
      <dsp:nvSpPr>
        <dsp:cNvPr id="0" name=""/>
        <dsp:cNvSpPr/>
      </dsp:nvSpPr>
      <dsp:spPr>
        <a:xfrm>
          <a:off x="5812681" y="996075"/>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6EA76C-AC6F-4C49-A3CD-D177F9046E21}">
      <dsp:nvSpPr>
        <dsp:cNvPr id="0" name=""/>
        <dsp:cNvSpPr/>
      </dsp:nvSpPr>
      <dsp:spPr>
        <a:xfrm>
          <a:off x="7154322" y="715533"/>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KE" sz="1900" kern="1200" dirty="0"/>
            <a:t>Crises and adversity is a key risk factor for short- and long-term mental health issues.</a:t>
          </a:r>
          <a:endParaRPr lang="en-US" sz="1900" kern="1200" dirty="0"/>
        </a:p>
      </dsp:txBody>
      <dsp:txXfrm>
        <a:off x="7154322" y="715533"/>
        <a:ext cx="3148942" cy="1335915"/>
      </dsp:txXfrm>
    </dsp:sp>
    <dsp:sp modelId="{4CF94AB0-AC11-4CAB-AF30-4C70867F7C41}">
      <dsp:nvSpPr>
        <dsp:cNvPr id="0" name=""/>
        <dsp:cNvSpPr/>
      </dsp:nvSpPr>
      <dsp:spPr>
        <a:xfrm>
          <a:off x="212335" y="2891800"/>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AB45CD-864A-419C-8E5C-4C4D7E809BB7}">
      <dsp:nvSpPr>
        <dsp:cNvPr id="0" name=""/>
        <dsp:cNvSpPr/>
      </dsp:nvSpPr>
      <dsp:spPr>
        <a:xfrm>
          <a:off x="492877" y="3172342"/>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4A90BE-D785-403A-AECC-E2FB40A78D84}">
      <dsp:nvSpPr>
        <dsp:cNvPr id="0" name=""/>
        <dsp:cNvSpPr/>
      </dsp:nvSpPr>
      <dsp:spPr>
        <a:xfrm>
          <a:off x="1834517" y="289180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Research on past epidemics has highlighted the negative impact of outbreaks of infectious diseases on people’s mental health (HIV, Ebola, SARS etc.).</a:t>
          </a:r>
        </a:p>
      </dsp:txBody>
      <dsp:txXfrm>
        <a:off x="1834517" y="2891800"/>
        <a:ext cx="3148942" cy="1335915"/>
      </dsp:txXfrm>
    </dsp:sp>
    <dsp:sp modelId="{FD7A2FEA-8FB4-4DC7-9102-B9FED61FD58A}">
      <dsp:nvSpPr>
        <dsp:cNvPr id="0" name=""/>
        <dsp:cNvSpPr/>
      </dsp:nvSpPr>
      <dsp:spPr>
        <a:xfrm>
          <a:off x="5532139" y="2891800"/>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D1125D-2056-43CF-9228-96AB6781AB37}">
      <dsp:nvSpPr>
        <dsp:cNvPr id="0" name=""/>
        <dsp:cNvSpPr/>
      </dsp:nvSpPr>
      <dsp:spPr>
        <a:xfrm>
          <a:off x="5812681" y="3172342"/>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B90BAD-BEE2-4B32-B772-23A6BE5FC817}">
      <dsp:nvSpPr>
        <dsp:cNvPr id="0" name=""/>
        <dsp:cNvSpPr/>
      </dsp:nvSpPr>
      <dsp:spPr>
        <a:xfrm>
          <a:off x="7154322" y="289180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Mental health is a neglected are of public health and community based interventions.</a:t>
          </a:r>
        </a:p>
      </dsp:txBody>
      <dsp:txXfrm>
        <a:off x="7154322" y="2891800"/>
        <a:ext cx="3148942" cy="13359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5854B-A010-403F-9E32-310AC1E97A32}">
      <dsp:nvSpPr>
        <dsp:cNvPr id="0" name=""/>
        <dsp:cNvSpPr/>
      </dsp:nvSpPr>
      <dsp:spPr>
        <a:xfrm>
          <a:off x="11750" y="244564"/>
          <a:ext cx="3722732" cy="11168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179" tIns="294179" rIns="294179" bIns="294179" numCol="1" spcCol="1270" anchor="ctr" anchorCtr="0">
          <a:noAutofit/>
        </a:bodyPr>
        <a:lstStyle/>
        <a:p>
          <a:pPr marL="0" lvl="0" indent="0" algn="ctr" defTabSz="1644650">
            <a:lnSpc>
              <a:spcPct val="90000"/>
            </a:lnSpc>
            <a:spcBef>
              <a:spcPct val="0"/>
            </a:spcBef>
            <a:spcAft>
              <a:spcPct val="35000"/>
            </a:spcAft>
            <a:buNone/>
          </a:pPr>
          <a:r>
            <a:rPr lang="en-US" sz="3700" kern="1200" dirty="0"/>
            <a:t>Information</a:t>
          </a:r>
        </a:p>
      </dsp:txBody>
      <dsp:txXfrm>
        <a:off x="11750" y="244564"/>
        <a:ext cx="3722732" cy="1116819"/>
      </dsp:txXfrm>
    </dsp:sp>
    <dsp:sp modelId="{0729B55E-B2EE-4355-A9E0-5C10629D510C}">
      <dsp:nvSpPr>
        <dsp:cNvPr id="0" name=""/>
        <dsp:cNvSpPr/>
      </dsp:nvSpPr>
      <dsp:spPr>
        <a:xfrm>
          <a:off x="11750" y="1361383"/>
          <a:ext cx="3722732" cy="392348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7723" tIns="367723" rIns="367723" bIns="367723" numCol="1" spcCol="1270" anchor="t" anchorCtr="0">
          <a:noAutofit/>
        </a:bodyPr>
        <a:lstStyle/>
        <a:p>
          <a:pPr marL="0" lvl="0" indent="0" algn="l" defTabSz="1244600">
            <a:lnSpc>
              <a:spcPct val="90000"/>
            </a:lnSpc>
            <a:spcBef>
              <a:spcPct val="0"/>
            </a:spcBef>
            <a:spcAft>
              <a:spcPct val="35000"/>
            </a:spcAft>
            <a:buNone/>
          </a:pPr>
          <a:r>
            <a:rPr lang="en-US" sz="2800" kern="1200" dirty="0"/>
            <a:t>Keep yourself updated on the latest VAC/W and SGBV information</a:t>
          </a:r>
        </a:p>
      </dsp:txBody>
      <dsp:txXfrm>
        <a:off x="11750" y="1361383"/>
        <a:ext cx="3722732" cy="3923483"/>
      </dsp:txXfrm>
    </dsp:sp>
    <dsp:sp modelId="{D17277E9-1A51-475B-B973-D0494E37D3BC}">
      <dsp:nvSpPr>
        <dsp:cNvPr id="0" name=""/>
        <dsp:cNvSpPr/>
      </dsp:nvSpPr>
      <dsp:spPr>
        <a:xfrm>
          <a:off x="3842377" y="244564"/>
          <a:ext cx="3722732" cy="1116819"/>
        </a:xfrm>
        <a:prstGeom prst="rect">
          <a:avLst/>
        </a:prstGeom>
        <a:solidFill>
          <a:schemeClr val="accent2">
            <a:hueOff val="-419062"/>
            <a:satOff val="-4829"/>
            <a:lumOff val="1079"/>
            <a:alphaOff val="0"/>
          </a:schemeClr>
        </a:solidFill>
        <a:ln w="12700" cap="flat" cmpd="sng" algn="ctr">
          <a:solidFill>
            <a:schemeClr val="accent2">
              <a:hueOff val="-419062"/>
              <a:satOff val="-4829"/>
              <a:lumOff val="10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179" tIns="294179" rIns="294179" bIns="294179" numCol="1" spcCol="1270" anchor="ctr" anchorCtr="0">
          <a:noAutofit/>
        </a:bodyPr>
        <a:lstStyle/>
        <a:p>
          <a:pPr marL="0" lvl="0" indent="0" algn="ctr" defTabSz="1644650">
            <a:lnSpc>
              <a:spcPct val="90000"/>
            </a:lnSpc>
            <a:spcBef>
              <a:spcPct val="0"/>
            </a:spcBef>
            <a:spcAft>
              <a:spcPct val="35000"/>
            </a:spcAft>
            <a:buNone/>
          </a:pPr>
          <a:r>
            <a:rPr lang="en-US" sz="3700" kern="1200" dirty="0"/>
            <a:t>Services</a:t>
          </a:r>
        </a:p>
      </dsp:txBody>
      <dsp:txXfrm>
        <a:off x="3842377" y="244564"/>
        <a:ext cx="3722732" cy="1116819"/>
      </dsp:txXfrm>
    </dsp:sp>
    <dsp:sp modelId="{2D70675F-2F79-4488-93AC-83313DEF4BC4}">
      <dsp:nvSpPr>
        <dsp:cNvPr id="0" name=""/>
        <dsp:cNvSpPr/>
      </dsp:nvSpPr>
      <dsp:spPr>
        <a:xfrm>
          <a:off x="3842377" y="1361383"/>
          <a:ext cx="3722732" cy="3923483"/>
        </a:xfrm>
        <a:prstGeom prst="rect">
          <a:avLst/>
        </a:prstGeom>
        <a:solidFill>
          <a:schemeClr val="accent2">
            <a:tint val="40000"/>
            <a:alpha val="90000"/>
            <a:hueOff val="-726289"/>
            <a:satOff val="-67"/>
            <a:lumOff val="19"/>
            <a:alphaOff val="0"/>
          </a:schemeClr>
        </a:solidFill>
        <a:ln w="12700" cap="flat" cmpd="sng" algn="ctr">
          <a:solidFill>
            <a:schemeClr val="accent2">
              <a:tint val="40000"/>
              <a:alpha val="90000"/>
              <a:hueOff val="-726289"/>
              <a:satOff val="-67"/>
              <a:lumOff val="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7723" tIns="367723" rIns="367723" bIns="367723" numCol="1" spcCol="1270" anchor="t" anchorCtr="0">
          <a:noAutofit/>
        </a:bodyPr>
        <a:lstStyle/>
        <a:p>
          <a:pPr marL="0" lvl="0" indent="0" algn="l" defTabSz="1111250">
            <a:lnSpc>
              <a:spcPct val="90000"/>
            </a:lnSpc>
            <a:spcBef>
              <a:spcPct val="0"/>
            </a:spcBef>
            <a:spcAft>
              <a:spcPct val="35000"/>
            </a:spcAft>
            <a:buNone/>
          </a:pPr>
          <a:r>
            <a:rPr lang="en-US" sz="2500" kern="1200"/>
            <a:t>Keep updated on local service provision</a:t>
          </a:r>
        </a:p>
        <a:p>
          <a:pPr marL="228600" lvl="1" indent="-228600" algn="l" defTabSz="889000">
            <a:lnSpc>
              <a:spcPct val="90000"/>
            </a:lnSpc>
            <a:spcBef>
              <a:spcPct val="0"/>
            </a:spcBef>
            <a:spcAft>
              <a:spcPct val="15000"/>
            </a:spcAft>
            <a:buChar char="•"/>
          </a:pPr>
          <a:r>
            <a:rPr lang="en-US" sz="2000" kern="1200" dirty="0"/>
            <a:t>Contacts with health and police</a:t>
          </a:r>
        </a:p>
        <a:p>
          <a:pPr marL="228600" lvl="1" indent="-228600" algn="l" defTabSz="889000">
            <a:lnSpc>
              <a:spcPct val="90000"/>
            </a:lnSpc>
            <a:spcBef>
              <a:spcPct val="0"/>
            </a:spcBef>
            <a:spcAft>
              <a:spcPct val="15000"/>
            </a:spcAft>
            <a:buChar char="•"/>
          </a:pPr>
          <a:r>
            <a:rPr lang="en-US" sz="2000" kern="1200"/>
            <a:t>Are local GBV services operating and, if so, on a normal schedule?</a:t>
          </a:r>
        </a:p>
        <a:p>
          <a:pPr marL="228600" lvl="1" indent="-228600" algn="l" defTabSz="889000">
            <a:lnSpc>
              <a:spcPct val="90000"/>
            </a:lnSpc>
            <a:spcBef>
              <a:spcPct val="0"/>
            </a:spcBef>
            <a:spcAft>
              <a:spcPct val="15000"/>
            </a:spcAft>
            <a:buChar char="•"/>
          </a:pPr>
          <a:r>
            <a:rPr lang="en-US" sz="2000" kern="1200"/>
            <a:t>Are there local NGOs conducting violence prevention work?</a:t>
          </a:r>
        </a:p>
      </dsp:txBody>
      <dsp:txXfrm>
        <a:off x="3842377" y="1361383"/>
        <a:ext cx="3722732" cy="3923483"/>
      </dsp:txXfrm>
    </dsp:sp>
    <dsp:sp modelId="{51C4F32B-3FD3-487B-99C7-7880E3EAD6BE}">
      <dsp:nvSpPr>
        <dsp:cNvPr id="0" name=""/>
        <dsp:cNvSpPr/>
      </dsp:nvSpPr>
      <dsp:spPr>
        <a:xfrm>
          <a:off x="7673004" y="244564"/>
          <a:ext cx="3722732" cy="1116819"/>
        </a:xfrm>
        <a:prstGeom prst="rect">
          <a:avLst/>
        </a:prstGeom>
        <a:solidFill>
          <a:schemeClr val="accent2">
            <a:hueOff val="-838123"/>
            <a:satOff val="-9658"/>
            <a:lumOff val="2159"/>
            <a:alphaOff val="0"/>
          </a:schemeClr>
        </a:solidFill>
        <a:ln w="12700" cap="flat" cmpd="sng" algn="ctr">
          <a:solidFill>
            <a:schemeClr val="accent2">
              <a:hueOff val="-838123"/>
              <a:satOff val="-9658"/>
              <a:lumOff val="21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4179" tIns="294179" rIns="294179" bIns="294179" numCol="1" spcCol="1270" anchor="ctr" anchorCtr="0">
          <a:noAutofit/>
        </a:bodyPr>
        <a:lstStyle/>
        <a:p>
          <a:pPr marL="0" lvl="0" indent="0" algn="ctr" defTabSz="1644650">
            <a:lnSpc>
              <a:spcPct val="90000"/>
            </a:lnSpc>
            <a:spcBef>
              <a:spcPct val="0"/>
            </a:spcBef>
            <a:spcAft>
              <a:spcPct val="35000"/>
            </a:spcAft>
            <a:buNone/>
          </a:pPr>
          <a:r>
            <a:rPr lang="en-US" sz="3700" kern="1200" dirty="0"/>
            <a:t>Coordination</a:t>
          </a:r>
        </a:p>
      </dsp:txBody>
      <dsp:txXfrm>
        <a:off x="7673004" y="244564"/>
        <a:ext cx="3722732" cy="1116819"/>
      </dsp:txXfrm>
    </dsp:sp>
    <dsp:sp modelId="{7713ACBC-58D6-41ED-B8D2-A197D2E0F8E0}">
      <dsp:nvSpPr>
        <dsp:cNvPr id="0" name=""/>
        <dsp:cNvSpPr/>
      </dsp:nvSpPr>
      <dsp:spPr>
        <a:xfrm>
          <a:off x="7673004" y="1361383"/>
          <a:ext cx="3722732" cy="3923483"/>
        </a:xfrm>
        <a:prstGeom prst="rect">
          <a:avLst/>
        </a:prstGeom>
        <a:solidFill>
          <a:schemeClr val="accent2">
            <a:tint val="40000"/>
            <a:alpha val="90000"/>
            <a:hueOff val="-1452578"/>
            <a:satOff val="-133"/>
            <a:lumOff val="39"/>
            <a:alphaOff val="0"/>
          </a:schemeClr>
        </a:solidFill>
        <a:ln w="12700" cap="flat" cmpd="sng" algn="ctr">
          <a:solidFill>
            <a:schemeClr val="accent2">
              <a:tint val="40000"/>
              <a:alpha val="90000"/>
              <a:hueOff val="-1452578"/>
              <a:satOff val="-133"/>
              <a:lumOff val="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7723" tIns="367723" rIns="367723" bIns="367723" numCol="1" spcCol="1270" anchor="t" anchorCtr="0">
          <a:noAutofit/>
        </a:bodyPr>
        <a:lstStyle/>
        <a:p>
          <a:pPr marL="0" lvl="0" indent="0" algn="l" defTabSz="1111250">
            <a:lnSpc>
              <a:spcPct val="90000"/>
            </a:lnSpc>
            <a:spcBef>
              <a:spcPct val="0"/>
            </a:spcBef>
            <a:spcAft>
              <a:spcPct val="35000"/>
            </a:spcAft>
            <a:buNone/>
          </a:pPr>
          <a:r>
            <a:rPr lang="en-US" sz="2500" kern="1200"/>
            <a:t>Coordinate with formal and community service providers and networks</a:t>
          </a:r>
        </a:p>
        <a:p>
          <a:pPr marL="228600" lvl="1" indent="-228600" algn="l" defTabSz="889000">
            <a:lnSpc>
              <a:spcPct val="90000"/>
            </a:lnSpc>
            <a:spcBef>
              <a:spcPct val="0"/>
            </a:spcBef>
            <a:spcAft>
              <a:spcPct val="15000"/>
            </a:spcAft>
            <a:buChar char="•"/>
          </a:pPr>
          <a:r>
            <a:rPr lang="en-US" sz="2000" kern="1200"/>
            <a:t>Chiefs and religious institutions</a:t>
          </a:r>
        </a:p>
        <a:p>
          <a:pPr marL="228600" lvl="1" indent="-228600" algn="l" defTabSz="889000">
            <a:lnSpc>
              <a:spcPct val="90000"/>
            </a:lnSpc>
            <a:spcBef>
              <a:spcPct val="0"/>
            </a:spcBef>
            <a:spcAft>
              <a:spcPct val="15000"/>
            </a:spcAft>
            <a:buChar char="•"/>
          </a:pPr>
          <a:r>
            <a:rPr lang="en-US" sz="2000" kern="1200"/>
            <a:t>Local FM stations and media</a:t>
          </a:r>
        </a:p>
        <a:p>
          <a:pPr marL="228600" lvl="1" indent="-228600" algn="l" defTabSz="889000">
            <a:lnSpc>
              <a:spcPct val="90000"/>
            </a:lnSpc>
            <a:spcBef>
              <a:spcPct val="0"/>
            </a:spcBef>
            <a:spcAft>
              <a:spcPct val="15000"/>
            </a:spcAft>
            <a:buChar char="•"/>
          </a:pPr>
          <a:r>
            <a:rPr lang="en-US" sz="2000" kern="1200"/>
            <a:t>Police, health, education</a:t>
          </a:r>
        </a:p>
      </dsp:txBody>
      <dsp:txXfrm>
        <a:off x="7673004" y="1361383"/>
        <a:ext cx="3722732" cy="39234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BA83C-208C-4546-AF5D-8DD5BE3762B7}">
      <dsp:nvSpPr>
        <dsp:cNvPr id="0" name=""/>
        <dsp:cNvSpPr/>
      </dsp:nvSpPr>
      <dsp:spPr>
        <a:xfrm>
          <a:off x="0" y="4901073"/>
          <a:ext cx="7242048" cy="9956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GB" sz="2300" kern="1200" dirty="0"/>
            <a:t>Do not proactively ‘look’ for cases of violence but be available and ready to support and act</a:t>
          </a:r>
          <a:endParaRPr lang="en-US" sz="2300" kern="1200" dirty="0"/>
        </a:p>
      </dsp:txBody>
      <dsp:txXfrm>
        <a:off x="48605" y="4949678"/>
        <a:ext cx="7144838" cy="898460"/>
      </dsp:txXfrm>
    </dsp:sp>
    <dsp:sp modelId="{B293CE89-1CB9-4A9F-B3B8-24A3B2480FB8}">
      <dsp:nvSpPr>
        <dsp:cNvPr id="0" name=""/>
        <dsp:cNvSpPr/>
      </dsp:nvSpPr>
      <dsp:spPr>
        <a:xfrm>
          <a:off x="0" y="71876"/>
          <a:ext cx="7242048" cy="995670"/>
        </a:xfrm>
        <a:prstGeom prst="roundRect">
          <a:avLst/>
        </a:prstGeom>
        <a:solidFill>
          <a:schemeClr val="accent2">
            <a:hueOff val="-419062"/>
            <a:satOff val="-4829"/>
            <a:lumOff val="1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GB" sz="2300" kern="1200" dirty="0"/>
            <a:t>Be aware of people who may be at greatest risk and proactively reach out</a:t>
          </a:r>
          <a:endParaRPr lang="en-US" sz="2300" kern="1200" dirty="0"/>
        </a:p>
      </dsp:txBody>
      <dsp:txXfrm>
        <a:off x="48605" y="120481"/>
        <a:ext cx="7144838" cy="898460"/>
      </dsp:txXfrm>
    </dsp:sp>
    <dsp:sp modelId="{3545FD23-9DCB-4BC8-844F-547A6BA7DD12}">
      <dsp:nvSpPr>
        <dsp:cNvPr id="0" name=""/>
        <dsp:cNvSpPr/>
      </dsp:nvSpPr>
      <dsp:spPr>
        <a:xfrm>
          <a:off x="0" y="1102664"/>
          <a:ext cx="7242048" cy="166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935" tIns="29210" rIns="163576" bIns="29210" numCol="1" spcCol="1270" anchor="t" anchorCtr="0">
          <a:noAutofit/>
        </a:bodyPr>
        <a:lstStyle/>
        <a:p>
          <a:pPr marL="171450" lvl="1" indent="-171450" algn="l" defTabSz="800100">
            <a:lnSpc>
              <a:spcPct val="100000"/>
            </a:lnSpc>
            <a:spcBef>
              <a:spcPct val="0"/>
            </a:spcBef>
            <a:spcAft>
              <a:spcPct val="20000"/>
            </a:spcAft>
            <a:buChar char="•"/>
          </a:pPr>
          <a:r>
            <a:rPr lang="en-GB" sz="1800" kern="1200" dirty="0"/>
            <a:t>Existing vulnerable children or families</a:t>
          </a:r>
          <a:endParaRPr lang="en-US" sz="1800" kern="1200" dirty="0"/>
        </a:p>
        <a:p>
          <a:pPr marL="171450" lvl="1" indent="-171450" algn="l" defTabSz="800100">
            <a:lnSpc>
              <a:spcPct val="100000"/>
            </a:lnSpc>
            <a:spcBef>
              <a:spcPct val="0"/>
            </a:spcBef>
            <a:spcAft>
              <a:spcPct val="20000"/>
            </a:spcAft>
            <a:buChar char="•"/>
          </a:pPr>
          <a:r>
            <a:rPr lang="en-GB" sz="1800" kern="1200" dirty="0"/>
            <a:t>Children and families living in precarious housing conditions </a:t>
          </a:r>
          <a:endParaRPr lang="en-US" sz="1800" kern="1200" dirty="0"/>
        </a:p>
        <a:p>
          <a:pPr marL="171450" lvl="1" indent="-171450" algn="l" defTabSz="800100">
            <a:lnSpc>
              <a:spcPct val="100000"/>
            </a:lnSpc>
            <a:spcBef>
              <a:spcPct val="0"/>
            </a:spcBef>
            <a:spcAft>
              <a:spcPct val="20000"/>
            </a:spcAft>
            <a:buChar char="•"/>
          </a:pPr>
          <a:r>
            <a:rPr lang="en-GB" sz="1800" kern="1200" dirty="0"/>
            <a:t>Children living without stable adult family care, refugee children, street-connected children</a:t>
          </a:r>
          <a:endParaRPr lang="en-US" sz="1800" kern="1200" dirty="0"/>
        </a:p>
        <a:p>
          <a:pPr marL="171450" lvl="1" indent="-171450" algn="l" defTabSz="800100">
            <a:lnSpc>
              <a:spcPct val="100000"/>
            </a:lnSpc>
            <a:spcBef>
              <a:spcPct val="0"/>
            </a:spcBef>
            <a:spcAft>
              <a:spcPct val="20000"/>
            </a:spcAft>
            <a:buChar char="•"/>
          </a:pPr>
          <a:r>
            <a:rPr lang="en-GB" sz="1800" kern="1200" dirty="0"/>
            <a:t>Adults or children living with disabilities </a:t>
          </a:r>
          <a:endParaRPr lang="en-US" sz="1800" kern="1200" dirty="0"/>
        </a:p>
      </dsp:txBody>
      <dsp:txXfrm>
        <a:off x="0" y="1102664"/>
        <a:ext cx="7242048" cy="1666350"/>
      </dsp:txXfrm>
    </dsp:sp>
    <dsp:sp modelId="{6C2225C3-5092-497A-BE7C-9DB446B919B1}">
      <dsp:nvSpPr>
        <dsp:cNvPr id="0" name=""/>
        <dsp:cNvSpPr/>
      </dsp:nvSpPr>
      <dsp:spPr>
        <a:xfrm>
          <a:off x="0" y="2727713"/>
          <a:ext cx="7242048" cy="995670"/>
        </a:xfrm>
        <a:prstGeom prst="roundRect">
          <a:avLst/>
        </a:prstGeom>
        <a:solidFill>
          <a:schemeClr val="accent2">
            <a:hueOff val="-838123"/>
            <a:satOff val="-9658"/>
            <a:lumOff val="21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dirty="0"/>
            <a:t>Encourage reporting from existing and new sources – let people know you are there for emergencies</a:t>
          </a:r>
        </a:p>
      </dsp:txBody>
      <dsp:txXfrm>
        <a:off x="48605" y="2776318"/>
        <a:ext cx="7144838" cy="898460"/>
      </dsp:txXfrm>
    </dsp:sp>
    <dsp:sp modelId="{AC554C1A-304B-4FE0-B68D-FCB636C8B624}">
      <dsp:nvSpPr>
        <dsp:cNvPr id="0" name=""/>
        <dsp:cNvSpPr/>
      </dsp:nvSpPr>
      <dsp:spPr>
        <a:xfrm>
          <a:off x="0" y="3745623"/>
          <a:ext cx="7242048" cy="102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935" tIns="29210" rIns="163576" bIns="29210" numCol="1" spcCol="1270" anchor="t" anchorCtr="0">
          <a:noAutofit/>
        </a:bodyPr>
        <a:lstStyle/>
        <a:p>
          <a:pPr marL="171450" lvl="1" indent="-171450" algn="l" defTabSz="800100">
            <a:lnSpc>
              <a:spcPct val="100000"/>
            </a:lnSpc>
            <a:spcBef>
              <a:spcPct val="0"/>
            </a:spcBef>
            <a:spcAft>
              <a:spcPct val="20000"/>
            </a:spcAft>
            <a:buChar char="•"/>
          </a:pPr>
          <a:r>
            <a:rPr lang="en-US" sz="1800" kern="1200" dirty="0"/>
            <a:t>Chiefs and religious institutions</a:t>
          </a:r>
        </a:p>
        <a:p>
          <a:pPr marL="171450" lvl="1" indent="-171450" algn="l" defTabSz="800100">
            <a:lnSpc>
              <a:spcPct val="100000"/>
            </a:lnSpc>
            <a:spcBef>
              <a:spcPct val="0"/>
            </a:spcBef>
            <a:spcAft>
              <a:spcPct val="20000"/>
            </a:spcAft>
            <a:buChar char="•"/>
          </a:pPr>
          <a:r>
            <a:rPr lang="en-US" sz="1800" kern="1200" dirty="0"/>
            <a:t>Local FM stations and media</a:t>
          </a:r>
        </a:p>
        <a:p>
          <a:pPr marL="171450" lvl="1" indent="-171450" algn="l" defTabSz="800100">
            <a:lnSpc>
              <a:spcPct val="100000"/>
            </a:lnSpc>
            <a:spcBef>
              <a:spcPct val="0"/>
            </a:spcBef>
            <a:spcAft>
              <a:spcPct val="20000"/>
            </a:spcAft>
            <a:buChar char="•"/>
          </a:pPr>
          <a:r>
            <a:rPr lang="en-US" sz="1800" kern="1200" dirty="0"/>
            <a:t>Police, health, education</a:t>
          </a:r>
        </a:p>
      </dsp:txBody>
      <dsp:txXfrm>
        <a:off x="0" y="3745623"/>
        <a:ext cx="7242048" cy="10236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05CD2-2F34-D346-8837-707149BB66A8}">
      <dsp:nvSpPr>
        <dsp:cNvPr id="0" name=""/>
        <dsp:cNvSpPr/>
      </dsp:nvSpPr>
      <dsp:spPr>
        <a:xfrm>
          <a:off x="1448409" y="1842"/>
          <a:ext cx="5793638" cy="188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413" tIns="479755" rIns="112413" bIns="479755" numCol="1" spcCol="1270" anchor="t" anchorCtr="0">
          <a:noAutofit/>
        </a:bodyPr>
        <a:lstStyle/>
        <a:p>
          <a:pPr marL="0" lvl="0" indent="0" algn="l" defTabSz="800100">
            <a:lnSpc>
              <a:spcPct val="90000"/>
            </a:lnSpc>
            <a:spcBef>
              <a:spcPct val="0"/>
            </a:spcBef>
            <a:spcAft>
              <a:spcPct val="35000"/>
            </a:spcAft>
            <a:buNone/>
          </a:pPr>
          <a:r>
            <a:rPr lang="en-US" sz="1800" kern="1200" dirty="0"/>
            <a:t>Check that the person can talk freely; if not, find a way to speak when it is safe</a:t>
          </a:r>
        </a:p>
        <a:p>
          <a:pPr marL="114300" lvl="1" indent="-114300" algn="l" defTabSz="622300">
            <a:lnSpc>
              <a:spcPct val="90000"/>
            </a:lnSpc>
            <a:spcBef>
              <a:spcPct val="0"/>
            </a:spcBef>
            <a:spcAft>
              <a:spcPct val="15000"/>
            </a:spcAft>
            <a:buChar char="•"/>
          </a:pPr>
          <a:r>
            <a:rPr lang="en-US" sz="1400" kern="1200" dirty="0"/>
            <a:t>Ask if the person can speak freely</a:t>
          </a:r>
        </a:p>
        <a:p>
          <a:pPr marL="114300" lvl="1" indent="-114300" algn="l" defTabSz="622300">
            <a:lnSpc>
              <a:spcPct val="90000"/>
            </a:lnSpc>
            <a:spcBef>
              <a:spcPct val="0"/>
            </a:spcBef>
            <a:spcAft>
              <a:spcPct val="15000"/>
            </a:spcAft>
            <a:buChar char="•"/>
          </a:pPr>
          <a:r>
            <a:rPr lang="en-US" sz="1400" kern="1200" dirty="0"/>
            <a:t>Do not pressure; give your number or ask them to text you to call back</a:t>
          </a:r>
        </a:p>
      </dsp:txBody>
      <dsp:txXfrm>
        <a:off x="1448409" y="1842"/>
        <a:ext cx="5793638" cy="1888800"/>
      </dsp:txXfrm>
    </dsp:sp>
    <dsp:sp modelId="{081EA15F-DF2C-3449-9222-AC368A266968}">
      <dsp:nvSpPr>
        <dsp:cNvPr id="0" name=""/>
        <dsp:cNvSpPr/>
      </dsp:nvSpPr>
      <dsp:spPr>
        <a:xfrm>
          <a:off x="0" y="1842"/>
          <a:ext cx="1448409" cy="188880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645" tIns="186572" rIns="76645" bIns="186572" numCol="1" spcCol="1270" anchor="ctr" anchorCtr="0">
          <a:noAutofit/>
        </a:bodyPr>
        <a:lstStyle/>
        <a:p>
          <a:pPr marL="0" lvl="0" indent="0" algn="ctr" defTabSz="1155700">
            <a:lnSpc>
              <a:spcPct val="90000"/>
            </a:lnSpc>
            <a:spcBef>
              <a:spcPct val="0"/>
            </a:spcBef>
            <a:spcAft>
              <a:spcPct val="35000"/>
            </a:spcAft>
            <a:buNone/>
          </a:pPr>
          <a:r>
            <a:rPr lang="en-US" sz="2600" kern="1200"/>
            <a:t>Check</a:t>
          </a:r>
        </a:p>
      </dsp:txBody>
      <dsp:txXfrm>
        <a:off x="0" y="1842"/>
        <a:ext cx="1448409" cy="1888800"/>
      </dsp:txXfrm>
    </dsp:sp>
    <dsp:sp modelId="{58F3D8C7-89C3-204C-A9CA-FD7689A69638}">
      <dsp:nvSpPr>
        <dsp:cNvPr id="0" name=""/>
        <dsp:cNvSpPr/>
      </dsp:nvSpPr>
      <dsp:spPr>
        <a:xfrm>
          <a:off x="1448409" y="2003971"/>
          <a:ext cx="5793638" cy="188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413" tIns="479755" rIns="112413" bIns="479755" numCol="1" spcCol="1270" anchor="t" anchorCtr="0">
          <a:noAutofit/>
        </a:bodyPr>
        <a:lstStyle/>
        <a:p>
          <a:pPr marL="0" lvl="0" indent="0" algn="l" defTabSz="800100">
            <a:lnSpc>
              <a:spcPct val="90000"/>
            </a:lnSpc>
            <a:spcBef>
              <a:spcPct val="0"/>
            </a:spcBef>
            <a:spcAft>
              <a:spcPct val="35000"/>
            </a:spcAft>
            <a:buNone/>
          </a:pPr>
          <a:r>
            <a:rPr lang="en-US" sz="1800" kern="1200" dirty="0"/>
            <a:t>If there is a risk to life or safety, act</a:t>
          </a:r>
        </a:p>
        <a:p>
          <a:pPr marL="114300" lvl="1" indent="-114300" algn="l" defTabSz="622300">
            <a:lnSpc>
              <a:spcPct val="90000"/>
            </a:lnSpc>
            <a:spcBef>
              <a:spcPct val="0"/>
            </a:spcBef>
            <a:spcAft>
              <a:spcPct val="15000"/>
            </a:spcAft>
            <a:buChar char="•"/>
          </a:pPr>
          <a:r>
            <a:rPr lang="en-US" sz="1400" kern="1200" dirty="0"/>
            <a:t>Referral procedures; liaison with police and health</a:t>
          </a:r>
        </a:p>
        <a:p>
          <a:pPr marL="114300" lvl="1" indent="-114300" algn="l" defTabSz="622300">
            <a:lnSpc>
              <a:spcPct val="90000"/>
            </a:lnSpc>
            <a:spcBef>
              <a:spcPct val="0"/>
            </a:spcBef>
            <a:spcAft>
              <a:spcPct val="15000"/>
            </a:spcAft>
            <a:buChar char="•"/>
          </a:pPr>
          <a:r>
            <a:rPr lang="en-US" sz="1400" kern="1200" dirty="0"/>
            <a:t>Home visit if possible </a:t>
          </a:r>
        </a:p>
        <a:p>
          <a:pPr marL="114300" lvl="1" indent="-114300" algn="l" defTabSz="622300">
            <a:lnSpc>
              <a:spcPct val="90000"/>
            </a:lnSpc>
            <a:spcBef>
              <a:spcPct val="0"/>
            </a:spcBef>
            <a:spcAft>
              <a:spcPct val="15000"/>
            </a:spcAft>
            <a:buChar char="•"/>
          </a:pPr>
          <a:r>
            <a:rPr lang="en-US" sz="1400" kern="1200" dirty="0"/>
            <a:t>Immediate link with supervisor </a:t>
          </a:r>
        </a:p>
      </dsp:txBody>
      <dsp:txXfrm>
        <a:off x="1448409" y="2003971"/>
        <a:ext cx="5793638" cy="1888800"/>
      </dsp:txXfrm>
    </dsp:sp>
    <dsp:sp modelId="{78585761-D666-5D4F-AC2A-272E4DBECBC7}">
      <dsp:nvSpPr>
        <dsp:cNvPr id="0" name=""/>
        <dsp:cNvSpPr/>
      </dsp:nvSpPr>
      <dsp:spPr>
        <a:xfrm>
          <a:off x="0" y="2003971"/>
          <a:ext cx="1448409" cy="188880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645" tIns="186572" rIns="76645" bIns="186572" numCol="1" spcCol="1270" anchor="ctr" anchorCtr="0">
          <a:noAutofit/>
        </a:bodyPr>
        <a:lstStyle/>
        <a:p>
          <a:pPr marL="0" lvl="0" indent="0" algn="ctr" defTabSz="1155700">
            <a:lnSpc>
              <a:spcPct val="90000"/>
            </a:lnSpc>
            <a:spcBef>
              <a:spcPct val="0"/>
            </a:spcBef>
            <a:spcAft>
              <a:spcPct val="35000"/>
            </a:spcAft>
            <a:buNone/>
          </a:pPr>
          <a:r>
            <a:rPr lang="en-US" sz="2600" kern="1200"/>
            <a:t>Act</a:t>
          </a:r>
        </a:p>
      </dsp:txBody>
      <dsp:txXfrm>
        <a:off x="0" y="2003971"/>
        <a:ext cx="1448409" cy="1888800"/>
      </dsp:txXfrm>
    </dsp:sp>
    <dsp:sp modelId="{D370E41F-79C0-0643-9F0D-9E3E18104E7E}">
      <dsp:nvSpPr>
        <dsp:cNvPr id="0" name=""/>
        <dsp:cNvSpPr/>
      </dsp:nvSpPr>
      <dsp:spPr>
        <a:xfrm>
          <a:off x="1448409" y="4006099"/>
          <a:ext cx="5793638" cy="188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413" tIns="479755" rIns="112413" bIns="479755" numCol="1" spcCol="1270" anchor="t" anchorCtr="0">
          <a:noAutofit/>
        </a:bodyPr>
        <a:lstStyle/>
        <a:p>
          <a:pPr marL="0" lvl="0" indent="0" algn="l" defTabSz="933450">
            <a:lnSpc>
              <a:spcPct val="90000"/>
            </a:lnSpc>
            <a:spcBef>
              <a:spcPct val="0"/>
            </a:spcBef>
            <a:spcAft>
              <a:spcPct val="35000"/>
            </a:spcAft>
            <a:buNone/>
          </a:pPr>
          <a:r>
            <a:rPr lang="en-US" sz="2100" kern="1200" dirty="0"/>
            <a:t>Be aware that people may not disclose</a:t>
          </a:r>
        </a:p>
        <a:p>
          <a:pPr marL="171450" lvl="1" indent="-171450" algn="l" defTabSz="711200">
            <a:lnSpc>
              <a:spcPct val="90000"/>
            </a:lnSpc>
            <a:spcBef>
              <a:spcPct val="0"/>
            </a:spcBef>
            <a:spcAft>
              <a:spcPct val="15000"/>
            </a:spcAft>
            <a:buChar char="•"/>
          </a:pPr>
          <a:r>
            <a:rPr lang="en-US" sz="1600" kern="1200"/>
            <a:t>Follow up and continue to be there</a:t>
          </a:r>
        </a:p>
        <a:p>
          <a:pPr marL="171450" lvl="1" indent="-171450" algn="l" defTabSz="711200">
            <a:lnSpc>
              <a:spcPct val="90000"/>
            </a:lnSpc>
            <a:spcBef>
              <a:spcPct val="0"/>
            </a:spcBef>
            <a:spcAft>
              <a:spcPct val="15000"/>
            </a:spcAft>
            <a:buChar char="•"/>
          </a:pPr>
          <a:r>
            <a:rPr lang="en-US" sz="1600" kern="1200" dirty="0"/>
            <a:t>Provide Helpline information </a:t>
          </a:r>
        </a:p>
      </dsp:txBody>
      <dsp:txXfrm>
        <a:off x="1448409" y="4006099"/>
        <a:ext cx="5793638" cy="1888800"/>
      </dsp:txXfrm>
    </dsp:sp>
    <dsp:sp modelId="{6AA7EF44-652E-2949-959E-B798A4A16475}">
      <dsp:nvSpPr>
        <dsp:cNvPr id="0" name=""/>
        <dsp:cNvSpPr/>
      </dsp:nvSpPr>
      <dsp:spPr>
        <a:xfrm>
          <a:off x="0" y="4006099"/>
          <a:ext cx="1448409" cy="188880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645" tIns="186572" rIns="76645" bIns="186572" numCol="1" spcCol="1270" anchor="ctr" anchorCtr="0">
          <a:noAutofit/>
        </a:bodyPr>
        <a:lstStyle/>
        <a:p>
          <a:pPr marL="0" lvl="0" indent="0" algn="ctr" defTabSz="1155700">
            <a:lnSpc>
              <a:spcPct val="90000"/>
            </a:lnSpc>
            <a:spcBef>
              <a:spcPct val="0"/>
            </a:spcBef>
            <a:spcAft>
              <a:spcPct val="35000"/>
            </a:spcAft>
            <a:buNone/>
          </a:pPr>
          <a:r>
            <a:rPr lang="en-US" sz="2600" kern="1200"/>
            <a:t>Be</a:t>
          </a:r>
        </a:p>
      </dsp:txBody>
      <dsp:txXfrm>
        <a:off x="0" y="4006099"/>
        <a:ext cx="1448409" cy="18888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BA83C-208C-4546-AF5D-8DD5BE3762B7}">
      <dsp:nvSpPr>
        <dsp:cNvPr id="0" name=""/>
        <dsp:cNvSpPr/>
      </dsp:nvSpPr>
      <dsp:spPr>
        <a:xfrm>
          <a:off x="0" y="144320"/>
          <a:ext cx="7242048" cy="8353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Remember your own safety – protective clothing or access to soap and water</a:t>
          </a:r>
          <a:endParaRPr lang="en-US" sz="2100" kern="1200" dirty="0"/>
        </a:p>
      </dsp:txBody>
      <dsp:txXfrm>
        <a:off x="40780" y="185100"/>
        <a:ext cx="7160488" cy="753819"/>
      </dsp:txXfrm>
    </dsp:sp>
    <dsp:sp modelId="{722108AB-AD51-4598-952C-99929D066CAF}">
      <dsp:nvSpPr>
        <dsp:cNvPr id="0" name=""/>
        <dsp:cNvSpPr/>
      </dsp:nvSpPr>
      <dsp:spPr>
        <a:xfrm>
          <a:off x="0" y="1040180"/>
          <a:ext cx="7242048" cy="835379"/>
        </a:xfrm>
        <a:prstGeom prst="roundRect">
          <a:avLst/>
        </a:prstGeom>
        <a:solidFill>
          <a:schemeClr val="accent2">
            <a:hueOff val="-279374"/>
            <a:satOff val="-3219"/>
            <a:lumOff val="7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Standard case management practice</a:t>
          </a:r>
        </a:p>
      </dsp:txBody>
      <dsp:txXfrm>
        <a:off x="40780" y="1080960"/>
        <a:ext cx="7160488" cy="753819"/>
      </dsp:txXfrm>
    </dsp:sp>
    <dsp:sp modelId="{EF33453D-DA98-43C1-B6B5-51595946D356}">
      <dsp:nvSpPr>
        <dsp:cNvPr id="0" name=""/>
        <dsp:cNvSpPr/>
      </dsp:nvSpPr>
      <dsp:spPr>
        <a:xfrm>
          <a:off x="0" y="1875560"/>
          <a:ext cx="7242048"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93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Record (case file, OVCIMS)</a:t>
          </a:r>
        </a:p>
        <a:p>
          <a:pPr marL="171450" lvl="1" indent="-171450" algn="l" defTabSz="711200">
            <a:lnSpc>
              <a:spcPct val="90000"/>
            </a:lnSpc>
            <a:spcBef>
              <a:spcPct val="0"/>
            </a:spcBef>
            <a:spcAft>
              <a:spcPct val="20000"/>
            </a:spcAft>
            <a:buChar char="•"/>
          </a:pPr>
          <a:r>
            <a:rPr lang="en-US" sz="1600" kern="1200" dirty="0"/>
            <a:t>Report to supervisor</a:t>
          </a:r>
        </a:p>
      </dsp:txBody>
      <dsp:txXfrm>
        <a:off x="0" y="1875560"/>
        <a:ext cx="7242048" cy="554242"/>
      </dsp:txXfrm>
    </dsp:sp>
    <dsp:sp modelId="{85C62722-C1BB-4F7B-8DC8-8F41F54E4AEA}">
      <dsp:nvSpPr>
        <dsp:cNvPr id="0" name=""/>
        <dsp:cNvSpPr/>
      </dsp:nvSpPr>
      <dsp:spPr>
        <a:xfrm>
          <a:off x="0" y="2429802"/>
          <a:ext cx="7242048" cy="835379"/>
        </a:xfrm>
        <a:prstGeom prst="roundRect">
          <a:avLst/>
        </a:prstGeom>
        <a:solidFill>
          <a:schemeClr val="accent2">
            <a:hueOff val="-558749"/>
            <a:satOff val="-6439"/>
            <a:lumOff val="14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Take emergency action if needed</a:t>
          </a:r>
        </a:p>
      </dsp:txBody>
      <dsp:txXfrm>
        <a:off x="40780" y="2470582"/>
        <a:ext cx="7160488" cy="753819"/>
      </dsp:txXfrm>
    </dsp:sp>
    <dsp:sp modelId="{6295A331-B842-4408-922F-3B3436C15C57}">
      <dsp:nvSpPr>
        <dsp:cNvPr id="0" name=""/>
        <dsp:cNvSpPr/>
      </dsp:nvSpPr>
      <dsp:spPr>
        <a:xfrm>
          <a:off x="0" y="3265182"/>
          <a:ext cx="7242048"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93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Ideally child protection officers are frontline service providers</a:t>
          </a:r>
        </a:p>
        <a:p>
          <a:pPr marL="171450" lvl="1" indent="-171450" algn="l" defTabSz="711200">
            <a:lnSpc>
              <a:spcPct val="90000"/>
            </a:lnSpc>
            <a:spcBef>
              <a:spcPct val="0"/>
            </a:spcBef>
            <a:spcAft>
              <a:spcPct val="20000"/>
            </a:spcAft>
            <a:buChar char="•"/>
          </a:pPr>
          <a:r>
            <a:rPr lang="en-US" sz="1600" kern="1200" dirty="0"/>
            <a:t>If you cannot travel, identify health or police support</a:t>
          </a:r>
        </a:p>
        <a:p>
          <a:pPr marL="171450" lvl="1" indent="-171450" algn="l" defTabSz="711200">
            <a:lnSpc>
              <a:spcPct val="90000"/>
            </a:lnSpc>
            <a:spcBef>
              <a:spcPct val="0"/>
            </a:spcBef>
            <a:spcAft>
              <a:spcPct val="20000"/>
            </a:spcAft>
            <a:buChar char="•"/>
          </a:pPr>
          <a:r>
            <a:rPr lang="en-US" sz="1600" kern="1200" dirty="0"/>
            <a:t>If permitted, travel to meet at clinic</a:t>
          </a:r>
        </a:p>
      </dsp:txBody>
      <dsp:txXfrm>
        <a:off x="0" y="3265182"/>
        <a:ext cx="7242048" cy="825930"/>
      </dsp:txXfrm>
    </dsp:sp>
    <dsp:sp modelId="{798968A2-EE2A-47DB-81CA-D5D7A30E082B}">
      <dsp:nvSpPr>
        <dsp:cNvPr id="0" name=""/>
        <dsp:cNvSpPr/>
      </dsp:nvSpPr>
      <dsp:spPr>
        <a:xfrm>
          <a:off x="0" y="4091112"/>
          <a:ext cx="7242048" cy="835379"/>
        </a:xfrm>
        <a:prstGeom prst="roundRect">
          <a:avLst/>
        </a:prstGeom>
        <a:solidFill>
          <a:schemeClr val="accent2">
            <a:hueOff val="-838123"/>
            <a:satOff val="-9658"/>
            <a:lumOff val="21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Be there! Offer immediate and ongoing support </a:t>
          </a:r>
        </a:p>
      </dsp:txBody>
      <dsp:txXfrm>
        <a:off x="40780" y="4131892"/>
        <a:ext cx="7160488" cy="753819"/>
      </dsp:txXfrm>
    </dsp:sp>
    <dsp:sp modelId="{982F29C3-F6CE-439D-952C-E69E219CC714}">
      <dsp:nvSpPr>
        <dsp:cNvPr id="0" name=""/>
        <dsp:cNvSpPr/>
      </dsp:nvSpPr>
      <dsp:spPr>
        <a:xfrm>
          <a:off x="0" y="4926492"/>
          <a:ext cx="7242048"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93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Plan with child and family, e.g. if separation is essential </a:t>
          </a:r>
        </a:p>
        <a:p>
          <a:pPr marL="171450" lvl="1" indent="-171450" algn="l" defTabSz="711200">
            <a:lnSpc>
              <a:spcPct val="90000"/>
            </a:lnSpc>
            <a:spcBef>
              <a:spcPct val="0"/>
            </a:spcBef>
            <a:spcAft>
              <a:spcPct val="20000"/>
            </a:spcAft>
            <a:buChar char="•"/>
          </a:pPr>
          <a:r>
            <a:rPr lang="en-US" sz="1600" kern="1200"/>
            <a:t>Maintain existing good practice e.g. avoid unnecessary separation</a:t>
          </a:r>
          <a:endParaRPr lang="en-US" sz="1600" kern="1200" dirty="0"/>
        </a:p>
        <a:p>
          <a:pPr marL="171450" lvl="1" indent="-171450" algn="l" defTabSz="711200">
            <a:lnSpc>
              <a:spcPct val="90000"/>
            </a:lnSpc>
            <a:spcBef>
              <a:spcPct val="0"/>
            </a:spcBef>
            <a:spcAft>
              <a:spcPct val="20000"/>
            </a:spcAft>
            <a:buChar char="•"/>
          </a:pPr>
          <a:r>
            <a:rPr lang="en-US" sz="1600" kern="1200" dirty="0"/>
            <a:t>Ongoing counselling and support </a:t>
          </a:r>
        </a:p>
      </dsp:txBody>
      <dsp:txXfrm>
        <a:off x="0" y="4926492"/>
        <a:ext cx="7242048" cy="8259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678AB-AC96-4742-A02E-F7FC8265DD97}" type="datetimeFigureOut">
              <a:rPr lang="en-GB" smtClean="0"/>
              <a:t>25/11/2020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802AB-6562-43C0-852B-EFAF2442D9F9}" type="slidenum">
              <a:rPr lang="en-GB" smtClean="0"/>
              <a:t>‹#›</a:t>
            </a:fld>
            <a:endParaRPr lang="en-GB"/>
          </a:p>
        </p:txBody>
      </p:sp>
    </p:spTree>
    <p:extLst>
      <p:ext uri="{BB962C8B-B14F-4D97-AF65-F5344CB8AC3E}">
        <p14:creationId xmlns:p14="http://schemas.microsoft.com/office/powerpoint/2010/main" val="2199084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crw.org/wp-content/uploads/2016/10/Intimate-Partner-Violence-High-Cost-to-Households-and-Communities.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crw.org/wp-content/uploads/2016/10/Intimate-Partner-Violence-High-Cost-to-Households-and-Communities.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ytimes.com/2020/04/06/world/coronavirus-domestic-violence.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apitalradio.co.ug/police-registers-increase-suicide-case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portals.iucn.org/library/sites/library/files/documents/2020-002-En.pdf" TargetMode="External"/><Relationship Id="rId13" Type="http://schemas.openxmlformats.org/officeDocument/2006/relationships/hyperlink" Target="https://www.npr.org/sections/coronavirus-live-updates/2020/03/31/824720162/france-announces-plan-to-aid-domestic-abuse-victims-during-coronavirus-crisis" TargetMode="External"/><Relationship Id="rId18" Type="http://schemas.openxmlformats.org/officeDocument/2006/relationships/hyperlink" Target="https://journals.sagepub.com/doi/abs/10.1177/1524838019897345" TargetMode="External"/><Relationship Id="rId3" Type="http://schemas.openxmlformats.org/officeDocument/2006/relationships/hyperlink" Target="https://academic.oup.com/wbro/article/33/2/218/5091868" TargetMode="External"/><Relationship Id="rId21" Type="http://schemas.openxmlformats.org/officeDocument/2006/relationships/hyperlink" Target="https://www.theguardian.com/global-development/2019/feb/12/ebola-vaccine-offered-in-exchange-for-sex-say-women-in-congo-drc" TargetMode="External"/><Relationship Id="rId7" Type="http://schemas.openxmlformats.org/officeDocument/2006/relationships/hyperlink" Target="https://pdfs.semanticscholar.org/cd07/060b657f75fecd53a70a8b16f8b3c94f59db.pdf" TargetMode="External"/><Relationship Id="rId12" Type="http://schemas.openxmlformats.org/officeDocument/2006/relationships/hyperlink" Target="https://www.who.int/reproductivehealth/publications/caring-for-women-subject-to-violence/en/" TargetMode="External"/><Relationship Id="rId17" Type="http://schemas.openxmlformats.org/officeDocument/2006/relationships/hyperlink" Target="https://www.ncbi.nlm.nih.gov/pubmed/22795511" TargetMode="External"/><Relationship Id="rId2" Type="http://schemas.openxmlformats.org/officeDocument/2006/relationships/slide" Target="../slides/slide36.xml"/><Relationship Id="rId16" Type="http://schemas.openxmlformats.org/officeDocument/2006/relationships/hyperlink" Target="https://www.ncbi.nlm.nih.gov/pubmed/24282566" TargetMode="External"/><Relationship Id="rId20" Type="http://schemas.openxmlformats.org/officeDocument/2006/relationships/hyperlink" Target="https://www.savethechildren.org.uk/content/dam/global/reports/health-and-nutrition/sexual_violence_and_exploitation_1.pdf" TargetMode="External"/><Relationship Id="rId1" Type="http://schemas.openxmlformats.org/officeDocument/2006/relationships/notesMaster" Target="../notesMasters/notesMaster1.xml"/><Relationship Id="rId6" Type="http://schemas.openxmlformats.org/officeDocument/2006/relationships/hyperlink" Target="https://www.ncbi.nlm.nih.gov/pubmed/24818066" TargetMode="External"/><Relationship Id="rId11" Type="http://schemas.openxmlformats.org/officeDocument/2006/relationships/hyperlink" Target="https://link.springer.com/chapter/10.1007/978-3-319-97637-2_8" TargetMode="External"/><Relationship Id="rId5" Type="http://schemas.openxmlformats.org/officeDocument/2006/relationships/hyperlink" Target="https://www.thelancet.com/journals/lancet/article/PIIS0140-6736(20)30460-8/fulltext" TargetMode="External"/><Relationship Id="rId15" Type="http://schemas.openxmlformats.org/officeDocument/2006/relationships/hyperlink" Target="https://www.thehotline.org/2020/03/13/staying-safe-during-covid-19/" TargetMode="External"/><Relationship Id="rId10" Type="http://schemas.openxmlformats.org/officeDocument/2006/relationships/hyperlink" Target="http://www.cpcnetwork.org/resource/worse-than-war/" TargetMode="External"/><Relationship Id="rId19" Type="http://schemas.openxmlformats.org/officeDocument/2006/relationships/hyperlink" Target="https://www.abajournal.com/web/article/pandemic-upends-criminal-justice-system" TargetMode="External"/><Relationship Id="rId4" Type="http://schemas.openxmlformats.org/officeDocument/2006/relationships/hyperlink" Target="https://journals.sagepub.com/doi/abs/10.1177/1524838018756122" TargetMode="External"/><Relationship Id="rId9" Type="http://schemas.openxmlformats.org/officeDocument/2006/relationships/hyperlink" Target="https://www.ncbi.nlm.nih.gov/pubmed/24563656" TargetMode="External"/><Relationship Id="rId14" Type="http://schemas.openxmlformats.org/officeDocument/2006/relationships/hyperlink" Target="https://www.ncbi.nlm.nih.gov/pubmed/28588954" TargetMode="External"/><Relationship Id="rId22" Type="http://schemas.openxmlformats.org/officeDocument/2006/relationships/hyperlink" Target="https://www.who.int/hrh/resources/health-observer24/e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un.org/sites/un2.un.org/files/un_policy_brief-covid_and_mental_health_final.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ocialserviceworkforce.org/workfor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gbvguidelines.org/wp/wp-content/uploads/2020/03/guidance-on-gbv-case-management-in-the-face-of-covid-19"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gbvguidelines.org/wp/wp-content/uploads/2020/03/guidance-on-gbv-case-management-in-the-face-of-covid-19"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upf.go.ug/"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upf.go.ug/download/medical-examination-of-a-victim-of-sexual-assault-police-form-3a/"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women.org/en/what-we-do/ending-violence-against-women/facts-and-figur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apps.who.int/iris/bitstream/handle/10665/85239/9789241564625_eng.pdf;jsessionid=0EE32873F733D9C624C329744DBAF674?sequenc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802AB-6562-43C0-852B-EFAF2442D9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06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Adapted from the Coordinating Comprehensive Care for Children (4Children) CPD on SGBV/VAC, 2020.</a:t>
            </a:r>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20</a:t>
            </a:fld>
            <a:endParaRPr lang="en-GB"/>
          </a:p>
        </p:txBody>
      </p:sp>
    </p:spTree>
    <p:extLst>
      <p:ext uri="{BB962C8B-B14F-4D97-AF65-F5344CB8AC3E}">
        <p14:creationId xmlns:p14="http://schemas.microsoft.com/office/powerpoint/2010/main" val="423286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Adapted from the Coordinating Comprehensive Care for Children (4Children) CPD on SGBV/VAC, 2020.</a:t>
            </a:r>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21</a:t>
            </a:fld>
            <a:endParaRPr lang="en-GB"/>
          </a:p>
        </p:txBody>
      </p:sp>
    </p:spTree>
    <p:extLst>
      <p:ext uri="{BB962C8B-B14F-4D97-AF65-F5344CB8AC3E}">
        <p14:creationId xmlns:p14="http://schemas.microsoft.com/office/powerpoint/2010/main" val="163930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22</a:t>
            </a:fld>
            <a:endParaRPr lang="en-GB"/>
          </a:p>
        </p:txBody>
      </p:sp>
    </p:spTree>
    <p:extLst>
      <p:ext uri="{BB962C8B-B14F-4D97-AF65-F5344CB8AC3E}">
        <p14:creationId xmlns:p14="http://schemas.microsoft.com/office/powerpoint/2010/main" val="3168706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effectLst/>
                <a:latin typeface="Calibri" panose="020F0502020204030204" pitchFamily="34" charset="0"/>
                <a:ea typeface="Calibri" panose="020F0502020204030204" pitchFamily="34" charset="0"/>
              </a:rPr>
              <a:t>The cultural</a:t>
            </a:r>
            <a:r>
              <a:rPr lang="en-US" dirty="0">
                <a:latin typeface="Calibri" panose="020F0502020204030204" pitchFamily="34" charset="0"/>
              </a:rPr>
              <a:t> norms include: Forced and early marriage, Female genital mutilation (FGM), Belief that violence against women and children is acceptable, belief that women and girls shouldn’t own land, etc. </a:t>
            </a:r>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23</a:t>
            </a:fld>
            <a:endParaRPr lang="en-GB"/>
          </a:p>
        </p:txBody>
      </p:sp>
    </p:spTree>
    <p:extLst>
      <p:ext uri="{BB962C8B-B14F-4D97-AF65-F5344CB8AC3E}">
        <p14:creationId xmlns:p14="http://schemas.microsoft.com/office/powerpoint/2010/main" val="2528410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Information Source</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ICRW; UNFPA, Intimate Partner Violence: High Costs to Households and Communities. 2009</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https://www.icrw.org/wp-content/uploads/2016/10/Intimate-Partner-Violence-High-Cost-to-Households-and-Communities.pdf</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CARE, </a:t>
            </a:r>
            <a:r>
              <a:rPr lang="en-UG" sz="1800" dirty="0">
                <a:effectLst/>
                <a:latin typeface="Calibri" panose="020F0502020204030204" pitchFamily="34" charset="0"/>
                <a:ea typeface="Calibri" panose="020F0502020204030204" pitchFamily="34" charset="0"/>
                <a:cs typeface="Calibri" panose="020F0502020204030204" pitchFamily="34" charset="0"/>
              </a:rPr>
              <a:t>COUNTING THE COST: The Price Society Pays for Violence Against Women</a:t>
            </a:r>
            <a:r>
              <a:rPr lang="en-US" sz="1800" dirty="0">
                <a:effectLst/>
                <a:latin typeface="Calibri" panose="020F0502020204030204" pitchFamily="34" charset="0"/>
                <a:ea typeface="Calibri" panose="020F0502020204030204" pitchFamily="34" charset="0"/>
                <a:cs typeface="Calibri" panose="020F0502020204030204" pitchFamily="34" charset="0"/>
              </a:rPr>
              <a:t>, 2018</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26</a:t>
            </a:fld>
            <a:endParaRPr lang="en-GB"/>
          </a:p>
        </p:txBody>
      </p:sp>
    </p:spTree>
    <p:extLst>
      <p:ext uri="{BB962C8B-B14F-4D97-AF65-F5344CB8AC3E}">
        <p14:creationId xmlns:p14="http://schemas.microsoft.com/office/powerpoint/2010/main" val="3558719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ICRW; UNFPA, Intimate Partner Violence: High Costs to Households and Communities. 2009</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https://www.icrw.org/wp-content/uploads/2016/10/Intimate-Partner-Violence-High-Cost-to-Households-and-Communities.pdf</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27</a:t>
            </a:fld>
            <a:endParaRPr lang="en-GB"/>
          </a:p>
        </p:txBody>
      </p:sp>
    </p:spTree>
    <p:extLst>
      <p:ext uri="{BB962C8B-B14F-4D97-AF65-F5344CB8AC3E}">
        <p14:creationId xmlns:p14="http://schemas.microsoft.com/office/powerpoint/2010/main" val="4269638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743802AB-6562-43C0-852B-EFAF2442D9F9}" type="slidenum">
              <a:rPr lang="en-GB" smtClean="0"/>
              <a:t>31</a:t>
            </a:fld>
            <a:endParaRPr lang="en-GB"/>
          </a:p>
        </p:txBody>
      </p:sp>
    </p:spTree>
    <p:extLst>
      <p:ext uri="{BB962C8B-B14F-4D97-AF65-F5344CB8AC3E}">
        <p14:creationId xmlns:p14="http://schemas.microsoft.com/office/powerpoint/2010/main" val="42050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mj-lt"/>
              <a:buAutoNum type="arabicPeriod"/>
            </a:pPr>
            <a:r>
              <a:rPr lang="en-US" sz="1800" i="1" kern="1800" dirty="0">
                <a:solidFill>
                  <a:srgbClr val="121212"/>
                </a:solidFill>
                <a:effectLst/>
                <a:latin typeface="Calibri" panose="020F0502020204030204" pitchFamily="34" charset="0"/>
                <a:ea typeface="Times New Roman" panose="02020603050405020304" pitchFamily="18" charset="0"/>
                <a:cs typeface="Calibri" panose="020F0502020204030204" pitchFamily="34" charset="0"/>
              </a:rPr>
              <a:t>Taub A. </a:t>
            </a:r>
            <a:r>
              <a:rPr lang="en-UG" sz="1800" i="1" kern="1800" dirty="0">
                <a:solidFill>
                  <a:srgbClr val="121212"/>
                </a:solidFill>
                <a:effectLst/>
                <a:latin typeface="Calibri" panose="020F0502020204030204" pitchFamily="34" charset="0"/>
                <a:ea typeface="Times New Roman" panose="02020603050405020304" pitchFamily="18" charset="0"/>
                <a:cs typeface="Calibri" panose="020F0502020204030204" pitchFamily="34" charset="0"/>
              </a:rPr>
              <a:t>A New Covid-19 Crisis: Domestic Abuse Rises Worldwide</a:t>
            </a:r>
            <a:r>
              <a:rPr lang="en-US" sz="1800" i="1" kern="1800" dirty="0">
                <a:solidFill>
                  <a:srgbClr val="121212"/>
                </a:solidFill>
                <a:effectLst/>
                <a:latin typeface="Calibri" panose="020F0502020204030204" pitchFamily="34" charset="0"/>
                <a:ea typeface="Times New Roman" panose="02020603050405020304" pitchFamily="18" charset="0"/>
                <a:cs typeface="Calibri" panose="020F0502020204030204" pitchFamily="34" charset="0"/>
              </a:rPr>
              <a:t>. New York Times. April 6, 2020</a:t>
            </a:r>
            <a:r>
              <a:rPr lang="en-US" sz="1800" i="1" u="none"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u="sng" kern="1800" dirty="0">
                <a:solidFill>
                  <a:srgbClr val="121212"/>
                </a:solidFill>
                <a:effectLst/>
                <a:latin typeface="Calibri" panose="020F0502020204030204" pitchFamily="34" charset="0"/>
                <a:ea typeface="Times New Roman" panose="02020603050405020304" pitchFamily="18" charset="0"/>
                <a:cs typeface="Calibri" panose="020F0502020204030204" pitchFamily="34" charset="0"/>
                <a:hlinkClick r:id="rId3"/>
              </a:rPr>
              <a:t>https://www.nytimes.com/2020/04/06/world/coronavirus-domestic-violence.html</a:t>
            </a:r>
            <a:endParaRPr lang="en-GB"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UCHL recorded 1902 reported cases violence - sexual violence (1152) and physical violence (750) against children from beginning of year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1.8 billion children live in 104 countries where violence response and prevention services have been disrupted due to COVID 19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Suicide cases registered by the Ugandan police. </a:t>
            </a:r>
            <a:r>
              <a:rPr lang="en-GB" sz="1200" dirty="0">
                <a:highlight>
                  <a:srgbClr val="FFFF00"/>
                </a:highlight>
              </a:rPr>
              <a:t>Suicide rates have increased by 20% in comparison to last year with 257 suicide cases </a:t>
            </a:r>
            <a:r>
              <a:rPr lang="en-GB" sz="1200" i="1" dirty="0">
                <a:highlight>
                  <a:srgbClr val="FFFF00"/>
                </a:highlight>
              </a:rPr>
              <a:t>(population between 17 – 48 years</a:t>
            </a:r>
            <a:r>
              <a:rPr lang="en-GB" sz="1200" dirty="0">
                <a:highlight>
                  <a:srgbClr val="FFFF00"/>
                </a:highlight>
              </a:rPr>
              <a:t>) recorded by August 2020. </a:t>
            </a:r>
            <a:endParaRPr lang="en-GB" sz="1200" dirty="0"/>
          </a:p>
          <a:p>
            <a:pPr marL="0" lvl="0" indent="0">
              <a:spcAft>
                <a:spcPts val="600"/>
              </a:spcAft>
              <a:buFont typeface="Wingdings" panose="05000000000000000000" pitchFamily="2" charset="2"/>
              <a:buNone/>
            </a:pPr>
            <a:r>
              <a:rPr lang="en-GB" sz="1800" u="sng" dirty="0">
                <a:solidFill>
                  <a:srgbClr val="0000FF"/>
                </a:solidFill>
                <a:effectLst/>
                <a:latin typeface="Calibri" panose="020F0502020204030204" pitchFamily="34" charset="0"/>
                <a:ea typeface="Calibri" panose="020F0502020204030204" pitchFamily="34" charset="0"/>
                <a:cs typeface="Cordia New" panose="020B0304020202020204" pitchFamily="34" charset="-34"/>
                <a:hlinkClick r:id="rId4"/>
              </a:rPr>
              <a:t>https://capitalradio.co.ug/police-registers-increase-suicide-cases/</a:t>
            </a:r>
            <a:endParaRPr lang="en-UG" sz="1800" dirty="0">
              <a:effectLst/>
              <a:latin typeface="Calibri" panose="020F0502020204030204" pitchFamily="34" charset="0"/>
              <a:ea typeface="Calibri" panose="020F0502020204030204" pitchFamily="34" charset="0"/>
              <a:cs typeface="Cordia New" panose="020B0304020202020204" pitchFamily="34" charset="-34"/>
            </a:endParaRPr>
          </a:p>
          <a:p>
            <a:pPr>
              <a:spcAft>
                <a:spcPts val="600"/>
              </a:spcAft>
            </a:pPr>
            <a:r>
              <a:rPr lang="en-GB" sz="1800" dirty="0">
                <a:effectLst/>
                <a:latin typeface="Calibri" panose="020F0502020204030204" pitchFamily="34" charset="0"/>
                <a:cs typeface="Cordia New" panose="020B0304020202020204" pitchFamily="34" charset="-34"/>
              </a:rPr>
              <a:t>4.  </a:t>
            </a:r>
            <a:r>
              <a:rPr lang="en-GB" dirty="0"/>
              <a:t>Ask people to note in the chat box if they have noticed any increased calls themselves. Ask them to note </a:t>
            </a:r>
            <a:r>
              <a:rPr lang="en-GB" b="1" dirty="0"/>
              <a:t>What types of violence </a:t>
            </a:r>
            <a:r>
              <a:rPr lang="en-GB" b="0" dirty="0"/>
              <a:t>they are noticing and </a:t>
            </a:r>
            <a:r>
              <a:rPr lang="en-GB" b="1" dirty="0"/>
              <a:t>how these are being reported</a:t>
            </a:r>
          </a:p>
          <a:p>
            <a:pPr marL="228600" indent="-228600">
              <a:buAutoNum type="arabicPeriod"/>
            </a:pPr>
            <a:endParaRPr lang="en-GB" b="1" dirty="0"/>
          </a:p>
        </p:txBody>
      </p:sp>
      <p:sp>
        <p:nvSpPr>
          <p:cNvPr id="4" name="Slide Number Placeholder 3"/>
          <p:cNvSpPr>
            <a:spLocks noGrp="1"/>
          </p:cNvSpPr>
          <p:nvPr>
            <p:ph type="sldNum" sz="quarter" idx="5"/>
          </p:nvPr>
        </p:nvSpPr>
        <p:spPr/>
        <p:txBody>
          <a:bodyPr/>
          <a:lstStyle/>
          <a:p>
            <a:fld id="{743802AB-6562-43C0-852B-EFAF2442D9F9}" type="slidenum">
              <a:rPr lang="en-GB" smtClean="0"/>
              <a:t>33</a:t>
            </a:fld>
            <a:endParaRPr lang="en-GB"/>
          </a:p>
        </p:txBody>
      </p:sp>
    </p:spTree>
    <p:extLst>
      <p:ext uri="{BB962C8B-B14F-4D97-AF65-F5344CB8AC3E}">
        <p14:creationId xmlns:p14="http://schemas.microsoft.com/office/powerpoint/2010/main" val="2160351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UN Women. </a:t>
            </a:r>
            <a:r>
              <a:rPr lang="en-UG"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Press release: Women Leaders Virtual Roundtable on COVID-19 </a:t>
            </a:r>
            <a:r>
              <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a:t>
            </a:r>
            <a:r>
              <a:rPr lang="en-UG" sz="18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nd</a:t>
            </a:r>
            <a:r>
              <a:rPr lang="en-UG"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the Future issues call to put women and girls at the centre of response efforts</a:t>
            </a:r>
            <a:r>
              <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G"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April 21, 2020</a:t>
            </a:r>
            <a:endParaRPr lang="en-UG"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rabicPeriod"/>
            </a:pPr>
            <a:endParaRPr lang="en-GB" b="1" dirty="0"/>
          </a:p>
        </p:txBody>
      </p:sp>
      <p:sp>
        <p:nvSpPr>
          <p:cNvPr id="4" name="Slide Number Placeholder 3"/>
          <p:cNvSpPr>
            <a:spLocks noGrp="1"/>
          </p:cNvSpPr>
          <p:nvPr>
            <p:ph type="sldNum" sz="quarter" idx="5"/>
          </p:nvPr>
        </p:nvSpPr>
        <p:spPr/>
        <p:txBody>
          <a:bodyPr/>
          <a:lstStyle/>
          <a:p>
            <a:fld id="{743802AB-6562-43C0-852B-EFAF2442D9F9}" type="slidenum">
              <a:rPr lang="en-GB" smtClean="0"/>
              <a:t>34</a:t>
            </a:fld>
            <a:endParaRPr lang="en-GB"/>
          </a:p>
        </p:txBody>
      </p:sp>
    </p:spTree>
    <p:extLst>
      <p:ext uri="{BB962C8B-B14F-4D97-AF65-F5344CB8AC3E}">
        <p14:creationId xmlns:p14="http://schemas.microsoft.com/office/powerpoint/2010/main" val="2567453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Amer, the information in this slide has been simplified from the following very useful article: </a:t>
            </a:r>
          </a:p>
          <a:p>
            <a:endParaRPr lang="en-GB" b="1" dirty="0">
              <a:solidFill>
                <a:srgbClr val="FF0000"/>
              </a:solidFill>
            </a:endParaRPr>
          </a:p>
          <a:p>
            <a:r>
              <a:rPr lang="it-IT" sz="1200" b="1" kern="1200" dirty="0">
                <a:solidFill>
                  <a:srgbClr val="FF0000"/>
                </a:solidFill>
                <a:effectLst/>
                <a:latin typeface="+mn-lt"/>
                <a:ea typeface="+mn-ea"/>
                <a:cs typeface="+mn-cs"/>
              </a:rPr>
              <a:t>Alessandra Guedes, Sarah Bott, Claudia Garcia-Moreno andManuela Colombini. (2016). </a:t>
            </a:r>
            <a:r>
              <a:rPr lang="en-GB" sz="1200" b="1" kern="1200" dirty="0">
                <a:solidFill>
                  <a:srgbClr val="FF0000"/>
                </a:solidFill>
                <a:effectLst/>
                <a:latin typeface="+mn-lt"/>
                <a:ea typeface="+mn-ea"/>
                <a:cs typeface="+mn-cs"/>
              </a:rPr>
              <a:t>Violence Against Women and Violence Against Children – The </a:t>
            </a:r>
            <a:r>
              <a:rPr lang="en-GB" sz="1200" b="1" kern="1200" dirty="0" err="1">
                <a:solidFill>
                  <a:srgbClr val="FF0000"/>
                </a:solidFill>
                <a:effectLst/>
                <a:latin typeface="+mn-lt"/>
                <a:ea typeface="+mn-ea"/>
                <a:cs typeface="+mn-cs"/>
              </a:rPr>
              <a:t>Pointsof</a:t>
            </a:r>
            <a:r>
              <a:rPr lang="en-GB" sz="1200" b="1" kern="1200" dirty="0">
                <a:solidFill>
                  <a:srgbClr val="FF0000"/>
                </a:solidFill>
                <a:effectLst/>
                <a:latin typeface="+mn-lt"/>
                <a:ea typeface="+mn-ea"/>
                <a:cs typeface="+mn-cs"/>
              </a:rPr>
              <a:t> Intersection. Causes, consequences and solutions</a:t>
            </a:r>
          </a:p>
          <a:p>
            <a:endParaRPr lang="en-GB" b="1" dirty="0">
              <a:solidFill>
                <a:srgbClr val="FF0000"/>
              </a:solidFill>
            </a:endParaRPr>
          </a:p>
          <a:p>
            <a:r>
              <a:rPr lang="en-GB" b="1" dirty="0">
                <a:solidFill>
                  <a:srgbClr val="FF0000"/>
                </a:solidFill>
              </a:rPr>
              <a:t>https://www.paho.org/hq/index.php?option=com_docman&amp;view=download&amp;slug=day-4-vaw-vac-intersection-doc-lettersize-web&amp;Itemid=270&amp;lang=en </a:t>
            </a:r>
          </a:p>
          <a:p>
            <a:endParaRPr lang="en-GB" dirty="0"/>
          </a:p>
        </p:txBody>
      </p:sp>
      <p:sp>
        <p:nvSpPr>
          <p:cNvPr id="4" name="Slide Number Placeholder 3"/>
          <p:cNvSpPr>
            <a:spLocks noGrp="1"/>
          </p:cNvSpPr>
          <p:nvPr>
            <p:ph type="sldNum" sz="quarter" idx="5"/>
          </p:nvPr>
        </p:nvSpPr>
        <p:spPr/>
        <p:txBody>
          <a:bodyPr/>
          <a:lstStyle/>
          <a:p>
            <a:fld id="{743802AB-6562-43C0-852B-EFAF2442D9F9}" type="slidenum">
              <a:rPr lang="en-GB" smtClean="0"/>
              <a:t>35</a:t>
            </a:fld>
            <a:endParaRPr lang="en-GB"/>
          </a:p>
        </p:txBody>
      </p:sp>
    </p:spTree>
    <p:extLst>
      <p:ext uri="{BB962C8B-B14F-4D97-AF65-F5344CB8AC3E}">
        <p14:creationId xmlns:p14="http://schemas.microsoft.com/office/powerpoint/2010/main" val="5003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802AB-6562-43C0-852B-EFAF2442D9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235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Economic insecurity and poverty-related stress: </a:t>
            </a:r>
            <a:r>
              <a:rPr lang="en-US" sz="1200" b="0" i="0" kern="1200" dirty="0">
                <a:solidFill>
                  <a:schemeClr val="tx1"/>
                </a:solidFill>
                <a:effectLst/>
                <a:latin typeface="+mn-lt"/>
                <a:ea typeface="+mn-ea"/>
                <a:cs typeface="+mn-cs"/>
              </a:rPr>
              <a:t>Poverty-related stress and economic insecurity correlate with poor coping strategies (e.g., substance abuse) can lead to increases in </a:t>
            </a:r>
            <a:r>
              <a:rPr lang="en-US" sz="1200" b="0" i="0" u="none" strike="noStrike" kern="1200" dirty="0">
                <a:solidFill>
                  <a:schemeClr val="tx1"/>
                </a:solidFill>
                <a:effectLst/>
                <a:latin typeface="+mn-lt"/>
                <a:ea typeface="+mn-ea"/>
                <a:cs typeface="+mn-cs"/>
                <a:hlinkClick r:id="rId3"/>
              </a:rPr>
              <a:t>intimate partner violence</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a:rPr>
              <a:t>child maltreatment</a:t>
            </a:r>
            <a:r>
              <a:rPr lang="en-US" sz="1200" b="0" i="0" kern="1200" dirty="0">
                <a:solidFill>
                  <a:schemeClr val="tx1"/>
                </a:solidFill>
                <a:effectLst/>
                <a:latin typeface="+mn-lt"/>
                <a:ea typeface="+mn-ea"/>
                <a:cs typeface="+mn-cs"/>
              </a:rPr>
              <a:t>. When unemployment rates skyrocket and economies slow to a halt, VAW/C is likely to increase as a result of related stress.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Quarantines and social isolation: </a:t>
            </a:r>
            <a:r>
              <a:rPr lang="en-US" sz="1200" b="0" i="0" kern="1200" dirty="0">
                <a:solidFill>
                  <a:schemeClr val="tx1"/>
                </a:solidFill>
                <a:effectLst/>
                <a:latin typeface="+mn-lt"/>
                <a:ea typeface="+mn-ea"/>
                <a:cs typeface="+mn-cs"/>
              </a:rPr>
              <a:t>Close quarters, especially those tied to stressful conditions, are linked to stress, fear, </a:t>
            </a:r>
            <a:r>
              <a:rPr lang="en-US" sz="1200" b="0" i="0" u="none" strike="noStrike" kern="1200" dirty="0">
                <a:solidFill>
                  <a:schemeClr val="tx1"/>
                </a:solidFill>
                <a:effectLst/>
                <a:latin typeface="+mn-lt"/>
                <a:ea typeface="+mn-ea"/>
                <a:cs typeface="+mn-cs"/>
                <a:hlinkClick r:id="rId5"/>
              </a:rPr>
              <a:t>poor mental health, and disorders</a:t>
            </a:r>
            <a:r>
              <a:rPr lang="en-US" sz="1200" b="0" i="0" kern="1200" dirty="0">
                <a:solidFill>
                  <a:schemeClr val="tx1"/>
                </a:solidFill>
                <a:effectLst/>
                <a:latin typeface="+mn-lt"/>
                <a:ea typeface="+mn-ea"/>
                <a:cs typeface="+mn-cs"/>
              </a:rPr>
              <a:t>, which can in turn increase the likelihood of VAW/C. Evidence focused on other crisis settings, including refugee camps and humanitarian assistance zones, confirms that when family members are in close proximity under conditions of duress for extended periods of time, rates of </a:t>
            </a:r>
            <a:r>
              <a:rPr lang="en-US" sz="1200" b="0" i="0" u="none" strike="noStrike" kern="1200" dirty="0">
                <a:solidFill>
                  <a:schemeClr val="tx1"/>
                </a:solidFill>
                <a:effectLst/>
                <a:latin typeface="+mn-lt"/>
                <a:ea typeface="+mn-ea"/>
                <a:cs typeface="+mn-cs"/>
                <a:hlinkClick r:id="rId6"/>
              </a:rPr>
              <a:t>VAW/C are high</a:t>
            </a:r>
            <a:r>
              <a:rPr lang="en-US" sz="1200" b="0" i="0" kern="1200" dirty="0">
                <a:solidFill>
                  <a:schemeClr val="tx1"/>
                </a:solidFill>
                <a:effectLst/>
                <a:latin typeface="+mn-lt"/>
                <a:ea typeface="+mn-ea"/>
                <a:cs typeface="+mn-cs"/>
              </a:rPr>
              <a:t>. Quarantine also increases face-to-face exposure to perpetrators and can reinforce abuse tactics of social isolation.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Disaster- and conflict-related unrest and instability: </a:t>
            </a:r>
            <a:r>
              <a:rPr lang="en-US" sz="1200" b="0" i="0" kern="1200" dirty="0">
                <a:solidFill>
                  <a:schemeClr val="tx1"/>
                </a:solidFill>
                <a:effectLst/>
                <a:latin typeface="+mn-lt"/>
                <a:ea typeface="+mn-ea"/>
                <a:cs typeface="+mn-cs"/>
              </a:rPr>
              <a:t>Pandemics can break down social infrastructure, compounding existing weaknesses in conflict and disaster settings. This may lead to increased family separation, </a:t>
            </a:r>
            <a:r>
              <a:rPr lang="en-US" sz="1200" b="0" i="0" u="none" strike="noStrike" kern="1200" dirty="0">
                <a:solidFill>
                  <a:schemeClr val="tx1"/>
                </a:solidFill>
                <a:effectLst/>
                <a:latin typeface="+mn-lt"/>
                <a:ea typeface="+mn-ea"/>
                <a:cs typeface="+mn-cs"/>
                <a:hlinkClick r:id="rId7"/>
              </a:rPr>
              <a:t>intra-familial violence</a:t>
            </a:r>
            <a:r>
              <a:rPr lang="en-US" sz="1200" b="0" i="0" kern="1200" dirty="0">
                <a:solidFill>
                  <a:schemeClr val="tx1"/>
                </a:solidFill>
                <a:effectLst/>
                <a:latin typeface="+mn-lt"/>
                <a:ea typeface="+mn-ea"/>
                <a:cs typeface="+mn-cs"/>
              </a:rPr>
              <a:t>, and exposure of women and children to </a:t>
            </a:r>
            <a:r>
              <a:rPr lang="en-US" sz="1200" b="0" i="0" u="none" strike="noStrike" kern="1200" dirty="0">
                <a:solidFill>
                  <a:schemeClr val="tx1"/>
                </a:solidFill>
                <a:effectLst/>
                <a:latin typeface="+mn-lt"/>
                <a:ea typeface="+mn-ea"/>
                <a:cs typeface="+mn-cs"/>
                <a:hlinkClick r:id="rId8"/>
              </a:rPr>
              <a:t>unsafe conditions</a:t>
            </a:r>
            <a:r>
              <a:rPr lang="en-US" sz="1200" b="0" i="0" kern="1200" dirty="0">
                <a:solidFill>
                  <a:schemeClr val="tx1"/>
                </a:solidFill>
                <a:effectLst/>
                <a:latin typeface="+mn-lt"/>
                <a:ea typeface="+mn-ea"/>
                <a:cs typeface="+mn-cs"/>
              </a:rPr>
              <a:t>, including exposure to sexual violence and harassment as they seek to obtain basic goods, including food, firewood, and water.</a:t>
            </a:r>
          </a:p>
          <a:p>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Exposure to exploitative relationships due to changing demographics: </a:t>
            </a:r>
            <a:r>
              <a:rPr lang="en-US" sz="1200" b="0" i="0" kern="1200" dirty="0">
                <a:solidFill>
                  <a:schemeClr val="tx1"/>
                </a:solidFill>
                <a:effectLst/>
                <a:latin typeface="+mn-lt"/>
                <a:ea typeface="+mn-ea"/>
                <a:cs typeface="+mn-cs"/>
              </a:rPr>
              <a:t>Higher mortality rates drive extended family networks to care for orphans who have lost their parents to disease, creating new strains on households and risking a decreased quality of care, and </a:t>
            </a:r>
            <a:r>
              <a:rPr lang="en-US" sz="1200" b="0" i="0" u="none" strike="noStrike" kern="1200" dirty="0">
                <a:solidFill>
                  <a:schemeClr val="tx1"/>
                </a:solidFill>
                <a:effectLst/>
                <a:latin typeface="+mn-lt"/>
                <a:ea typeface="+mn-ea"/>
                <a:cs typeface="+mn-cs"/>
                <a:hlinkClick r:id="rId9"/>
              </a:rPr>
              <a:t>even violence, directed at children</a:t>
            </a:r>
            <a:r>
              <a:rPr lang="en-US" sz="1200" b="0" i="0" kern="1200" dirty="0">
                <a:solidFill>
                  <a:schemeClr val="tx1"/>
                </a:solidFill>
                <a:effectLst/>
                <a:latin typeface="+mn-lt"/>
                <a:ea typeface="+mn-ea"/>
                <a:cs typeface="+mn-cs"/>
              </a:rPr>
              <a:t>. Changing family structures, combined with school closures and financial duress, can result in higher rates of exploitative, </a:t>
            </a:r>
            <a:r>
              <a:rPr lang="en-US" sz="1200" b="0" i="0" u="none" strike="noStrike" kern="1200" dirty="0">
                <a:solidFill>
                  <a:schemeClr val="tx1"/>
                </a:solidFill>
                <a:effectLst/>
                <a:latin typeface="+mn-lt"/>
                <a:ea typeface="+mn-ea"/>
                <a:cs typeface="+mn-cs"/>
                <a:hlinkClick r:id="rId10"/>
              </a:rPr>
              <a:t>transactional sex among adolescent girls and higher fertility rates</a:t>
            </a:r>
            <a:r>
              <a:rPr lang="en-US" sz="1200" b="0" i="0" kern="1200" dirty="0">
                <a:solidFill>
                  <a:schemeClr val="tx1"/>
                </a:solidFill>
                <a:effectLst/>
                <a:latin typeface="+mn-lt"/>
                <a:ea typeface="+mn-ea"/>
                <a:cs typeface="+mn-cs"/>
              </a:rPr>
              <a:t>, with longer-term consequences for </a:t>
            </a:r>
            <a:r>
              <a:rPr lang="en-US" sz="1200" b="0" i="0" u="none" strike="noStrike" kern="1200" dirty="0">
                <a:solidFill>
                  <a:schemeClr val="tx1"/>
                </a:solidFill>
                <a:effectLst/>
                <a:latin typeface="+mn-lt"/>
                <a:ea typeface="+mn-ea"/>
                <a:cs typeface="+mn-cs"/>
                <a:hlinkClick r:id="rId11"/>
              </a:rPr>
              <a:t>increased VAW/C</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Reduced health service availability and access to first responders: </a:t>
            </a:r>
            <a:r>
              <a:rPr lang="en-US" sz="1200" b="0" i="0" kern="1200" dirty="0">
                <a:solidFill>
                  <a:schemeClr val="tx1"/>
                </a:solidFill>
                <a:effectLst/>
                <a:latin typeface="+mn-lt"/>
                <a:ea typeface="+mn-ea"/>
                <a:cs typeface="+mn-cs"/>
              </a:rPr>
              <a:t>Health providers and emergency first responders are often the </a:t>
            </a:r>
            <a:r>
              <a:rPr lang="en-US" sz="1200" b="0" i="0" u="none" strike="noStrike" kern="1200" dirty="0">
                <a:solidFill>
                  <a:schemeClr val="tx1"/>
                </a:solidFill>
                <a:effectLst/>
                <a:latin typeface="+mn-lt"/>
                <a:ea typeface="+mn-ea"/>
                <a:cs typeface="+mn-cs"/>
                <a:hlinkClick r:id="rId12"/>
              </a:rPr>
              <a:t>first point of contact</a:t>
            </a:r>
            <a:r>
              <a:rPr lang="en-US" sz="1200" b="0" i="0" kern="1200" dirty="0">
                <a:solidFill>
                  <a:schemeClr val="tx1"/>
                </a:solidFill>
                <a:effectLst/>
                <a:latin typeface="+mn-lt"/>
                <a:ea typeface="+mn-ea"/>
                <a:cs typeface="+mn-cs"/>
              </a:rPr>
              <a:t> for survivors, as well as sources of short-term physical protection for women and children. With all hands on deck needed to respond to pandemics, first responder resources and referral pathways that survivors rely on may not be available unless, </a:t>
            </a:r>
            <a:r>
              <a:rPr lang="en-US" sz="1200" b="0" i="0" u="none" strike="noStrike" kern="1200" dirty="0">
                <a:solidFill>
                  <a:schemeClr val="tx1"/>
                </a:solidFill>
                <a:effectLst/>
                <a:latin typeface="+mn-lt"/>
                <a:ea typeface="+mn-ea"/>
                <a:cs typeface="+mn-cs"/>
                <a:hlinkClick r:id="rId13"/>
              </a:rPr>
              <a:t>following France’s example</a:t>
            </a:r>
            <a:r>
              <a:rPr lang="en-US" sz="1200" b="0" i="0" kern="1200" dirty="0">
                <a:solidFill>
                  <a:schemeClr val="tx1"/>
                </a:solidFill>
                <a:effectLst/>
                <a:latin typeface="+mn-lt"/>
                <a:ea typeface="+mn-ea"/>
                <a:cs typeface="+mn-cs"/>
              </a:rPr>
              <a:t>, intentional efforts are made to provide accessible points of assistance. In addition, women may avoid </a:t>
            </a:r>
            <a:r>
              <a:rPr lang="en-US" sz="1200" b="0" i="0" u="none" strike="noStrike" kern="1200" dirty="0">
                <a:solidFill>
                  <a:schemeClr val="tx1"/>
                </a:solidFill>
                <a:effectLst/>
                <a:latin typeface="+mn-lt"/>
                <a:ea typeface="+mn-ea"/>
                <a:cs typeface="+mn-cs"/>
                <a:hlinkClick r:id="rId14"/>
              </a:rPr>
              <a:t>seeking health services</a:t>
            </a:r>
            <a:r>
              <a:rPr lang="en-US" sz="1200" b="0" i="0" kern="1200" dirty="0">
                <a:solidFill>
                  <a:schemeClr val="tx1"/>
                </a:solidFill>
                <a:effectLst/>
                <a:latin typeface="+mn-lt"/>
                <a:ea typeface="+mn-ea"/>
                <a:cs typeface="+mn-cs"/>
              </a:rPr>
              <a:t> for physical abuse and injuries, for fear of possible infection.</a:t>
            </a:r>
          </a:p>
          <a:p>
            <a:pPr fontAlgn="base"/>
            <a:r>
              <a:rPr lang="en-US" sz="1200" b="1" i="0" kern="1200" dirty="0">
                <a:solidFill>
                  <a:schemeClr val="tx1"/>
                </a:solidFill>
                <a:effectLst/>
                <a:latin typeface="+mn-lt"/>
                <a:ea typeface="+mn-ea"/>
                <a:cs typeface="+mn-cs"/>
              </a:rPr>
              <a:t>Virus-specific sources of violence: </a:t>
            </a:r>
            <a:r>
              <a:rPr lang="en-US" sz="1200" b="0" i="0" kern="1200" dirty="0">
                <a:solidFill>
                  <a:schemeClr val="tx1"/>
                </a:solidFill>
                <a:effectLst/>
                <a:latin typeface="+mn-lt"/>
                <a:ea typeface="+mn-ea"/>
                <a:cs typeface="+mn-cs"/>
              </a:rPr>
              <a:t>The COVID-19 pandemic has already documented ways perpetrators are using </a:t>
            </a:r>
            <a:r>
              <a:rPr lang="en-US" sz="1200" b="0" i="0" u="none" strike="noStrike" kern="1200" dirty="0">
                <a:solidFill>
                  <a:schemeClr val="tx1"/>
                </a:solidFill>
                <a:effectLst/>
                <a:latin typeface="+mn-lt"/>
                <a:ea typeface="+mn-ea"/>
                <a:cs typeface="+mn-cs"/>
                <a:hlinkClick r:id="rId15"/>
              </a:rPr>
              <a:t>virus-specific misinformation and scare-tactics</a:t>
            </a:r>
            <a:r>
              <a:rPr lang="en-US" sz="1200" b="0" i="0" kern="1200" dirty="0">
                <a:solidFill>
                  <a:schemeClr val="tx1"/>
                </a:solidFill>
                <a:effectLst/>
                <a:latin typeface="+mn-lt"/>
                <a:ea typeface="+mn-ea"/>
                <a:cs typeface="+mn-cs"/>
              </a:rPr>
              <a:t>, as well as controlling behaviors to withhold safety items. In other pandemics, including the HIV/AIDS, violence has been linked to </a:t>
            </a:r>
            <a:r>
              <a:rPr lang="en-US" sz="1200" b="0" i="0" u="none" strike="noStrike" kern="1200" dirty="0">
                <a:solidFill>
                  <a:schemeClr val="tx1"/>
                </a:solidFill>
                <a:effectLst/>
                <a:latin typeface="+mn-lt"/>
                <a:ea typeface="+mn-ea"/>
                <a:cs typeface="+mn-cs"/>
                <a:hlinkClick r:id="rId16"/>
              </a:rPr>
              <a:t>disclosure of </a:t>
            </a:r>
            <a:r>
              <a:rPr lang="en-US" sz="1200" b="0" i="0" u="none" strike="noStrike" kern="1200" dirty="0" err="1">
                <a:solidFill>
                  <a:schemeClr val="tx1"/>
                </a:solidFill>
                <a:effectLst/>
                <a:latin typeface="+mn-lt"/>
                <a:ea typeface="+mn-ea"/>
                <a:cs typeface="+mn-cs"/>
                <a:hlinkClick r:id="rId16"/>
              </a:rPr>
              <a:t>serostatus</a:t>
            </a:r>
            <a:r>
              <a:rPr lang="en-US" sz="1200" b="0" i="0" kern="1200" dirty="0">
                <a:solidFill>
                  <a:schemeClr val="tx1"/>
                </a:solidFill>
                <a:effectLst/>
                <a:latin typeface="+mn-lt"/>
                <a:ea typeface="+mn-ea"/>
                <a:cs typeface="+mn-cs"/>
              </a:rPr>
              <a:t>, or may increase risk of lifelong exposure to violence due to coinciding </a:t>
            </a:r>
            <a:r>
              <a:rPr lang="en-US" sz="1200" b="0" i="0" u="none" strike="noStrike" kern="1200" dirty="0">
                <a:solidFill>
                  <a:schemeClr val="tx1"/>
                </a:solidFill>
                <a:effectLst/>
                <a:latin typeface="+mn-lt"/>
                <a:ea typeface="+mn-ea"/>
                <a:cs typeface="+mn-cs"/>
                <a:hlinkClick r:id="rId17"/>
              </a:rPr>
              <a:t>disabilities</a:t>
            </a:r>
            <a:r>
              <a:rPr lang="en-US" sz="1200" b="0" i="0" kern="1200" dirty="0">
                <a:solidFill>
                  <a:schemeClr val="tx1"/>
                </a:solidFill>
                <a:effectLst/>
                <a:latin typeface="+mn-lt"/>
                <a:ea typeface="+mn-ea"/>
                <a:cs typeface="+mn-cs"/>
              </a:rPr>
              <a:t> (e.g. microcephaly within the </a:t>
            </a:r>
            <a:r>
              <a:rPr lang="en-US" sz="1200" b="0" i="0" kern="1200" dirty="0" err="1">
                <a:solidFill>
                  <a:schemeClr val="tx1"/>
                </a:solidFill>
                <a:effectLst/>
                <a:latin typeface="+mn-lt"/>
                <a:ea typeface="+mn-ea"/>
                <a:cs typeface="+mn-cs"/>
              </a:rPr>
              <a:t>Zika</a:t>
            </a:r>
            <a:r>
              <a:rPr lang="en-US" sz="1200" b="0" i="0" kern="1200" dirty="0">
                <a:solidFill>
                  <a:schemeClr val="tx1"/>
                </a:solidFill>
                <a:effectLst/>
                <a:latin typeface="+mn-lt"/>
                <a:ea typeface="+mn-ea"/>
                <a:cs typeface="+mn-cs"/>
              </a:rPr>
              <a:t> outbreak).</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Inability of women to temporarily escape abusive partners: </a:t>
            </a:r>
            <a:r>
              <a:rPr lang="en-US" sz="1200" b="0" i="0" kern="1200" dirty="0">
                <a:solidFill>
                  <a:schemeClr val="tx1"/>
                </a:solidFill>
                <a:effectLst/>
                <a:latin typeface="+mn-lt"/>
                <a:ea typeface="+mn-ea"/>
                <a:cs typeface="+mn-cs"/>
              </a:rPr>
              <a:t>Women already face </a:t>
            </a:r>
            <a:r>
              <a:rPr lang="en-US" sz="1200" b="0" i="0" u="none" strike="noStrike" kern="1200" dirty="0">
                <a:solidFill>
                  <a:schemeClr val="tx1"/>
                </a:solidFill>
                <a:effectLst/>
                <a:latin typeface="+mn-lt"/>
                <a:ea typeface="+mn-ea"/>
                <a:cs typeface="+mn-cs"/>
                <a:hlinkClick r:id="rId18"/>
              </a:rPr>
              <a:t>complex decisions and a wide range of barriers</a:t>
            </a:r>
            <a:r>
              <a:rPr lang="en-US" sz="1200" b="0" i="0" kern="1200" dirty="0">
                <a:solidFill>
                  <a:schemeClr val="tx1"/>
                </a:solidFill>
                <a:effectLst/>
                <a:latin typeface="+mn-lt"/>
                <a:ea typeface="+mn-ea"/>
                <a:cs typeface="+mn-cs"/>
              </a:rPr>
              <a:t> preventing their ability to safely escape abusive partners. In times of pandemic, when mobility is constrained, social distancing measures are imposed, economic vulnerability increases, and legal (social services) are </a:t>
            </a:r>
            <a:r>
              <a:rPr lang="en-US" sz="1200" b="0" i="0" u="none" strike="noStrike" kern="1200" dirty="0">
                <a:solidFill>
                  <a:schemeClr val="tx1"/>
                </a:solidFill>
                <a:effectLst/>
                <a:latin typeface="+mn-lt"/>
                <a:ea typeface="+mn-ea"/>
                <a:cs typeface="+mn-cs"/>
                <a:hlinkClick r:id="rId19"/>
              </a:rPr>
              <a:t>scaled back</a:t>
            </a:r>
            <a:r>
              <a:rPr lang="en-US" sz="1200" b="0" i="0" kern="1200" dirty="0">
                <a:solidFill>
                  <a:schemeClr val="tx1"/>
                </a:solidFill>
                <a:effectLst/>
                <a:latin typeface="+mn-lt"/>
                <a:ea typeface="+mn-ea"/>
                <a:cs typeface="+mn-cs"/>
              </a:rPr>
              <a:t>, challenges in temporarily escaping abusive partners are exacerbated.</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Exposure to violence and coercion in response efforts</a:t>
            </a:r>
            <a:r>
              <a:rPr lang="en-US" sz="1200" b="0" i="0" kern="1200" dirty="0">
                <a:solidFill>
                  <a:schemeClr val="tx1"/>
                </a:solidFill>
                <a:effectLst/>
                <a:latin typeface="+mn-lt"/>
                <a:ea typeface="+mn-ea"/>
                <a:cs typeface="+mn-cs"/>
              </a:rPr>
              <a:t>: There have been documented cases of aid workers responsible for assisting vulnerable populations in times of crisis committing acts of </a:t>
            </a:r>
            <a:r>
              <a:rPr lang="en-US" sz="1200" b="0" i="0" u="none" strike="noStrike" kern="1200" dirty="0">
                <a:solidFill>
                  <a:schemeClr val="tx1"/>
                </a:solidFill>
                <a:effectLst/>
                <a:latin typeface="+mn-lt"/>
                <a:ea typeface="+mn-ea"/>
                <a:cs typeface="+mn-cs"/>
                <a:hlinkClick r:id="rId20"/>
              </a:rPr>
              <a:t>violence against women and children</a:t>
            </a:r>
            <a:r>
              <a:rPr lang="en-US" sz="1200" b="0" i="0" kern="1200" dirty="0">
                <a:solidFill>
                  <a:schemeClr val="tx1"/>
                </a:solidFill>
                <a:effectLst/>
                <a:latin typeface="+mn-lt"/>
                <a:ea typeface="+mn-ea"/>
                <a:cs typeface="+mn-cs"/>
              </a:rPr>
              <a:t>. Unequal power dynamics open up possibilities for those meant to help—including, as seen in the Ebola response, health workers, taxi drivers, and even burial teams—</a:t>
            </a:r>
            <a:r>
              <a:rPr lang="en-US" sz="1200" b="0" i="0" u="none" strike="noStrike" kern="1200" dirty="0">
                <a:solidFill>
                  <a:schemeClr val="tx1"/>
                </a:solidFill>
                <a:effectLst/>
                <a:latin typeface="+mn-lt"/>
                <a:ea typeface="+mn-ea"/>
                <a:cs typeface="+mn-cs"/>
                <a:hlinkClick r:id="rId21"/>
              </a:rPr>
              <a:t>to pressure populations into exploitative relationships</a:t>
            </a:r>
            <a:r>
              <a:rPr lang="en-US" sz="1200" b="0" i="0" kern="1200" dirty="0">
                <a:solidFill>
                  <a:schemeClr val="tx1"/>
                </a:solidFill>
                <a:effectLst/>
                <a:latin typeface="+mn-lt"/>
                <a:ea typeface="+mn-ea"/>
                <a:cs typeface="+mn-cs"/>
              </a:rPr>
              <a:t> in exchange for transport, food, cash, and vaccines.</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Violence against health care workers: </a:t>
            </a:r>
            <a:r>
              <a:rPr lang="en-US" sz="1200" b="0" i="0" kern="1200" dirty="0">
                <a:solidFill>
                  <a:schemeClr val="tx1"/>
                </a:solidFill>
                <a:effectLst/>
                <a:latin typeface="+mn-lt"/>
                <a:ea typeface="+mn-ea"/>
                <a:cs typeface="+mn-cs"/>
              </a:rPr>
              <a:t>Women make up nearly </a:t>
            </a:r>
            <a:r>
              <a:rPr lang="en-US" sz="1200" b="0" i="0" u="none" strike="noStrike" kern="1200" dirty="0">
                <a:solidFill>
                  <a:schemeClr val="tx1"/>
                </a:solidFill>
                <a:effectLst/>
                <a:latin typeface="+mn-lt"/>
                <a:ea typeface="+mn-ea"/>
                <a:cs typeface="+mn-cs"/>
                <a:hlinkClick r:id="rId22"/>
              </a:rPr>
              <a:t>70 percent</a:t>
            </a:r>
            <a:r>
              <a:rPr lang="en-US" sz="1200" b="0" i="0" kern="1200" dirty="0">
                <a:solidFill>
                  <a:schemeClr val="tx1"/>
                </a:solidFill>
                <a:effectLst/>
                <a:latin typeface="+mn-lt"/>
                <a:ea typeface="+mn-ea"/>
                <a:cs typeface="+mn-cs"/>
              </a:rPr>
              <a:t> of the global health workforce and are regularly subjected to </a:t>
            </a:r>
            <a:r>
              <a:rPr lang="en-US" sz="1200" b="0" i="0" u="none" strike="noStrike" kern="1200" dirty="0">
                <a:solidFill>
                  <a:schemeClr val="tx1"/>
                </a:solidFill>
                <a:effectLst/>
                <a:latin typeface="+mn-lt"/>
                <a:ea typeface="+mn-ea"/>
                <a:cs typeface="+mn-cs"/>
                <a:hlinkClick r:id="rId22"/>
              </a:rPr>
              <a:t>abuse and harassment</a:t>
            </a:r>
            <a:r>
              <a:rPr lang="en-US" sz="1200" b="0" i="0" kern="1200" dirty="0">
                <a:solidFill>
                  <a:schemeClr val="tx1"/>
                </a:solidFill>
                <a:effectLst/>
                <a:latin typeface="+mn-lt"/>
                <a:ea typeface="+mn-ea"/>
                <a:cs typeface="+mn-cs"/>
              </a:rPr>
              <a:t> from colleagues and patients. Risks may be heightened in pandemic settings, harming women themselves and the crippling the effectiveness of broader health systems.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3802AB-6562-43C0-852B-EFAF2442D9F9}" type="slidenum">
              <a:rPr lang="en-GB" smtClean="0"/>
              <a:t>36</a:t>
            </a:fld>
            <a:endParaRPr lang="en-GB" dirty="0"/>
          </a:p>
        </p:txBody>
      </p:sp>
    </p:spTree>
    <p:extLst>
      <p:ext uri="{BB962C8B-B14F-4D97-AF65-F5344CB8AC3E}">
        <p14:creationId xmlns:p14="http://schemas.microsoft.com/office/powerpoint/2010/main" val="465651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E2C919AC-6466-417F-8588-2970A3F6CC48}" type="slidenum">
              <a:rPr lang="en-GB" smtClean="0"/>
              <a:t>40</a:t>
            </a:fld>
            <a:endParaRPr lang="en-GB"/>
          </a:p>
        </p:txBody>
      </p:sp>
    </p:spTree>
    <p:extLst>
      <p:ext uri="{BB962C8B-B14F-4D97-AF65-F5344CB8AC3E}">
        <p14:creationId xmlns:p14="http://schemas.microsoft.com/office/powerpoint/2010/main" val="600994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dirty="0"/>
              <a:t>UN policy brief on mental health and COVID-19: </a:t>
            </a:r>
            <a:r>
              <a:rPr lang="en-US" dirty="0">
                <a:hlinkClick r:id="rId3"/>
              </a:rPr>
              <a:t>https://www.un.org/sites/un2.un.org/files/un_policy_brief-covid_and_mental_health_final.pdf</a:t>
            </a:r>
            <a:endParaRPr lang="en-KE" dirty="0"/>
          </a:p>
        </p:txBody>
      </p:sp>
      <p:sp>
        <p:nvSpPr>
          <p:cNvPr id="4" name="Slide Number Placeholder 3"/>
          <p:cNvSpPr>
            <a:spLocks noGrp="1"/>
          </p:cNvSpPr>
          <p:nvPr>
            <p:ph type="sldNum" sz="quarter" idx="5"/>
          </p:nvPr>
        </p:nvSpPr>
        <p:spPr/>
        <p:txBody>
          <a:bodyPr/>
          <a:lstStyle/>
          <a:p>
            <a:fld id="{B5206F35-FC85-4CAF-BDE2-A276552A62E7}" type="slidenum">
              <a:rPr lang="en-GB" smtClean="0"/>
              <a:t>43</a:t>
            </a:fld>
            <a:endParaRPr lang="en-GB"/>
          </a:p>
        </p:txBody>
      </p:sp>
    </p:spTree>
    <p:extLst>
      <p:ext uri="{BB962C8B-B14F-4D97-AF65-F5344CB8AC3E}">
        <p14:creationId xmlns:p14="http://schemas.microsoft.com/office/powerpoint/2010/main" val="406432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a:defRPr/>
            </a:pPr>
            <a:fld id="{1D3DC07C-20D8-43D0-AAA0-736C7AB76776}"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2224637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7" name="Google Shape;79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9904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8" name="Google Shape;77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123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2018 IASC strategy: 3 main aims: 1) </a:t>
            </a:r>
            <a:r>
              <a:rPr lang="en-US" sz="1200" b="0">
                <a:solidFill>
                  <a:schemeClr val="dk1"/>
                </a:solidFill>
                <a:latin typeface="Calibri"/>
                <a:ea typeface="Calibri"/>
                <a:cs typeface="Calibri"/>
                <a:sym typeface="Calibri"/>
              </a:rPr>
              <a:t>encouraging victims to come forward and a speak up culture;2)  improving quality, survivor-centered support and protection; and 3) strengthened vetting, reference-checking, investigation processes and disciplinary measures.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3 priority outcomes:</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Safe and accesible reporting</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Surivior support</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Enhanced accountability</a:t>
            </a:r>
            <a:endParaRPr/>
          </a:p>
        </p:txBody>
      </p:sp>
      <p:sp>
        <p:nvSpPr>
          <p:cNvPr id="825" name="Google Shape;82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3603078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A5A59-B89D-4872-A009-3E459AAD53B3}" type="slidenum">
              <a:rPr lang="en-US" smtClean="0"/>
              <a:t>53</a:t>
            </a:fld>
            <a:endParaRPr lang="en-US"/>
          </a:p>
        </p:txBody>
      </p:sp>
    </p:spTree>
    <p:extLst>
      <p:ext uri="{BB962C8B-B14F-4D97-AF65-F5344CB8AC3E}">
        <p14:creationId xmlns:p14="http://schemas.microsoft.com/office/powerpoint/2010/main" val="2377622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IPs must address SEA through </a:t>
            </a:r>
            <a:r>
              <a:rPr lang="en-US" b="0" dirty="0"/>
              <a:t>appropriate preventive measures, investigation and corrective action.</a:t>
            </a:r>
            <a:r>
              <a:rPr lang="en-US" dirty="0"/>
              <a:t> </a:t>
            </a:r>
            <a:r>
              <a:rPr lang="en-US" b="1" dirty="0"/>
              <a:t>Failures to do so shall constitute grounds for the termination of any cooperative arrangement with the UN.</a:t>
            </a:r>
          </a:p>
          <a:p>
            <a:pPr marL="171450" indent="-171450">
              <a:buFont typeface="Arial" panose="020B0604020202020204" pitchFamily="34" charset="0"/>
              <a:buChar char="•"/>
            </a:pPr>
            <a:r>
              <a:rPr lang="en-US" dirty="0"/>
              <a:t>IPs must adhere to the principles of ‘</a:t>
            </a:r>
            <a:r>
              <a:rPr lang="en-US" b="1" dirty="0"/>
              <a:t>do no harm,’ confidentiality, safety and non-discrimination</a:t>
            </a:r>
            <a:r>
              <a:rPr lang="en-US" dirty="0"/>
              <a:t> when responding to allegations of sexual exploitation and abuse. </a:t>
            </a:r>
          </a:p>
          <a:p>
            <a:pPr marL="171450" indent="-171450">
              <a:buFont typeface="Arial" panose="020B0604020202020204" pitchFamily="34" charset="0"/>
              <a:buChar char="•"/>
            </a:pPr>
            <a:r>
              <a:rPr lang="en-US" dirty="0"/>
              <a:t>A </a:t>
            </a:r>
            <a:r>
              <a:rPr lang="en-US" b="1" dirty="0"/>
              <a:t>victim-centered approach </a:t>
            </a:r>
            <a:r>
              <a:rPr lang="en-US" dirty="0"/>
              <a:t>guides UN SEA prevention and response whereby the victim is informed, participates in the decision-making process and provides consent on the possible use and disclosure of their information.</a:t>
            </a:r>
          </a:p>
          <a:p>
            <a:pPr marL="171450" indent="-171450">
              <a:buFont typeface="Arial" panose="020B0604020202020204" pitchFamily="34" charset="0"/>
              <a:buChar char="•"/>
            </a:pPr>
            <a:r>
              <a:rPr lang="en-US" dirty="0"/>
              <a:t>In cases involving children, all decisions made regarding the prevention and response to SEA allegations involving implementing partners of the UN are guided by the </a:t>
            </a:r>
            <a:r>
              <a:rPr lang="en-US" b="1" dirty="0"/>
              <a:t>best interests of the child and the right of the child to participate and to be heard</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DC07C-20D8-43D0-AAA0-736C7AB767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515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1" dirty="0">
                <a:latin typeface="+mn-lt"/>
              </a:rPr>
              <a:t>"UN Personnel” </a:t>
            </a:r>
            <a:r>
              <a:rPr lang="en-US" sz="1200" dirty="0">
                <a:latin typeface="+mn-lt"/>
              </a:rPr>
              <a:t>means staff members of the UN Secretariat or any UN System </a:t>
            </a:r>
            <a:r>
              <a:rPr lang="en-US" sz="1200" dirty="0" err="1">
                <a:latin typeface="+mn-lt"/>
              </a:rPr>
              <a:t>Organisation</a:t>
            </a:r>
            <a:r>
              <a:rPr lang="en-US" sz="1200" dirty="0">
                <a:latin typeface="+mn-lt"/>
              </a:rPr>
              <a:t> (including UNICEF), UN Volunteers working with any such </a:t>
            </a:r>
            <a:r>
              <a:rPr lang="en-US" sz="1200" dirty="0" err="1">
                <a:latin typeface="+mn-lt"/>
              </a:rPr>
              <a:t>organisation</a:t>
            </a:r>
            <a:r>
              <a:rPr lang="en-US" sz="1200" dirty="0">
                <a:latin typeface="+mn-lt"/>
              </a:rPr>
              <a:t>, people deployed to a UN System </a:t>
            </a:r>
            <a:r>
              <a:rPr lang="en-US" sz="1200" dirty="0" err="1">
                <a:latin typeface="+mn-lt"/>
              </a:rPr>
              <a:t>Organisation</a:t>
            </a:r>
            <a:r>
              <a:rPr lang="en-US" sz="1200" dirty="0">
                <a:latin typeface="+mn-lt"/>
              </a:rPr>
              <a:t> under Stand-by Personnel arrangements or on reimbursable loans, interns, people deployed to a UN System </a:t>
            </a:r>
            <a:r>
              <a:rPr lang="en-US" sz="1200" dirty="0" err="1">
                <a:latin typeface="+mn-lt"/>
              </a:rPr>
              <a:t>Organisation</a:t>
            </a:r>
            <a:r>
              <a:rPr lang="en-US" sz="1200" dirty="0">
                <a:latin typeface="+mn-lt"/>
              </a:rPr>
              <a:t> through an employment agency or similar arrangements, gratis personnel, and individuals who have a consultancy contract with a UN System </a:t>
            </a:r>
            <a:r>
              <a:rPr lang="en-US" sz="1200" dirty="0" err="1">
                <a:latin typeface="+mn-lt"/>
              </a:rPr>
              <a:t>Organisation</a:t>
            </a:r>
            <a:r>
              <a:rPr lang="en-US" sz="1200" dirty="0">
                <a:latin typeface="+mn-lt"/>
              </a:rPr>
              <a:t>, as well as international or regional military forces operating as part of a UN Peacekeeping Mission or otherwise under or associated with a UN mandate.  </a:t>
            </a:r>
          </a:p>
          <a:p>
            <a:pPr fontAlgn="base"/>
            <a:endParaRPr lang="en-US" sz="1200" dirty="0">
              <a:latin typeface="+mn-lt"/>
            </a:endParaRPr>
          </a:p>
          <a:p>
            <a:pPr fontAlgn="base"/>
            <a:r>
              <a:rPr lang="en-US" sz="1200" b="1" i="1" dirty="0">
                <a:latin typeface="+mn-lt"/>
              </a:rPr>
              <a:t>UN Implementing partner:</a:t>
            </a:r>
            <a:r>
              <a:rPr lang="en-US" dirty="0"/>
              <a:t> </a:t>
            </a:r>
            <a:r>
              <a:rPr lang="en-US" sz="1200" dirty="0">
                <a:latin typeface="+mn-lt"/>
              </a:rPr>
              <a:t>an entity to which a UN office or entity has entrusted the implementation of a </a:t>
            </a:r>
            <a:r>
              <a:rPr lang="en-US" sz="1200" dirty="0" err="1">
                <a:latin typeface="+mn-lt"/>
              </a:rPr>
              <a:t>programme</a:t>
            </a:r>
            <a:r>
              <a:rPr lang="en-US" sz="1200" dirty="0">
                <a:latin typeface="+mn-lt"/>
              </a:rPr>
              <a:t> and/or project specified in a signed document, along with the assumption of responsibility and accountability for the effective use of resources and the delivery of outputs. Implementing partners may include – but are not limited to - government institutions, inter-governmental organizations, and civil society organizations, including NGOs. Implementing partners’ subcontractors are subsumed within this definition.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DC07C-20D8-43D0-AAA0-736C7AB767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6845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Webinar guidance: </a:t>
            </a:r>
          </a:p>
          <a:p>
            <a:pPr marL="228600" indent="-228600">
              <a:buAutoNum type="arabicPeriod"/>
            </a:pPr>
            <a:r>
              <a:rPr lang="en-GB" b="0" dirty="0"/>
              <a:t>Explain that these are all Ugandan government definitions. If wished, can read out the sexual violence definition below. </a:t>
            </a:r>
          </a:p>
          <a:p>
            <a:pPr marL="228600" indent="-228600">
              <a:buAutoNum type="arabicPeriod"/>
            </a:pPr>
            <a:r>
              <a:rPr lang="en-GB" b="0" dirty="0"/>
              <a:t>Ask people if they have any questions about the definitions. </a:t>
            </a:r>
          </a:p>
          <a:p>
            <a:pPr marL="228600" indent="-228600">
              <a:buAutoNum type="arabicPeriod"/>
            </a:pPr>
            <a:r>
              <a:rPr lang="en-GB" b="0" dirty="0"/>
              <a:t>Optional, ask people if they think that all forms of gender-based violence are sexual violence?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buFont typeface="Wingdings" pitchFamily="2" charset="2"/>
              <a:buChar char="§"/>
            </a:pPr>
            <a:r>
              <a:rPr lang="en-US" sz="1200" i="1" dirty="0"/>
              <a:t>Includes child marriage; female genital mutilation; forced marriage; forced wife inheritance; sexual violence within marriage; virginity testing; widow cleansing; damage to property; defilement; harassment; incest; intimidation; physical abuse; sexual abuse; stalking; verbal abuse</a:t>
            </a:r>
            <a:endParaRPr lang="en-GB" sz="1200" i="1" dirty="0"/>
          </a:p>
          <a:p>
            <a:pPr lvl="0">
              <a:buFont typeface="Wingdings" pitchFamily="2" charset="2"/>
              <a:buChar char="§"/>
            </a:pPr>
            <a:r>
              <a:rPr lang="en-GB" sz="1200" i="0" dirty="0"/>
              <a:t>Perpetrated against men and women – in practice, most GBV perpetrated against women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Sexual violence </a:t>
            </a:r>
            <a:r>
              <a:rPr lang="en-US" b="1" dirty="0"/>
              <a:t>is </a:t>
            </a:r>
            <a:r>
              <a:rPr lang="en-US" dirty="0"/>
              <a:t>defined as including all forms of sexual abuse and sexual exploitation of children. This encompasses a range of acts, including completed non-consensual sex acts, attempted non-consensual sex acts, and abusive sexual contact. This also includes the exploitative use of children for sex.  From - </a:t>
            </a:r>
            <a:r>
              <a:rPr lang="en-GB" b="0" dirty="0"/>
              <a:t>National Violence Against Children Survey; Findings from the Survey, MGLSD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Gender-based violence </a:t>
            </a:r>
            <a:r>
              <a:rPr lang="en-UG" sz="1800" dirty="0">
                <a:solidFill>
                  <a:srgbClr val="000000"/>
                </a:solidFill>
                <a:effectLst/>
                <a:latin typeface="Calibri" panose="020F0502020204030204" pitchFamily="34" charset="0"/>
                <a:ea typeface="Calibri" panose="020F0502020204030204" pitchFamily="34" charset="0"/>
              </a:rPr>
              <a:t>is violence directed against a person because of that person's gender or violence that affects persons of a particular gender disproportionately</a:t>
            </a:r>
            <a:r>
              <a:rPr lang="en-US" sz="1800" dirty="0">
                <a:solidFill>
                  <a:srgbClr val="000000"/>
                </a:solidFill>
                <a:effectLst/>
                <a:latin typeface="Calibri" panose="020F0502020204030204" pitchFamily="34" charset="0"/>
                <a:ea typeface="Calibri" panose="020F0502020204030204" pitchFamily="34" charset="0"/>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GB" b="0" dirty="0"/>
              <a:t>Source of definitions</a:t>
            </a:r>
          </a:p>
          <a:p>
            <a:r>
              <a:rPr lang="en-GB" b="1" dirty="0"/>
              <a:t>Violence against children</a:t>
            </a:r>
            <a:r>
              <a:rPr lang="en-GB" b="0" dirty="0"/>
              <a:t>: </a:t>
            </a:r>
            <a:r>
              <a:rPr lang="en-US" b="0" dirty="0"/>
              <a:t>Children Act (as amended) 2016</a:t>
            </a:r>
            <a:r>
              <a:rPr lang="en-US" dirty="0"/>
              <a:t>,  CAP 59. Act 9</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Sexual Violence</a:t>
            </a:r>
            <a:r>
              <a:rPr lang="en-GB" b="0" dirty="0"/>
              <a:t>: National Violence Against Children Survey; Findings from the Survey, MGLSD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3802AB-6562-43C0-852B-EFAF2442D9F9}" type="slidenum">
              <a:rPr lang="en-GB" smtClean="0"/>
              <a:t>10</a:t>
            </a:fld>
            <a:endParaRPr lang="en-GB"/>
          </a:p>
        </p:txBody>
      </p:sp>
    </p:spTree>
    <p:extLst>
      <p:ext uri="{BB962C8B-B14F-4D97-AF65-F5344CB8AC3E}">
        <p14:creationId xmlns:p14="http://schemas.microsoft.com/office/powerpoint/2010/main" val="1683680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a:defRPr/>
            </a:pPr>
            <a:fld id="{1D3DC07C-20D8-43D0-AAA0-736C7AB76776}"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3968346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37205-CEE5-7941-8526-2C0EFEDD1CA7}" type="slidenum">
              <a:rPr lang="en-US" smtClean="0"/>
              <a:t>57</a:t>
            </a:fld>
            <a:endParaRPr lang="en-US"/>
          </a:p>
        </p:txBody>
      </p:sp>
    </p:spTree>
    <p:extLst>
      <p:ext uri="{BB962C8B-B14F-4D97-AF65-F5344CB8AC3E}">
        <p14:creationId xmlns:p14="http://schemas.microsoft.com/office/powerpoint/2010/main" val="3279303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9" name="Google Shape;899;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4025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5389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possible interventions is not exhaustive. Ask participants to include additional possible interventions in the chat box. </a:t>
            </a:r>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63</a:t>
            </a:fld>
            <a:endParaRPr lang="en-GB"/>
          </a:p>
        </p:txBody>
      </p:sp>
    </p:spTree>
    <p:extLst>
      <p:ext uri="{BB962C8B-B14F-4D97-AF65-F5344CB8AC3E}">
        <p14:creationId xmlns:p14="http://schemas.microsoft.com/office/powerpoint/2010/main" val="3046065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2500" dirty="0"/>
              <a:t>Coordination w/ non-GBV and non-CP actors</a:t>
            </a:r>
          </a:p>
          <a:p>
            <a:pPr marL="800100" lvl="1" indent="-342900">
              <a:spcAft>
                <a:spcPts val="600"/>
              </a:spcAft>
              <a:buFont typeface="Courier New" panose="02070309020205020404" pitchFamily="49" charset="0"/>
              <a:buChar char="o"/>
            </a:pPr>
            <a:r>
              <a:rPr lang="en-US" sz="2500" dirty="0"/>
              <a:t>Update service mapping and referral pathways and disseminate using age-, language-, and disability- appropriate modalities</a:t>
            </a:r>
          </a:p>
          <a:p>
            <a:pPr marL="800100" lvl="1" indent="-342900">
              <a:spcAft>
                <a:spcPts val="600"/>
              </a:spcAft>
              <a:buFont typeface="Courier New" panose="02070309020205020404" pitchFamily="49" charset="0"/>
              <a:buChar char="o"/>
            </a:pPr>
            <a:r>
              <a:rPr lang="en-US" sz="2500" dirty="0"/>
              <a:t>Training on signs/symptoms, how to handle disclosures, safe referral </a:t>
            </a:r>
          </a:p>
          <a:p>
            <a:pPr marL="800100" lvl="1" indent="-342900">
              <a:spcAft>
                <a:spcPts val="600"/>
              </a:spcAft>
              <a:buFont typeface="Courier New" panose="02070309020205020404" pitchFamily="49" charset="0"/>
              <a:buChar char="o"/>
            </a:pPr>
            <a:r>
              <a:rPr lang="en-US" sz="2500" dirty="0"/>
              <a:t>Joint activities to reach child/adolescent survivors</a:t>
            </a:r>
          </a:p>
          <a:p>
            <a:pPr marL="285750" indent="-285750">
              <a:spcAft>
                <a:spcPts val="600"/>
              </a:spcAft>
              <a:buFont typeface="Arial" panose="020B0604020202020204" pitchFamily="34" charset="0"/>
              <a:buChar char="•"/>
            </a:pPr>
            <a:r>
              <a:rPr lang="en-US" sz="2500" dirty="0"/>
              <a:t>Coordination w/ grassroots or community-based child protection networks, youth groups/networks, women-led organizations/networks, and disability-focused organizations/networks</a:t>
            </a:r>
            <a:endParaRPr lang="en-GB" dirty="0"/>
          </a:p>
        </p:txBody>
      </p:sp>
      <p:sp>
        <p:nvSpPr>
          <p:cNvPr id="4" name="Slide Number Placeholder 3"/>
          <p:cNvSpPr>
            <a:spLocks noGrp="1"/>
          </p:cNvSpPr>
          <p:nvPr>
            <p:ph type="sldNum" sz="quarter" idx="5"/>
          </p:nvPr>
        </p:nvSpPr>
        <p:spPr/>
        <p:txBody>
          <a:bodyPr/>
          <a:lstStyle/>
          <a:p>
            <a:fld id="{743802AB-6562-43C0-852B-EFAF2442D9F9}" type="slidenum">
              <a:rPr lang="en-GB" smtClean="0"/>
              <a:t>65</a:t>
            </a:fld>
            <a:endParaRPr lang="en-GB"/>
          </a:p>
        </p:txBody>
      </p:sp>
    </p:spTree>
    <p:extLst>
      <p:ext uri="{BB962C8B-B14F-4D97-AF65-F5344CB8AC3E}">
        <p14:creationId xmlns:p14="http://schemas.microsoft.com/office/powerpoint/2010/main" val="457992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3802AB-6562-43C0-852B-EFAF2442D9F9}" type="slidenum">
              <a:rPr lang="en-GB" smtClean="0"/>
              <a:t>66</a:t>
            </a:fld>
            <a:endParaRPr lang="en-GB"/>
          </a:p>
        </p:txBody>
      </p:sp>
    </p:spTree>
    <p:extLst>
      <p:ext uri="{BB962C8B-B14F-4D97-AF65-F5344CB8AC3E}">
        <p14:creationId xmlns:p14="http://schemas.microsoft.com/office/powerpoint/2010/main" val="2770906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a:t>Verify if the person you are talking to can speak freely – e.g. “Are you fine talking now?” “Do you want to give me a missed call later when you can talk freely?” Continue to verify during the conversation</a:t>
            </a:r>
          </a:p>
          <a:p>
            <a:pPr lvl="1"/>
            <a:r>
              <a:rPr lang="en-GB" dirty="0"/>
              <a:t>Once you have confirmed that the person is free to talk, review issues of safety and support.</a:t>
            </a:r>
          </a:p>
          <a:p>
            <a:pPr lvl="1"/>
            <a:endParaRPr lang="en-GB" dirty="0"/>
          </a:p>
          <a:p>
            <a:pPr lvl="1"/>
            <a:r>
              <a:rPr lang="en-GB" dirty="0"/>
              <a:t>Remind the client (adult or child) that the government allows travel to </a:t>
            </a:r>
            <a:r>
              <a:rPr lang="en-GB" dirty="0">
                <a:highlight>
                  <a:srgbClr val="FFFF00"/>
                </a:highlight>
              </a:rPr>
              <a:t>health clinics and police stations</a:t>
            </a:r>
            <a:r>
              <a:rPr lang="en-GB" dirty="0"/>
              <a:t>. Give advice about nearest </a:t>
            </a:r>
            <a:r>
              <a:rPr lang="en-GB" dirty="0">
                <a:highlight>
                  <a:srgbClr val="FFFF00"/>
                </a:highlight>
              </a:rPr>
              <a:t>health clinic and police station</a:t>
            </a:r>
            <a:r>
              <a:rPr lang="en-GB" dirty="0"/>
              <a:t>. </a:t>
            </a:r>
          </a:p>
          <a:p>
            <a:pPr lvl="1"/>
            <a:endParaRPr lang="en-GB" dirty="0"/>
          </a:p>
        </p:txBody>
      </p:sp>
      <p:sp>
        <p:nvSpPr>
          <p:cNvPr id="4" name="Slide Number Placeholder 3"/>
          <p:cNvSpPr>
            <a:spLocks noGrp="1"/>
          </p:cNvSpPr>
          <p:nvPr>
            <p:ph type="sldNum" sz="quarter" idx="5"/>
          </p:nvPr>
        </p:nvSpPr>
        <p:spPr/>
        <p:txBody>
          <a:bodyPr/>
          <a:lstStyle/>
          <a:p>
            <a:fld id="{743802AB-6562-43C0-852B-EFAF2442D9F9}" type="slidenum">
              <a:rPr lang="en-GB" smtClean="0"/>
              <a:t>67</a:t>
            </a:fld>
            <a:endParaRPr lang="en-GB"/>
          </a:p>
        </p:txBody>
      </p:sp>
    </p:spTree>
    <p:extLst>
      <p:ext uri="{BB962C8B-B14F-4D97-AF65-F5344CB8AC3E}">
        <p14:creationId xmlns:p14="http://schemas.microsoft.com/office/powerpoint/2010/main" val="2532174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Supporting existing survivors</a:t>
            </a:r>
          </a:p>
          <a:p>
            <a:pPr lvl="1"/>
            <a:r>
              <a:rPr lang="en-GB" dirty="0"/>
              <a:t>Verify if the person you are talking to can speak freely – e.g. “Are you fine talking now?” “Do you want to give me a missed call later when you can talk freely?” Continue to verify during the conversation</a:t>
            </a:r>
          </a:p>
          <a:p>
            <a:pPr lvl="1"/>
            <a:r>
              <a:rPr lang="en-GB" dirty="0"/>
              <a:t>Once you have confirmed that the person is free to talk, review issues of safety and support.</a:t>
            </a:r>
          </a:p>
          <a:p>
            <a:pPr lvl="1"/>
            <a:r>
              <a:rPr lang="en-GB" dirty="0"/>
              <a:t>Remind the client (adult or child) that the government allows travel to </a:t>
            </a:r>
            <a:r>
              <a:rPr lang="en-GB" dirty="0">
                <a:highlight>
                  <a:srgbClr val="FFFF00"/>
                </a:highlight>
              </a:rPr>
              <a:t>health clinics and police stations</a:t>
            </a:r>
            <a:r>
              <a:rPr lang="en-GB" dirty="0"/>
              <a:t>. Give advice about nearest </a:t>
            </a:r>
            <a:r>
              <a:rPr lang="en-GB" dirty="0">
                <a:highlight>
                  <a:srgbClr val="FFFF00"/>
                </a:highlight>
              </a:rPr>
              <a:t>health clinic and police station</a:t>
            </a:r>
            <a:r>
              <a:rPr lang="en-GB" dirty="0"/>
              <a:t>. </a:t>
            </a:r>
          </a:p>
          <a:p>
            <a:pPr lvl="1"/>
            <a:r>
              <a:rPr lang="en-GB" dirty="0"/>
              <a:t>If permitted, travel to meet client at clinic </a:t>
            </a:r>
          </a:p>
          <a:p>
            <a:pPr lvl="1"/>
            <a:r>
              <a:rPr lang="en-GB" dirty="0"/>
              <a:t>If not urgent, schedule regular calls</a:t>
            </a:r>
          </a:p>
          <a:p>
            <a:endParaRPr lang="en-GB" dirty="0"/>
          </a:p>
        </p:txBody>
      </p:sp>
      <p:sp>
        <p:nvSpPr>
          <p:cNvPr id="4" name="Slide Number Placeholder 3"/>
          <p:cNvSpPr>
            <a:spLocks noGrp="1"/>
          </p:cNvSpPr>
          <p:nvPr>
            <p:ph type="sldNum" sz="quarter" idx="5"/>
          </p:nvPr>
        </p:nvSpPr>
        <p:spPr/>
        <p:txBody>
          <a:bodyPr/>
          <a:lstStyle/>
          <a:p>
            <a:fld id="{743802AB-6562-43C0-852B-EFAF2442D9F9}" type="slidenum">
              <a:rPr lang="en-GB" smtClean="0"/>
              <a:t>68</a:t>
            </a:fld>
            <a:endParaRPr lang="en-GB"/>
          </a:p>
        </p:txBody>
      </p:sp>
    </p:spTree>
    <p:extLst>
      <p:ext uri="{BB962C8B-B14F-4D97-AF65-F5344CB8AC3E}">
        <p14:creationId xmlns:p14="http://schemas.microsoft.com/office/powerpoint/2010/main" val="87872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Supporting existing survivors</a:t>
            </a:r>
            <a:endParaRPr/>
          </a:p>
          <a:p>
            <a:pPr marL="171450" lvl="0" indent="-171450" algn="l" rtl="0">
              <a:spcBef>
                <a:spcPts val="0"/>
              </a:spcBef>
              <a:spcAft>
                <a:spcPts val="0"/>
              </a:spcAft>
              <a:buClr>
                <a:schemeClr val="dk1"/>
              </a:buClr>
              <a:buSzPts val="1200"/>
              <a:buFont typeface="Arial"/>
              <a:buChar char="•"/>
            </a:pPr>
            <a:r>
              <a:rPr lang="en-US"/>
              <a:t>Put a poster outside the office or house</a:t>
            </a:r>
            <a:endParaRPr/>
          </a:p>
          <a:p>
            <a:pPr marL="171450" lvl="0" indent="-171450" algn="l" rtl="0">
              <a:spcBef>
                <a:spcPts val="0"/>
              </a:spcBef>
              <a:spcAft>
                <a:spcPts val="0"/>
              </a:spcAft>
              <a:buClr>
                <a:schemeClr val="dk1"/>
              </a:buClr>
              <a:buSzPts val="1200"/>
              <a:buFont typeface="Arial"/>
              <a:buChar char="•"/>
            </a:pPr>
            <a:r>
              <a:rPr lang="en-US"/>
              <a:t>Announce on popular media outlets such as radios</a:t>
            </a:r>
            <a:endParaRPr/>
          </a:p>
          <a:p>
            <a:pPr marL="0" lvl="0" indent="0" algn="l" rtl="0">
              <a:spcBef>
                <a:spcPts val="0"/>
              </a:spcBef>
              <a:spcAft>
                <a:spcPts val="0"/>
              </a:spcAft>
              <a:buNone/>
            </a:pPr>
            <a:endParaRPr/>
          </a:p>
        </p:txBody>
      </p:sp>
      <p:sp>
        <p:nvSpPr>
          <p:cNvPr id="316" name="Google Shape;31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4012702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social service workforce (SSW) is </a:t>
            </a:r>
            <a:r>
              <a:rPr lang="en-US" b="0" i="0" dirty="0">
                <a:solidFill>
                  <a:srgbClr val="222222"/>
                </a:solidFill>
                <a:effectLst/>
                <a:latin typeface="arial" panose="020B0604020202020204" pitchFamily="34" charset="0"/>
              </a:rPr>
              <a:t>a broad range of governmental and nongovernmental professionals and paraprofessionals who </a:t>
            </a:r>
            <a:r>
              <a:rPr lang="en-US" b="1" i="0" dirty="0">
                <a:solidFill>
                  <a:srgbClr val="222222"/>
                </a:solidFill>
                <a:effectLst/>
                <a:latin typeface="arial" panose="020B0604020202020204" pitchFamily="34" charset="0"/>
              </a:rPr>
              <a:t>work</a:t>
            </a:r>
            <a:r>
              <a:rPr lang="en-US" b="0" i="0" dirty="0">
                <a:solidFill>
                  <a:srgbClr val="222222"/>
                </a:solidFill>
                <a:effectLst/>
                <a:latin typeface="arial" panose="020B0604020202020204" pitchFamily="34" charset="0"/>
              </a:rPr>
              <a:t> with children, youth, adults, older persons, families and communities to ensure healthy development and well-being.</a:t>
            </a:r>
            <a:r>
              <a:rPr lang="en-US" dirty="0"/>
              <a:t> It comprises a broad range of actors including but not limited to </a:t>
            </a:r>
            <a:r>
              <a:rPr lang="en-US" b="0" i="0" dirty="0">
                <a:solidFill>
                  <a:srgbClr val="161717"/>
                </a:solidFill>
                <a:effectLst/>
                <a:latin typeface="Helvetica" panose="020B0604020202020204" pitchFamily="34" charset="0"/>
              </a:rPr>
              <a:t> social workers, social educators, childcare workers, youth workers, child and youth care workers, community development workers/community liaison officers, community workers, welfare officers, social/cultural animators and case managers. </a:t>
            </a:r>
            <a:r>
              <a:rPr lang="en-US" sz="1800" u="sng" dirty="0">
                <a:solidFill>
                  <a:srgbClr val="0000FF"/>
                </a:solidFill>
                <a:effectLst/>
                <a:latin typeface="Calibri" panose="020F0502020204030204" pitchFamily="34" charset="0"/>
                <a:ea typeface="Calibri" panose="020F0502020204030204" pitchFamily="34" charset="0"/>
                <a:cs typeface="Cordia New" panose="020B0304020202020204" pitchFamily="34" charset="-34"/>
                <a:hlinkClick r:id="rId3"/>
              </a:rPr>
              <a:t>http://www.socialserviceworkforce.org/workforce</a:t>
            </a:r>
            <a:endParaRPr lang="en-UG" sz="1800" dirty="0">
              <a:effectLst/>
              <a:latin typeface="Calibri" panose="020F0502020204030204" pitchFamily="34" charset="0"/>
              <a:ea typeface="Calibri" panose="020F0502020204030204" pitchFamily="34" charset="0"/>
              <a:cs typeface="Cordia New" panose="020B0304020202020204" pitchFamily="34" charset="-34"/>
            </a:endParaRPr>
          </a:p>
          <a:p>
            <a:endParaRPr lang="en-US" b="0" i="0" dirty="0">
              <a:solidFill>
                <a:srgbClr val="161717"/>
              </a:solidFill>
              <a:effectLst/>
              <a:latin typeface="Helvetica" panose="020B0604020202020204" pitchFamily="34" charset="0"/>
            </a:endParaRPr>
          </a:p>
          <a:p>
            <a:endParaRPr lang="en-US" b="0" i="0" dirty="0">
              <a:solidFill>
                <a:srgbClr val="161717"/>
              </a:solidFill>
              <a:effectLst/>
              <a:latin typeface="Helvetica" panose="020B0604020202020204" pitchFamily="34" charset="0"/>
            </a:endParaRPr>
          </a:p>
          <a:p>
            <a:endParaRPr lang="en-US" dirty="0"/>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12</a:t>
            </a:fld>
            <a:endParaRPr lang="en-GB"/>
          </a:p>
        </p:txBody>
      </p:sp>
    </p:spTree>
    <p:extLst>
      <p:ext uri="{BB962C8B-B14F-4D97-AF65-F5344CB8AC3E}">
        <p14:creationId xmlns:p14="http://schemas.microsoft.com/office/powerpoint/2010/main" val="2217271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Statutory roles are played by actors such as the police, PSWO, magistrates/legal systems, medical personnel, teachers, etc. who are mandated by law to perform a specific set of functions. Some CSOs with legal mandates also play statutory roles.</a:t>
            </a:r>
          </a:p>
          <a:p>
            <a:pPr marL="171450" indent="-171450">
              <a:buFont typeface="Wingdings" panose="05000000000000000000" pitchFamily="2" charset="2"/>
              <a:buChar char="§"/>
            </a:pPr>
            <a:r>
              <a:rPr lang="en-US" dirty="0"/>
              <a:t>Non- Statutory roles are usually played by CSOs, activist and advocates, child protection groups/communities, traditional leaders, etc. </a:t>
            </a:r>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71</a:t>
            </a:fld>
            <a:endParaRPr lang="en-GB"/>
          </a:p>
        </p:txBody>
      </p:sp>
    </p:spTree>
    <p:extLst>
      <p:ext uri="{BB962C8B-B14F-4D97-AF65-F5344CB8AC3E}">
        <p14:creationId xmlns:p14="http://schemas.microsoft.com/office/powerpoint/2010/main" val="1137850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n-KE" dirty="0"/>
              <a:t>rom MGLSD Guidance not eon IntegratdedCM by SSW (August 2020)</a:t>
            </a:r>
          </a:p>
        </p:txBody>
      </p:sp>
      <p:sp>
        <p:nvSpPr>
          <p:cNvPr id="4" name="Slide Number Placeholder 3"/>
          <p:cNvSpPr>
            <a:spLocks noGrp="1"/>
          </p:cNvSpPr>
          <p:nvPr>
            <p:ph type="sldNum" sz="quarter" idx="5"/>
          </p:nvPr>
        </p:nvSpPr>
        <p:spPr/>
        <p:txBody>
          <a:bodyPr/>
          <a:lstStyle/>
          <a:p>
            <a:fld id="{743802AB-6562-43C0-852B-EFAF2442D9F9}" type="slidenum">
              <a:rPr lang="en-GB" smtClean="0"/>
              <a:t>79</a:t>
            </a:fld>
            <a:endParaRPr lang="en-GB"/>
          </a:p>
        </p:txBody>
      </p:sp>
    </p:spTree>
    <p:extLst>
      <p:ext uri="{BB962C8B-B14F-4D97-AF65-F5344CB8AC3E}">
        <p14:creationId xmlns:p14="http://schemas.microsoft.com/office/powerpoint/2010/main" val="4089214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‘GBV AOR Help Desk: </a:t>
            </a:r>
            <a:r>
              <a:rPr lang="en-UG" sz="1800" i="1" dirty="0">
                <a:effectLst/>
                <a:latin typeface="Calibri" panose="020F0502020204030204" pitchFamily="34" charset="0"/>
                <a:ea typeface="Calibri" panose="020F0502020204030204" pitchFamily="34" charset="0"/>
                <a:cs typeface="Calibri" panose="020F0502020204030204" pitchFamily="34" charset="0"/>
              </a:rPr>
              <a:t>GBV Case Management and the COVID-19 Pandemic</a:t>
            </a:r>
            <a:r>
              <a:rPr lang="en-US" sz="1800" i="1" dirty="0">
                <a:effectLst/>
                <a:latin typeface="Calibri" panose="020F0502020204030204" pitchFamily="34" charset="0"/>
                <a:ea typeface="Calibri" panose="020F0502020204030204" pitchFamily="34" charset="0"/>
                <a:cs typeface="Calibri" panose="020F0502020204030204" pitchFamily="34" charset="0"/>
              </a:rPr>
              <a:t>’</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G"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https://gbvguidelines.org/wp/wp-content/uploads/2020/03/guidance-on-gbv-case-management-in-the-face-of-covid-19</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80</a:t>
            </a:fld>
            <a:endParaRPr lang="en-GB"/>
          </a:p>
        </p:txBody>
      </p:sp>
    </p:spTree>
    <p:extLst>
      <p:ext uri="{BB962C8B-B14F-4D97-AF65-F5344CB8AC3E}">
        <p14:creationId xmlns:p14="http://schemas.microsoft.com/office/powerpoint/2010/main" val="742004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‘GBV AOR Help Desk: </a:t>
            </a:r>
            <a:r>
              <a:rPr lang="en-UG" sz="1800" i="1" dirty="0">
                <a:effectLst/>
                <a:latin typeface="Calibri" panose="020F0502020204030204" pitchFamily="34" charset="0"/>
                <a:ea typeface="Calibri" panose="020F0502020204030204" pitchFamily="34" charset="0"/>
                <a:cs typeface="Calibri" panose="020F0502020204030204" pitchFamily="34" charset="0"/>
              </a:rPr>
              <a:t>GBV Case Management and the COVID-19 Pandemic</a:t>
            </a:r>
            <a:r>
              <a:rPr lang="en-US" sz="1800" i="1" dirty="0">
                <a:effectLst/>
                <a:latin typeface="Calibri" panose="020F0502020204030204" pitchFamily="34" charset="0"/>
                <a:ea typeface="Calibri" panose="020F0502020204030204" pitchFamily="34" charset="0"/>
                <a:cs typeface="Calibri" panose="020F0502020204030204" pitchFamily="34" charset="0"/>
              </a:rPr>
              <a:t>’</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G"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https://gbvguidelines.org/wp/wp-content/uploads/2020/03/guidance-on-gbv-case-management-in-the-face-of-covid-19</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81</a:t>
            </a:fld>
            <a:endParaRPr lang="en-GB"/>
          </a:p>
        </p:txBody>
      </p:sp>
    </p:spTree>
    <p:extLst>
      <p:ext uri="{BB962C8B-B14F-4D97-AF65-F5344CB8AC3E}">
        <p14:creationId xmlns:p14="http://schemas.microsoft.com/office/powerpoint/2010/main" val="3169738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Beyond COVID-19, there are readily available government resources and tools that CSOs and the SSW can use in their programming. </a:t>
            </a:r>
            <a:r>
              <a:rPr lang="en-US"/>
              <a:t>The standardized case management SOPs and Tools was launched by MGLSD in 2019.</a:t>
            </a:r>
          </a:p>
          <a:p>
            <a:endParaRPr lang="en-UG"/>
          </a:p>
        </p:txBody>
      </p:sp>
      <p:sp>
        <p:nvSpPr>
          <p:cNvPr id="4" name="Slide Number Placeholder 3"/>
          <p:cNvSpPr>
            <a:spLocks noGrp="1"/>
          </p:cNvSpPr>
          <p:nvPr>
            <p:ph type="sldNum" sz="quarter" idx="5"/>
          </p:nvPr>
        </p:nvSpPr>
        <p:spPr/>
        <p:txBody>
          <a:bodyPr/>
          <a:lstStyle/>
          <a:p>
            <a:fld id="{743802AB-6562-43C0-852B-EFAF2442D9F9}" type="slidenum">
              <a:rPr lang="en-GB" smtClean="0"/>
              <a:t>84</a:t>
            </a:fld>
            <a:endParaRPr lang="en-GB"/>
          </a:p>
        </p:txBody>
      </p:sp>
    </p:spTree>
    <p:extLst>
      <p:ext uri="{BB962C8B-B14F-4D97-AF65-F5344CB8AC3E}">
        <p14:creationId xmlns:p14="http://schemas.microsoft.com/office/powerpoint/2010/main" val="1216618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Source: National Referral Pathway For Prevention And Response To Gender Based Violence, Sept 2019.</a:t>
            </a:r>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87</a:t>
            </a:fld>
            <a:endParaRPr lang="en-GB"/>
          </a:p>
        </p:txBody>
      </p:sp>
    </p:spTree>
    <p:extLst>
      <p:ext uri="{BB962C8B-B14F-4D97-AF65-F5344CB8AC3E}">
        <p14:creationId xmlns:p14="http://schemas.microsoft.com/office/powerpoint/2010/main" val="1431103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Sexual offence include rape, defilement, attempted rape and or defilement and sodomy.</a:t>
            </a:r>
          </a:p>
        </p:txBody>
      </p:sp>
      <p:sp>
        <p:nvSpPr>
          <p:cNvPr id="4" name="Slide Number Placeholder 3"/>
          <p:cNvSpPr>
            <a:spLocks noGrp="1"/>
          </p:cNvSpPr>
          <p:nvPr>
            <p:ph type="sldNum" sz="quarter" idx="5"/>
          </p:nvPr>
        </p:nvSpPr>
        <p:spPr/>
        <p:txBody>
          <a:bodyPr/>
          <a:lstStyle/>
          <a:p>
            <a:fld id="{743802AB-6562-43C0-852B-EFAF2442D9F9}" type="slidenum">
              <a:rPr lang="en-GB" smtClean="0"/>
              <a:t>88</a:t>
            </a:fld>
            <a:endParaRPr lang="en-GB"/>
          </a:p>
        </p:txBody>
      </p:sp>
    </p:spTree>
    <p:extLst>
      <p:ext uri="{BB962C8B-B14F-4D97-AF65-F5344CB8AC3E}">
        <p14:creationId xmlns:p14="http://schemas.microsoft.com/office/powerpoint/2010/main" val="3687887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Police officer fills in part PF3A, gives victim/survivor a reference number, and refers her to a medical/ health practitioner.</a:t>
            </a:r>
          </a:p>
          <a:p>
            <a:pPr marL="171450" indent="-171450">
              <a:buFont typeface="Arial" panose="020B0604020202020204" pitchFamily="34" charset="0"/>
              <a:buChar char="•"/>
            </a:pPr>
            <a:r>
              <a:rPr lang="en-US" dirty="0"/>
              <a:t>Victim/survivor is examined, and medical practitioner fills in part (b) of PF3A</a:t>
            </a:r>
          </a:p>
          <a:p>
            <a:pPr marL="171450" indent="-171450">
              <a:buFont typeface="Arial" panose="020B0604020202020204" pitchFamily="34" charset="0"/>
              <a:buChar char="•"/>
            </a:pPr>
            <a:r>
              <a:rPr lang="en-US" dirty="0"/>
              <a:t>If it is a sexual assault case, the police fill in part (a) of PF24A and the medical practitioner fills in part b of the PF24A.</a:t>
            </a:r>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89</a:t>
            </a:fld>
            <a:endParaRPr lang="en-GB"/>
          </a:p>
        </p:txBody>
      </p:sp>
    </p:spTree>
    <p:extLst>
      <p:ext uri="{BB962C8B-B14F-4D97-AF65-F5344CB8AC3E}">
        <p14:creationId xmlns:p14="http://schemas.microsoft.com/office/powerpoint/2010/main" val="2801854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85750">
              <a:lnSpc>
                <a:spcPct val="107000"/>
              </a:lnSpc>
              <a:spcAft>
                <a:spcPts val="800"/>
              </a:spcAft>
              <a:buFont typeface="Wingdings" panose="05000000000000000000" pitchFamily="2" charset="2"/>
              <a:buChar char="§"/>
            </a:pPr>
            <a:r>
              <a:rPr lang="en-GB" sz="1200" i="1" dirty="0">
                <a:solidFill>
                  <a:srgbClr val="FF0000"/>
                </a:solidFill>
                <a:effectLst/>
                <a:latin typeface="Gill Sans MT" panose="020B0502020104020203" pitchFamily="34" charset="0"/>
                <a:ea typeface="Calibri" panose="020F0502020204030204" pitchFamily="34" charset="0"/>
                <a:cs typeface="Times New Roman" panose="02020603050405020304" pitchFamily="18" charset="0"/>
              </a:rPr>
              <a:t>Police form 3 – Medical examination of an injured person</a:t>
            </a:r>
            <a:endParaRPr lang="en-UG" sz="12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Wingdings" panose="05000000000000000000" pitchFamily="2" charset="2"/>
              <a:buChar char="§"/>
            </a:pPr>
            <a:r>
              <a:rPr lang="en-GB" sz="1200" i="1" dirty="0">
                <a:solidFill>
                  <a:srgbClr val="FF0000"/>
                </a:solidFill>
                <a:effectLst/>
                <a:latin typeface="Gill Sans MT" panose="020B0502020104020203" pitchFamily="34" charset="0"/>
                <a:ea typeface="Calibri" panose="020F0502020204030204" pitchFamily="34" charset="0"/>
                <a:cs typeface="Times New Roman" panose="02020603050405020304" pitchFamily="18" charset="0"/>
              </a:rPr>
              <a:t>Police form 3A – Medical examination of a victim of sexual assault </a:t>
            </a:r>
            <a:endParaRPr lang="en-UG" sz="12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Wingdings" panose="05000000000000000000" pitchFamily="2" charset="2"/>
              <a:buChar char="§"/>
            </a:pPr>
            <a:r>
              <a:rPr lang="en-GB" sz="1200" i="1" dirty="0">
                <a:solidFill>
                  <a:srgbClr val="FF0000"/>
                </a:solidFill>
                <a:effectLst/>
                <a:latin typeface="Gill Sans MT" panose="020B0502020104020203" pitchFamily="34" charset="0"/>
                <a:ea typeface="Calibri" panose="020F0502020204030204" pitchFamily="34" charset="0"/>
                <a:cs typeface="Times New Roman" panose="02020603050405020304" pitchFamily="18" charset="0"/>
              </a:rPr>
              <a:t>Police form 24 – Medical examination of persons accused of serious crime</a:t>
            </a:r>
            <a:endParaRPr lang="en-UG" sz="12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Wingdings" panose="05000000000000000000" pitchFamily="2" charset="2"/>
              <a:buChar char="§"/>
            </a:pPr>
            <a:r>
              <a:rPr lang="en-GB" sz="1200" i="1" dirty="0">
                <a:solidFill>
                  <a:srgbClr val="FF0000"/>
                </a:solidFill>
                <a:effectLst/>
                <a:latin typeface="Gill Sans MT" panose="020B0502020104020203" pitchFamily="34" charset="0"/>
                <a:ea typeface="Calibri" panose="020F0502020204030204" pitchFamily="34" charset="0"/>
                <a:cs typeface="Times New Roman" panose="02020603050405020304" pitchFamily="18" charset="0"/>
              </a:rPr>
              <a:t>Police form 24A - Medical examination of  a person accused of sexual assault. </a:t>
            </a:r>
            <a:endParaRPr lang="en-US" sz="1200" i="1" dirty="0">
              <a:solidFill>
                <a:srgbClr val="FF0000"/>
              </a:solidFill>
              <a:effectLst/>
              <a:latin typeface="Gill Sans MT" panose="020B050202010402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police forms can be downloaded from the Uganda Police Force (UPF) website at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http://www.upf.go.ug</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https://www.upf.go.ug/download/medical-examination-of-a-victim-of-sexual-assault-police-form-3a/</a:t>
            </a:r>
            <a:endParaRPr lang="en-U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90</a:t>
            </a:fld>
            <a:endParaRPr lang="en-GB"/>
          </a:p>
        </p:txBody>
      </p:sp>
    </p:spTree>
    <p:extLst>
      <p:ext uri="{BB962C8B-B14F-4D97-AF65-F5344CB8AC3E}">
        <p14:creationId xmlns:p14="http://schemas.microsoft.com/office/powerpoint/2010/main" val="2878858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Sexual offence include rape, defilement, attempted rape and or defilement and sodomy</a:t>
            </a:r>
          </a:p>
        </p:txBody>
      </p:sp>
      <p:sp>
        <p:nvSpPr>
          <p:cNvPr id="4" name="Slide Number Placeholder 3"/>
          <p:cNvSpPr>
            <a:spLocks noGrp="1"/>
          </p:cNvSpPr>
          <p:nvPr>
            <p:ph type="sldNum" sz="quarter" idx="5"/>
          </p:nvPr>
        </p:nvSpPr>
        <p:spPr/>
        <p:txBody>
          <a:bodyPr/>
          <a:lstStyle/>
          <a:p>
            <a:fld id="{743802AB-6562-43C0-852B-EFAF2442D9F9}" type="slidenum">
              <a:rPr lang="en-GB" smtClean="0"/>
              <a:t>92</a:t>
            </a:fld>
            <a:endParaRPr lang="en-GB"/>
          </a:p>
        </p:txBody>
      </p:sp>
    </p:spTree>
    <p:extLst>
      <p:ext uri="{BB962C8B-B14F-4D97-AF65-F5344CB8AC3E}">
        <p14:creationId xmlns:p14="http://schemas.microsoft.com/office/powerpoint/2010/main" val="1431752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050505"/>
                </a:solidFill>
                <a:effectLst/>
                <a:latin typeface="inherit"/>
                <a:ea typeface="Times New Roman" panose="02020603050405020304" pitchFamily="18" charset="0"/>
                <a:cs typeface="Segoe UI Historic" panose="020B0502040204020203" pitchFamily="34" charset="0"/>
              </a:rPr>
              <a:t>UN Women - Facts and Figures: Ending Violence Against Women </a:t>
            </a:r>
            <a:r>
              <a:rPr lang="en-GB" sz="1100" u="sng" baseline="-25000" dirty="0">
                <a:solidFill>
                  <a:srgbClr val="0563C1"/>
                </a:solidFill>
                <a:effectLst/>
                <a:latin typeface="+mn-lt"/>
                <a:ea typeface="Calibri" panose="020F0502020204030204" pitchFamily="34" charset="0"/>
                <a:cs typeface="Calibri" panose="020F0502020204030204" pitchFamily="34" charset="0"/>
                <a:hlinkClick r:id="rId3"/>
              </a:rPr>
              <a:t>https://www.unwomen.org/en/what-we-do/ending-violence-against-women/facts-and-figures</a:t>
            </a:r>
            <a:endParaRPr lang="en-GB" sz="1100" u="sng" baseline="-25000" dirty="0">
              <a:solidFill>
                <a:schemeClr val="accent1">
                  <a:lumMod val="60000"/>
                  <a:lumOff val="40000"/>
                </a:schemeClr>
              </a:solidFill>
              <a:effectLst/>
              <a:latin typeface="+mn-lt"/>
              <a:ea typeface="Calibri" panose="020F0502020204030204" pitchFamily="34" charset="0"/>
              <a:cs typeface="Segoe UI Historic"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G"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World Health Organization. World Health Organization; Geneva: 2013. Global and regional estimates of violence against women: Prevalence and health effects of intimate partner violence and non-partner sexual violence.</a:t>
            </a:r>
            <a:endParaRPr lang="en-UG"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G" sz="9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4"/>
              </a:rPr>
              <a:t>https://apps.who.int/iris/bitstream/handle/10665/85239/9789241564625_eng.pdf;jsessionid=0EE32873F733D9C624C329744DBAF674?sequence=</a:t>
            </a:r>
            <a:endParaRPr lang="en-GB" sz="900" b="1" dirty="0"/>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13</a:t>
            </a:fld>
            <a:endParaRPr lang="en-GB"/>
          </a:p>
        </p:txBody>
      </p:sp>
    </p:spTree>
    <p:extLst>
      <p:ext uri="{BB962C8B-B14F-4D97-AF65-F5344CB8AC3E}">
        <p14:creationId xmlns:p14="http://schemas.microsoft.com/office/powerpoint/2010/main" val="24589586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95</a:t>
            </a:fld>
            <a:endParaRPr lang="en-GB"/>
          </a:p>
        </p:txBody>
      </p:sp>
    </p:spTree>
    <p:extLst>
      <p:ext uri="{BB962C8B-B14F-4D97-AF65-F5344CB8AC3E}">
        <p14:creationId xmlns:p14="http://schemas.microsoft.com/office/powerpoint/2010/main" val="131992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3802AB-6562-43C0-852B-EFAF2442D9F9}" type="slidenum">
              <a:rPr lang="en-GB" smtClean="0"/>
              <a:t>96</a:t>
            </a:fld>
            <a:endParaRPr lang="en-GB"/>
          </a:p>
        </p:txBody>
      </p:sp>
    </p:spTree>
    <p:extLst>
      <p:ext uri="{BB962C8B-B14F-4D97-AF65-F5344CB8AC3E}">
        <p14:creationId xmlns:p14="http://schemas.microsoft.com/office/powerpoint/2010/main" val="3990129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3802AB-6562-43C0-852B-EFAF2442D9F9}" type="slidenum">
              <a:rPr lang="en-GB" smtClean="0"/>
              <a:t>97</a:t>
            </a:fld>
            <a:endParaRPr lang="en-GB"/>
          </a:p>
        </p:txBody>
      </p:sp>
    </p:spTree>
    <p:extLst>
      <p:ext uri="{BB962C8B-B14F-4D97-AF65-F5344CB8AC3E}">
        <p14:creationId xmlns:p14="http://schemas.microsoft.com/office/powerpoint/2010/main" val="2537965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802AB-6562-43C0-852B-EFAF2442D9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48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INSPIRE Seven Strategies for Ending Violence Against Children. </a:t>
            </a:r>
            <a:r>
              <a:rPr lang="en-GB" sz="1200" dirty="0">
                <a:solidFill>
                  <a:schemeClr val="accent1"/>
                </a:solidFill>
              </a:rPr>
              <a:t>https://www.who.int/publications/i/item/inspire-seven-strategies-for-ending-violence-against-children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G" sz="1200" dirty="0">
                <a:effectLst/>
                <a:latin typeface="+mn-lt"/>
                <a:ea typeface="Calibri" panose="020F0502020204030204" pitchFamily="34" charset="0"/>
                <a:cs typeface="Times New Roman" panose="02020603050405020304" pitchFamily="18" charset="0"/>
              </a:rPr>
              <a:t>Hillis, S., Mercy, J., </a:t>
            </a:r>
            <a:r>
              <a:rPr lang="en-UG" sz="1200" dirty="0" err="1">
                <a:effectLst/>
                <a:latin typeface="+mn-lt"/>
                <a:ea typeface="Calibri" panose="020F0502020204030204" pitchFamily="34" charset="0"/>
                <a:cs typeface="Times New Roman" panose="02020603050405020304" pitchFamily="18" charset="0"/>
              </a:rPr>
              <a:t>Amobi</a:t>
            </a:r>
            <a:r>
              <a:rPr lang="en-UG" sz="1200" dirty="0">
                <a:effectLst/>
                <a:latin typeface="+mn-lt"/>
                <a:ea typeface="Calibri" panose="020F0502020204030204" pitchFamily="34" charset="0"/>
                <a:cs typeface="Times New Roman" panose="02020603050405020304" pitchFamily="18" charset="0"/>
              </a:rPr>
              <a:t>, A., Kress, H. Global prevalence of past-year violence against children: A systematic review and minimum estimates. Paediatrics 2016:137 (3): e20154079. </a:t>
            </a:r>
            <a:endParaRPr lang="en-US" sz="1200" dirty="0">
              <a:effectLst/>
              <a:latin typeface="+mn-lt"/>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50505"/>
                </a:solidFill>
                <a:effectLst/>
                <a:latin typeface="+mn-lt"/>
                <a:ea typeface="Times New Roman" panose="02020603050405020304" pitchFamily="18" charset="0"/>
                <a:cs typeface="Segoe UI Historic" panose="020B0502040204020203" pitchFamily="34" charset="0"/>
              </a:rPr>
              <a:t>Ibid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dirty="0">
              <a:solidFill>
                <a:srgbClr val="050505"/>
              </a:solidFill>
              <a:effectLst/>
              <a:latin typeface="+mn-lt"/>
              <a:ea typeface="Times New Roman" panose="02020603050405020304" pitchFamily="18" charset="0"/>
              <a:cs typeface="Segoe UI Historic"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G"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15</a:t>
            </a:fld>
            <a:endParaRPr lang="en-GB"/>
          </a:p>
        </p:txBody>
      </p:sp>
    </p:spTree>
    <p:extLst>
      <p:ext uri="{BB962C8B-B14F-4D97-AF65-F5344CB8AC3E}">
        <p14:creationId xmlns:p14="http://schemas.microsoft.com/office/powerpoint/2010/main" val="3252922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G" sz="1200" dirty="0">
                <a:effectLst/>
                <a:ea typeface="Calibri" panose="020F0502020204030204" pitchFamily="34" charset="0"/>
              </a:rPr>
              <a:t>Though there </a:t>
            </a:r>
            <a:r>
              <a:rPr lang="en-US" sz="1200" dirty="0">
                <a:ea typeface="Calibri" panose="020F0502020204030204" pitchFamily="34" charset="0"/>
              </a:rPr>
              <a:t>is limited</a:t>
            </a:r>
            <a:r>
              <a:rPr lang="en-UG" sz="1200" dirty="0">
                <a:effectLst/>
                <a:ea typeface="Calibri" panose="020F0502020204030204" pitchFamily="34" charset="0"/>
              </a:rPr>
              <a:t> </a:t>
            </a:r>
            <a:r>
              <a:rPr lang="en-US" sz="1200" dirty="0">
                <a:effectLst/>
                <a:ea typeface="Calibri" panose="020F0502020204030204" pitchFamily="34" charset="0"/>
              </a:rPr>
              <a:t>current </a:t>
            </a:r>
            <a:r>
              <a:rPr lang="en-UG" sz="1200" dirty="0">
                <a:effectLst/>
                <a:ea typeface="Calibri" panose="020F0502020204030204" pitchFamily="34" charset="0"/>
              </a:rPr>
              <a:t>nationwide data on </a:t>
            </a:r>
            <a:r>
              <a:rPr lang="en-US" sz="1200" dirty="0">
                <a:effectLst/>
                <a:ea typeface="Calibri" panose="020F0502020204030204" pitchFamily="34" charset="0"/>
              </a:rPr>
              <a:t>violence against children and women</a:t>
            </a:r>
            <a:r>
              <a:rPr lang="en-UG" sz="1200" dirty="0">
                <a:effectLst/>
                <a:ea typeface="Calibri" panose="020F0502020204030204" pitchFamily="34" charset="0"/>
              </a:rPr>
              <a:t>, there are several partial studies and official statistics that provide an insight on the magnitude of different forms of VAC</a:t>
            </a:r>
            <a:r>
              <a:rPr lang="en-US" sz="1200" dirty="0">
                <a:ea typeface="Calibri" panose="020F0502020204030204" pitchFamily="34" charset="0"/>
              </a:rPr>
              <a:t> &amp; VA</a:t>
            </a:r>
            <a:r>
              <a:rPr lang="en-US" sz="1200" dirty="0">
                <a:effectLst/>
                <a:ea typeface="Calibri" panose="020F0502020204030204" pitchFamily="34" charset="0"/>
              </a:rPr>
              <a:t>W</a:t>
            </a:r>
            <a:r>
              <a:rPr lang="en-UG" sz="1200" dirty="0">
                <a:effectLst/>
                <a:ea typeface="Calibri" panose="020F0502020204030204" pitchFamily="34" charset="0"/>
              </a:rPr>
              <a:t>. </a:t>
            </a:r>
            <a:endParaRPr lang="en-US" sz="1200" dirty="0">
              <a:effectLst/>
              <a:ea typeface="Calibri" panose="020F0502020204030204" pitchFamily="34" charset="0"/>
            </a:endParaRPr>
          </a:p>
          <a:p>
            <a:pPr marL="228600" indent="-228600">
              <a:buAutoNum type="arabicPeriod"/>
            </a:pPr>
            <a:r>
              <a:rPr lang="en-GB" sz="1800" dirty="0">
                <a:solidFill>
                  <a:srgbClr val="050505"/>
                </a:solidFill>
                <a:effectLst/>
                <a:latin typeface="inherit"/>
                <a:ea typeface="Times New Roman" panose="02020603050405020304" pitchFamily="18" charset="0"/>
                <a:cs typeface="Segoe UI Historic" panose="020B0502040204020203" pitchFamily="34" charset="0"/>
              </a:rPr>
              <a:t>Indicated in the </a:t>
            </a:r>
            <a:r>
              <a:rPr lang="en-UG" sz="1800" dirty="0">
                <a:solidFill>
                  <a:srgbClr val="050505"/>
                </a:solidFill>
                <a:effectLst/>
                <a:latin typeface="inherit"/>
                <a:ea typeface="Times New Roman" panose="02020603050405020304" pitchFamily="18" charset="0"/>
                <a:cs typeface="Segoe UI Historic" panose="020B0502040204020203" pitchFamily="34" charset="0"/>
              </a:rPr>
              <a:t>Uganda Demographic and Health Survey (UDHS) 2011</a:t>
            </a:r>
            <a:r>
              <a:rPr lang="en-US" sz="1800" dirty="0">
                <a:solidFill>
                  <a:srgbClr val="050505"/>
                </a:solidFill>
                <a:effectLst/>
                <a:latin typeface="inherit"/>
                <a:ea typeface="Times New Roman" panose="02020603050405020304" pitchFamily="18" charset="0"/>
                <a:cs typeface="Segoe UI Historic" panose="020B0502040204020203" pitchFamily="34" charset="0"/>
              </a:rPr>
              <a:t>, 2016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55 percent of female GBV survivors of sexual violence had the first sexual abuse before 19 years 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According to the UDHS, 2016, 51 percent of women will experience physical or sexual intimate partner abuse in their lifetime. 35 percent have experienced it in 2016.</a:t>
            </a:r>
          </a:p>
          <a:p>
            <a:pPr marL="228600" indent="-228600">
              <a:buAutoNum type="arabicPeriod"/>
            </a:pPr>
            <a:endParaRPr lang="en-GB" dirty="0"/>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16</a:t>
            </a:fld>
            <a:endParaRPr lang="en-GB"/>
          </a:p>
        </p:txBody>
      </p:sp>
    </p:spTree>
    <p:extLst>
      <p:ext uri="{BB962C8B-B14F-4D97-AF65-F5344CB8AC3E}">
        <p14:creationId xmlns:p14="http://schemas.microsoft.com/office/powerpoint/2010/main" val="3506611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the Coordinating Comprehensive Care for Children (4Children) CPD on SGBV/VAC,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info sources - </a:t>
            </a:r>
            <a:r>
              <a:rPr lang="en-US" sz="1200" dirty="0">
                <a:solidFill>
                  <a:srgbClr val="1A1A1A"/>
                </a:solidFill>
                <a:latin typeface="Verdana" panose="020B0604030504040204" pitchFamily="34" charset="0"/>
                <a:ea typeface="Calibri" panose="020F0502020204030204" pitchFamily="34" charset="0"/>
                <a:cs typeface="Arial" panose="020B0604020202020204" pitchFamily="34" charset="0"/>
              </a:rPr>
              <a:t>Allen, Amy, 2016.</a:t>
            </a:r>
            <a:r>
              <a:rPr lang="en-US" sz="1200" baseline="0" dirty="0">
                <a:solidFill>
                  <a:srgbClr val="1A1A1A"/>
                </a:solidFill>
                <a:latin typeface="Verdana" panose="020B0604030504040204" pitchFamily="34" charset="0"/>
                <a:ea typeface="Calibri" panose="020F0502020204030204" pitchFamily="34" charset="0"/>
                <a:cs typeface="Arial" panose="020B0604020202020204" pitchFamily="34" charset="0"/>
              </a:rPr>
              <a:t> </a:t>
            </a:r>
            <a:r>
              <a:rPr lang="en-US" sz="1200" dirty="0">
                <a:solidFill>
                  <a:srgbClr val="1A1A1A"/>
                </a:solidFill>
                <a:latin typeface="Verdana" panose="020B0604030504040204" pitchFamily="34" charset="0"/>
                <a:ea typeface="Calibri" panose="020F0502020204030204" pitchFamily="34" charset="0"/>
                <a:cs typeface="Arial" panose="020B0604020202020204" pitchFamily="34" charset="0"/>
              </a:rPr>
              <a:t>"Feminist Perspectives on Power", </a:t>
            </a:r>
            <a:r>
              <a:rPr lang="en-US" sz="1200" i="1" dirty="0">
                <a:solidFill>
                  <a:srgbClr val="1A1A1A"/>
                </a:solidFill>
                <a:latin typeface="Verdana" panose="020B0604030504040204" pitchFamily="34" charset="0"/>
                <a:ea typeface="Calibri" panose="020F0502020204030204" pitchFamily="34" charset="0"/>
                <a:cs typeface="Arial" panose="020B0604020202020204" pitchFamily="34" charset="0"/>
              </a:rPr>
              <a:t>The Stanford Encyclopedia of Philosophy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Adapted from the Coordinating Comprehensive Care for Children (4Children) CPD on SGBV/VAC,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1A1A1A"/>
              </a:solidFill>
              <a:latin typeface="Verdana" panose="020B0604030504040204" pitchFamily="34" charset="0"/>
              <a:ea typeface="Calibri" panose="020F0502020204030204" pitchFamily="34" charset="0"/>
              <a:cs typeface="Arial" panose="020B0604020202020204" pitchFamily="34" charset="0"/>
            </a:endParaRPr>
          </a:p>
          <a:p>
            <a:pPr marL="0" indent="0">
              <a:buNone/>
            </a:pPr>
            <a:r>
              <a:rPr lang="en-US" sz="1300" b="1" i="1" dirty="0"/>
              <a:t>Power within </a:t>
            </a:r>
            <a:endParaRPr lang="en-US" sz="1300" i="1" dirty="0"/>
          </a:p>
          <a:p>
            <a:pPr lvl="1"/>
            <a:r>
              <a:rPr lang="en-US" sz="1300" dirty="0"/>
              <a:t>Is the strength that arises from inside ourselves when we recognize the equal ability within all of us to positively influence our own lives and community. By discovering the positive power within ourselves, we are compelled to address the negative uses of power that create injustice in our communities. </a:t>
            </a:r>
          </a:p>
          <a:p>
            <a:pPr marL="0" indent="0">
              <a:buNone/>
            </a:pPr>
            <a:r>
              <a:rPr lang="en-US" sz="1300" b="1" i="1" dirty="0"/>
              <a:t>Power over </a:t>
            </a:r>
          </a:p>
          <a:p>
            <a:pPr lvl="1"/>
            <a:r>
              <a:rPr lang="en-US" sz="1300" dirty="0"/>
              <a:t>The power that one person or group uses to control another person or group. This control might come from direct violence or more indirectly, from childhood norms that position adults as superior to children or boys as superior to girls. Using one’s power over another is injustice. </a:t>
            </a:r>
          </a:p>
          <a:p>
            <a:pPr marL="0" indent="0">
              <a:buNone/>
            </a:pPr>
            <a:r>
              <a:rPr lang="en-US" sz="1300" b="1" i="1" dirty="0"/>
              <a:t>Power with </a:t>
            </a:r>
          </a:p>
          <a:p>
            <a:pPr lvl="1"/>
            <a:r>
              <a:rPr lang="en-US" sz="1300" dirty="0"/>
              <a:t>The power felt when two or more people come together to do something that they could not do alone. It includes joining our power with individuals as well as groups to respond to injustice with positive energy and support. </a:t>
            </a:r>
          </a:p>
          <a:p>
            <a:pPr marL="0" indent="0">
              <a:buNone/>
            </a:pPr>
            <a:r>
              <a:rPr lang="en-US" sz="1300" b="1" i="1" dirty="0"/>
              <a:t>Power to </a:t>
            </a:r>
          </a:p>
          <a:p>
            <a:pPr lvl="1"/>
            <a:r>
              <a:rPr lang="en-US" sz="1300" dirty="0"/>
              <a:t>The belief, energy and actions that individuals and groups use to create positive change. It is when individuals proactively work to ensure that all community members enjoy the full spectrum of human rights, and can achieve their full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SimSun" panose="02010600030101010101" pitchFamily="2" charset="-122"/>
            </a:endParaRPr>
          </a:p>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18</a:t>
            </a:fld>
            <a:endParaRPr lang="en-GB"/>
          </a:p>
        </p:txBody>
      </p:sp>
    </p:spTree>
    <p:extLst>
      <p:ext uri="{BB962C8B-B14F-4D97-AF65-F5344CB8AC3E}">
        <p14:creationId xmlns:p14="http://schemas.microsoft.com/office/powerpoint/2010/main" val="3731076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743802AB-6562-43C0-852B-EFAF2442D9F9}" type="slidenum">
              <a:rPr lang="en-GB" smtClean="0"/>
              <a:t>19</a:t>
            </a:fld>
            <a:endParaRPr lang="en-GB"/>
          </a:p>
        </p:txBody>
      </p:sp>
    </p:spTree>
    <p:extLst>
      <p:ext uri="{BB962C8B-B14F-4D97-AF65-F5344CB8AC3E}">
        <p14:creationId xmlns:p14="http://schemas.microsoft.com/office/powerpoint/2010/main" val="870225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EB415-B947-4F5C-A36C-9E5B94ABFB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411F08-D157-4A4C-A623-44A22582C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0C640A-4FDD-4DFF-8F14-01F5BC1E55C8}"/>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5" name="Footer Placeholder 4">
            <a:extLst>
              <a:ext uri="{FF2B5EF4-FFF2-40B4-BE49-F238E27FC236}">
                <a16:creationId xmlns:a16="http://schemas.microsoft.com/office/drawing/2014/main" id="{1DFAF953-165F-408A-80B9-3ECA2EAC5D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22085F-586E-4038-894B-B33AF13C283C}"/>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2429362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1D0B-6871-46FF-9999-2DD7751CF4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F98D41-FD05-4071-B690-420D37CDB7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50BDF4-CA3F-41DC-9590-34DEF6524433}"/>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5" name="Footer Placeholder 4">
            <a:extLst>
              <a:ext uri="{FF2B5EF4-FFF2-40B4-BE49-F238E27FC236}">
                <a16:creationId xmlns:a16="http://schemas.microsoft.com/office/drawing/2014/main" id="{9CFC4139-E01C-4B10-996E-09CADC81F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D45006-0454-4F93-B72A-983A349C1C57}"/>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426025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9B375-BF95-4851-AEE8-B9AC2983EE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316F52-B653-4B6C-ABEE-4AF7335C3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7FC6AA-DF18-4AA7-A5C5-003F183AE148}"/>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5" name="Footer Placeholder 4">
            <a:extLst>
              <a:ext uri="{FF2B5EF4-FFF2-40B4-BE49-F238E27FC236}">
                <a16:creationId xmlns:a16="http://schemas.microsoft.com/office/drawing/2014/main" id="{0D785473-F16B-4689-8261-53316F39B5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BA37A8-2CD5-4BEC-8E96-386CEF92E8AE}"/>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946290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0"/>
        <p:cNvGrpSpPr/>
        <p:nvPr/>
      </p:nvGrpSpPr>
      <p:grpSpPr>
        <a:xfrm>
          <a:off x="0" y="0"/>
          <a:ext cx="0" cy="0"/>
          <a:chOff x="0" y="0"/>
          <a:chExt cx="0" cy="0"/>
        </a:xfrm>
      </p:grpSpPr>
      <p:sp>
        <p:nvSpPr>
          <p:cNvPr id="31" name="Google Shape;31;p23"/>
          <p:cNvSpPr>
            <a:spLocks noGrp="1"/>
          </p:cNvSpPr>
          <p:nvPr>
            <p:ph type="pic" idx="2"/>
          </p:nvPr>
        </p:nvSpPr>
        <p:spPr>
          <a:xfrm>
            <a:off x="-1" y="0"/>
            <a:ext cx="7396163" cy="68580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rgbClr val="212D24"/>
              </a:buClr>
              <a:buSzPts val="2800"/>
              <a:buFont typeface="Arial"/>
              <a:buChar char="•"/>
              <a:defRPr sz="2800" b="0" i="0" u="none" strike="noStrike" cap="none">
                <a:solidFill>
                  <a:srgbClr val="212D24"/>
                </a:solidFill>
                <a:latin typeface="Calibri"/>
                <a:ea typeface="Calibri"/>
                <a:cs typeface="Calibri"/>
                <a:sym typeface="Calibri"/>
              </a:defRPr>
            </a:lvl1pPr>
            <a:lvl2pPr marR="0" lvl="1" algn="l" rtl="0">
              <a:lnSpc>
                <a:spcPct val="90000"/>
              </a:lnSpc>
              <a:spcBef>
                <a:spcPts val="500"/>
              </a:spcBef>
              <a:spcAft>
                <a:spcPts val="0"/>
              </a:spcAft>
              <a:buClr>
                <a:srgbClr val="212D24"/>
              </a:buClr>
              <a:buSzPts val="2400"/>
              <a:buFont typeface="Arial"/>
              <a:buChar char="•"/>
              <a:defRPr sz="2400" b="0" i="0" u="none" strike="noStrike" cap="none">
                <a:solidFill>
                  <a:srgbClr val="212D24"/>
                </a:solidFill>
                <a:latin typeface="Calibri"/>
                <a:ea typeface="Calibri"/>
                <a:cs typeface="Calibri"/>
                <a:sym typeface="Calibri"/>
              </a:defRPr>
            </a:lvl2pPr>
            <a:lvl3pPr marR="0" lvl="2" algn="l" rtl="0">
              <a:lnSpc>
                <a:spcPct val="90000"/>
              </a:lnSpc>
              <a:spcBef>
                <a:spcPts val="500"/>
              </a:spcBef>
              <a:spcAft>
                <a:spcPts val="0"/>
              </a:spcAft>
              <a:buClr>
                <a:srgbClr val="212D24"/>
              </a:buClr>
              <a:buSzPts val="2000"/>
              <a:buFont typeface="Arial"/>
              <a:buChar char="•"/>
              <a:defRPr sz="2000" b="0" i="0" u="none" strike="noStrike" cap="none">
                <a:solidFill>
                  <a:srgbClr val="212D24"/>
                </a:solidFill>
                <a:latin typeface="Calibri"/>
                <a:ea typeface="Calibri"/>
                <a:cs typeface="Calibri"/>
                <a:sym typeface="Calibri"/>
              </a:defRPr>
            </a:lvl3pPr>
            <a:lvl4pPr marR="0" lvl="3" algn="l" rtl="0">
              <a:lnSpc>
                <a:spcPct val="90000"/>
              </a:lnSpc>
              <a:spcBef>
                <a:spcPts val="500"/>
              </a:spcBef>
              <a:spcAft>
                <a:spcPts val="0"/>
              </a:spcAft>
              <a:buClr>
                <a:srgbClr val="212D24"/>
              </a:buClr>
              <a:buSzPts val="1800"/>
              <a:buFont typeface="Arial"/>
              <a:buChar char="•"/>
              <a:defRPr sz="1800" b="0" i="0" u="none" strike="noStrike" cap="none">
                <a:solidFill>
                  <a:srgbClr val="212D24"/>
                </a:solidFill>
                <a:latin typeface="Calibri"/>
                <a:ea typeface="Calibri"/>
                <a:cs typeface="Calibri"/>
                <a:sym typeface="Calibri"/>
              </a:defRPr>
            </a:lvl4pPr>
            <a:lvl5pPr marR="0" lvl="4" algn="l" rtl="0">
              <a:lnSpc>
                <a:spcPct val="90000"/>
              </a:lnSpc>
              <a:spcBef>
                <a:spcPts val="500"/>
              </a:spcBef>
              <a:spcAft>
                <a:spcPts val="0"/>
              </a:spcAft>
              <a:buClr>
                <a:srgbClr val="212D24"/>
              </a:buClr>
              <a:buSzPts val="1800"/>
              <a:buFont typeface="Arial"/>
              <a:buChar char="•"/>
              <a:defRPr sz="1800" b="0" i="0" u="none" strike="noStrike" cap="none">
                <a:solidFill>
                  <a:srgbClr val="212D24"/>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23"/>
          <p:cNvSpPr txBox="1">
            <a:spLocks noGrp="1"/>
          </p:cNvSpPr>
          <p:nvPr>
            <p:ph type="ctrTitle"/>
          </p:nvPr>
        </p:nvSpPr>
        <p:spPr>
          <a:xfrm>
            <a:off x="7395590" y="2271052"/>
            <a:ext cx="4796410" cy="1325216"/>
          </a:xfrm>
          <a:prstGeom prst="rect">
            <a:avLst/>
          </a:prstGeom>
          <a:noFill/>
          <a:ln>
            <a:noFill/>
          </a:ln>
        </p:spPr>
        <p:txBody>
          <a:bodyPr spcFirstLastPara="1" wrap="square" lIns="360000" tIns="0" rIns="360000" bIns="0" anchor="t" anchorCtr="0">
            <a:noAutofit/>
          </a:bodyPr>
          <a:lstStyle>
            <a:lvl1pPr lvl="0" algn="ctr">
              <a:lnSpc>
                <a:spcPct val="90000"/>
              </a:lnSpc>
              <a:spcBef>
                <a:spcPts val="0"/>
              </a:spcBef>
              <a:spcAft>
                <a:spcPts val="0"/>
              </a:spcAft>
              <a:buClr>
                <a:srgbClr val="212D24"/>
              </a:buClr>
              <a:buSzPts val="3800"/>
              <a:buFont typeface="Arial"/>
              <a:buNone/>
              <a:defRPr sz="3800" b="1" i="0">
                <a:solidFill>
                  <a:srgbClr val="212D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 name="Google Shape;33;p23"/>
          <p:cNvPicPr preferRelativeResize="0"/>
          <p:nvPr/>
        </p:nvPicPr>
        <p:blipFill rotWithShape="1">
          <a:blip r:embed="rId2">
            <a:alphaModFix/>
          </a:blip>
          <a:srcRect/>
          <a:stretch/>
        </p:blipFill>
        <p:spPr>
          <a:xfrm>
            <a:off x="9074811" y="451341"/>
            <a:ext cx="1447800" cy="1307516"/>
          </a:xfrm>
          <a:prstGeom prst="rect">
            <a:avLst/>
          </a:prstGeom>
          <a:noFill/>
          <a:ln>
            <a:noFill/>
          </a:ln>
        </p:spPr>
      </p:pic>
    </p:spTree>
    <p:extLst>
      <p:ext uri="{BB962C8B-B14F-4D97-AF65-F5344CB8AC3E}">
        <p14:creationId xmlns:p14="http://schemas.microsoft.com/office/powerpoint/2010/main" val="1671636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63038"/>
          </a:xfrm>
        </p:spPr>
        <p:txBody>
          <a:bodyPr/>
          <a:lstStyle>
            <a:lvl1pPr algn="ctr">
              <a:defRPr/>
            </a:lvl1pPr>
          </a:lstStyle>
          <a:p>
            <a:r>
              <a:rPr lang="en-US"/>
              <a:t>Click to edit Master title style</a:t>
            </a:r>
            <a:endParaRPr lang="en-GB" dirty="0"/>
          </a:p>
        </p:txBody>
      </p:sp>
      <p:sp>
        <p:nvSpPr>
          <p:cNvPr id="3" name="Text Placeholder 2"/>
          <p:cNvSpPr>
            <a:spLocks noGrp="1"/>
          </p:cNvSpPr>
          <p:nvPr>
            <p:ph type="body" idx="1" hasCustomPrompt="1"/>
          </p:nvPr>
        </p:nvSpPr>
        <p:spPr>
          <a:xfrm>
            <a:off x="864173" y="1444487"/>
            <a:ext cx="4786312" cy="648632"/>
          </a:xfrm>
          <a:solidFill>
            <a:srgbClr val="EF4228"/>
          </a:solidFill>
        </p:spPr>
        <p:txBody>
          <a:bodyPr lIns="251999" tIns="0" bIns="0" anchor="ctr" anchorCtr="0">
            <a:normAutofit/>
          </a:bodyPr>
          <a:lstStyle>
            <a:lvl1pPr marL="0" indent="0">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hasCustomPrompt="1"/>
          </p:nvPr>
        </p:nvSpPr>
        <p:spPr>
          <a:xfrm>
            <a:off x="6562184" y="1444487"/>
            <a:ext cx="4680000" cy="648632"/>
          </a:xfrm>
          <a:solidFill>
            <a:srgbClr val="EF4228"/>
          </a:solidFill>
        </p:spPr>
        <p:txBody>
          <a:bodyPr lIns="251999" tIns="0" bIns="0" anchor="ctr" anchorCtr="0">
            <a:normAutofit/>
          </a:bodyPr>
          <a:lstStyle>
            <a:lvl1pPr marL="0" indent="0">
              <a:buNone/>
              <a:defRPr sz="2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6"/>
          <p:cNvSpPr>
            <a:spLocks noGrp="1"/>
          </p:cNvSpPr>
          <p:nvPr>
            <p:ph type="dt" sz="half" idx="10"/>
          </p:nvPr>
        </p:nvSpPr>
        <p:spPr/>
        <p:txBody>
          <a:bodyPr/>
          <a:lstStyle/>
          <a:p>
            <a:fld id="{5561A32E-AAFF-3A47-960F-309E19031763}" type="datetimeFigureOut">
              <a:rPr lang="en-GB" smtClean="0"/>
              <a:t>25/11/2020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9DA6C8-67B4-424C-BEBE-1581B87E8C45}" type="slidenum">
              <a:rPr lang="en-GB" smtClean="0"/>
              <a:t>‹#›</a:t>
            </a:fld>
            <a:endParaRPr lang="en-GB"/>
          </a:p>
        </p:txBody>
      </p:sp>
      <p:sp>
        <p:nvSpPr>
          <p:cNvPr id="10" name="Content Placeholder 2"/>
          <p:cNvSpPr>
            <a:spLocks noGrp="1"/>
          </p:cNvSpPr>
          <p:nvPr>
            <p:ph sz="half" idx="13"/>
          </p:nvPr>
        </p:nvSpPr>
        <p:spPr>
          <a:xfrm>
            <a:off x="862584" y="2093118"/>
            <a:ext cx="4787900" cy="3954881"/>
          </a:xfrm>
          <a:solidFill>
            <a:srgbClr val="F0EEED"/>
          </a:solidFill>
          <a:ln>
            <a:noFill/>
          </a:ln>
        </p:spPr>
        <p:txBody>
          <a:bodyPr lIns="324000" tIns="288000"/>
          <a:lstStyle>
            <a:lvl1pPr>
              <a:defRPr sz="20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3"/>
          <p:cNvSpPr>
            <a:spLocks noGrp="1"/>
          </p:cNvSpPr>
          <p:nvPr>
            <p:ph sz="half" idx="2"/>
          </p:nvPr>
        </p:nvSpPr>
        <p:spPr>
          <a:xfrm>
            <a:off x="6562184" y="2093118"/>
            <a:ext cx="4680000" cy="3954882"/>
          </a:xfrm>
          <a:solidFill>
            <a:srgbClr val="F0EEED"/>
          </a:solidFill>
          <a:ln>
            <a:noFill/>
          </a:ln>
        </p:spPr>
        <p:txBody>
          <a:bodyPr lIns="324000" tIns="288000"/>
          <a:lstStyle>
            <a:lvl1pPr>
              <a:defRPr sz="20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66223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2" name="Rectangle 11"/>
          <p:cNvSpPr/>
          <p:nvPr userDrawn="1"/>
        </p:nvSpPr>
        <p:spPr>
          <a:xfrm>
            <a:off x="-17778" y="-1"/>
            <a:ext cx="12209778" cy="6854674"/>
          </a:xfrm>
          <a:prstGeom prst="rect">
            <a:avLst/>
          </a:prstGeom>
          <a:gradFill flip="none" rotWithShape="1">
            <a:gsLst>
              <a:gs pos="0">
                <a:schemeClr val="accent1">
                  <a:lumMod val="5000"/>
                  <a:lumOff val="95000"/>
                  <a:alpha val="49000"/>
                </a:schemeClr>
              </a:gs>
              <a:gs pos="100000">
                <a:schemeClr val="bg2">
                  <a:alpha val="49000"/>
                  <a:lumMod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itle 1"/>
          <p:cNvSpPr>
            <a:spLocks noGrp="1"/>
          </p:cNvSpPr>
          <p:nvPr>
            <p:ph type="ctrTitle" hasCustomPrompt="1"/>
          </p:nvPr>
        </p:nvSpPr>
        <p:spPr>
          <a:xfrm>
            <a:off x="1040692" y="306390"/>
            <a:ext cx="10070400" cy="506413"/>
          </a:xfrm>
          <a:prstGeom prst="rect">
            <a:avLst/>
          </a:prstGeom>
        </p:spPr>
        <p:txBody>
          <a:bodyPr/>
          <a:lstStyle>
            <a:lvl1pPr algn="l">
              <a:defRPr sz="2800" b="0" i="0">
                <a:solidFill>
                  <a:srgbClr val="0095D2"/>
                </a:solidFill>
                <a:latin typeface="Aleo-Regular"/>
                <a:cs typeface="Aleo-Regular"/>
              </a:defRPr>
            </a:lvl1pPr>
          </a:lstStyle>
          <a:p>
            <a:r>
              <a:rPr lang="en-US" dirty="0"/>
              <a:t>CLICK TO EDIT MASTER TITLE STYLE</a:t>
            </a:r>
          </a:p>
        </p:txBody>
      </p:sp>
      <p:sp>
        <p:nvSpPr>
          <p:cNvPr id="7" name="Text Placeholder 10"/>
          <p:cNvSpPr>
            <a:spLocks noGrp="1"/>
          </p:cNvSpPr>
          <p:nvPr>
            <p:ph type="body" sz="quarter" idx="14"/>
          </p:nvPr>
        </p:nvSpPr>
        <p:spPr>
          <a:xfrm>
            <a:off x="1043514" y="2362200"/>
            <a:ext cx="10606615" cy="3492500"/>
          </a:xfrm>
          <a:prstGeom prst="rect">
            <a:avLst/>
          </a:prstGeom>
        </p:spPr>
        <p:txBody>
          <a:bodyPr vert="horz"/>
          <a:lstStyle>
            <a:lvl1pPr>
              <a:defRPr sz="2800">
                <a:latin typeface="Arial"/>
                <a:cs typeface="Arial"/>
              </a:defRPr>
            </a:lvl1pPr>
            <a:lvl2pPr>
              <a:defRPr sz="240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
        <p:nvSpPr>
          <p:cNvPr id="18" name="Text Placeholder 11"/>
          <p:cNvSpPr>
            <a:spLocks noGrp="1"/>
          </p:cNvSpPr>
          <p:nvPr>
            <p:ph type="body" sz="quarter" idx="15"/>
          </p:nvPr>
        </p:nvSpPr>
        <p:spPr>
          <a:xfrm>
            <a:off x="1043514" y="1660533"/>
            <a:ext cx="11120969" cy="696912"/>
          </a:xfrm>
          <a:prstGeom prst="rect">
            <a:avLst/>
          </a:prstGeom>
        </p:spPr>
        <p:txBody>
          <a:bodyPr vert="horz"/>
          <a:lstStyle>
            <a:lvl1pPr marL="0">
              <a:spcBef>
                <a:spcPts val="0"/>
              </a:spcBef>
              <a:buFontTx/>
              <a:buNone/>
              <a:defRPr sz="2800" b="1">
                <a:latin typeface="Arial"/>
                <a:cs typeface="Arial"/>
              </a:defRPr>
            </a:lvl1pPr>
            <a:lvl2pPr marL="0">
              <a:spcBef>
                <a:spcPts val="0"/>
              </a:spcBef>
              <a:buFontTx/>
              <a:buNone/>
              <a:defRPr sz="2800" b="1">
                <a:latin typeface="Arial"/>
                <a:cs typeface="Arial"/>
              </a:defRPr>
            </a:lvl2pPr>
            <a:lvl3pPr marL="0">
              <a:spcBef>
                <a:spcPts val="0"/>
              </a:spcBef>
              <a:buFontTx/>
              <a:buNone/>
              <a:defRPr sz="2800" b="1">
                <a:latin typeface="Arial"/>
                <a:cs typeface="Arial"/>
              </a:defRPr>
            </a:lvl3pPr>
            <a:lvl4pPr marL="0">
              <a:spcBef>
                <a:spcPts val="0"/>
              </a:spcBef>
              <a:buFontTx/>
              <a:buNone/>
              <a:defRPr sz="2800" b="1">
                <a:latin typeface="Arial"/>
                <a:cs typeface="Arial"/>
              </a:defRPr>
            </a:lvl4pPr>
            <a:lvl5pPr marL="0">
              <a:spcBef>
                <a:spcPts val="0"/>
              </a:spcBef>
              <a:buFontTx/>
              <a:buNone/>
              <a:defRPr sz="2800" b="1">
                <a:latin typeface="Arial"/>
                <a:cs typeface="Arial"/>
              </a:defRPr>
            </a:lvl5pPr>
          </a:lstStyle>
          <a:p>
            <a:pPr lvl="0"/>
            <a:r>
              <a:rPr lang="en-US" dirty="0"/>
              <a:t>Click to edit Master text styles</a:t>
            </a:r>
          </a:p>
        </p:txBody>
      </p:sp>
      <p:sp>
        <p:nvSpPr>
          <p:cNvPr id="9" name="Date Placeholder 2"/>
          <p:cNvSpPr>
            <a:spLocks noGrp="1"/>
          </p:cNvSpPr>
          <p:nvPr>
            <p:ph type="dt" sz="half" idx="16"/>
          </p:nvPr>
        </p:nvSpPr>
        <p:spPr/>
        <p:txBody>
          <a:bodyPr/>
          <a:lstStyle>
            <a:lvl1pPr>
              <a:defRPr/>
            </a:lvl1pPr>
          </a:lstStyle>
          <a:p>
            <a:pPr>
              <a:defRPr/>
            </a:pPr>
            <a:fld id="{C63BFD87-D82D-40F6-A32D-EB2B2D6B71E8}" type="datetime1">
              <a:rPr lang="en-US">
                <a:solidFill>
                  <a:prstClr val="black">
                    <a:tint val="75000"/>
                  </a:prstClr>
                </a:solidFill>
              </a:rPr>
              <a:pPr>
                <a:defRPr/>
              </a:pPr>
              <a:t>11/25/2020</a:t>
            </a:fld>
            <a:endParaRPr lang="en-US" dirty="0">
              <a:solidFill>
                <a:prstClr val="black">
                  <a:tint val="75000"/>
                </a:prstClr>
              </a:solidFill>
            </a:endParaRPr>
          </a:p>
        </p:txBody>
      </p:sp>
      <p:sp>
        <p:nvSpPr>
          <p:cNvPr id="10" name="Footer Placeholder 3"/>
          <p:cNvSpPr>
            <a:spLocks noGrp="1"/>
          </p:cNvSpPr>
          <p:nvPr>
            <p:ph type="ftr" sz="quarter" idx="17"/>
          </p:nvPr>
        </p:nvSpPr>
        <p:spPr/>
        <p:txBody>
          <a:bodyPr/>
          <a:lstStyle>
            <a:lvl1pPr>
              <a:defRPr/>
            </a:lvl1pPr>
          </a:lstStyle>
          <a:p>
            <a:pPr>
              <a:defRPr/>
            </a:pPr>
            <a:endParaRPr lang="en-US" dirty="0">
              <a:solidFill>
                <a:prstClr val="black">
                  <a:tint val="75000"/>
                </a:prstClr>
              </a:solidFill>
            </a:endParaRPr>
          </a:p>
        </p:txBody>
      </p:sp>
      <p:sp>
        <p:nvSpPr>
          <p:cNvPr id="11" name="Slide Number Placeholder 4"/>
          <p:cNvSpPr>
            <a:spLocks noGrp="1"/>
          </p:cNvSpPr>
          <p:nvPr>
            <p:ph type="sldNum" sz="quarter" idx="18"/>
          </p:nvPr>
        </p:nvSpPr>
        <p:spPr/>
        <p:txBody>
          <a:bodyPr/>
          <a:lstStyle>
            <a:lvl1pPr>
              <a:defRPr/>
            </a:lvl1pPr>
          </a:lstStyle>
          <a:p>
            <a:pPr>
              <a:defRPr/>
            </a:pPr>
            <a:fld id="{3A2AFE5B-D710-4543-9DA5-596E2F37661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9494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6D54-4868-4346-AE90-29157BECDF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B6C746-59A8-4326-9D6E-5E5D2BA569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EDA94-732B-4E18-9941-A4DC208A4DD7}"/>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5" name="Footer Placeholder 4">
            <a:extLst>
              <a:ext uri="{FF2B5EF4-FFF2-40B4-BE49-F238E27FC236}">
                <a16:creationId xmlns:a16="http://schemas.microsoft.com/office/drawing/2014/main" id="{1A97B6A6-2EBB-4660-A156-76FBD0727D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EF5033-05E7-4A38-B0E8-6457DCF6AD31}"/>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393401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09B3C-39F6-4F09-AD7B-FA7B02B143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8EAD358-CEF6-4BF0-96B2-AB86E21BD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E2A19-0E0F-4AC3-8E1B-ECE3D81ABCC3}"/>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5" name="Footer Placeholder 4">
            <a:extLst>
              <a:ext uri="{FF2B5EF4-FFF2-40B4-BE49-F238E27FC236}">
                <a16:creationId xmlns:a16="http://schemas.microsoft.com/office/drawing/2014/main" id="{D57A69A4-D7A2-4886-99B0-120DC82B92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CCED1A-C4EF-4151-8CEC-23081DA0D80A}"/>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382883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C1F9-FE98-4C75-908A-374C06E57A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175610-B1CB-4D52-9A78-D11C4F2E6D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99686E-F747-4A15-9535-6035A1F3CF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91764E-E5E3-4F4D-BEF4-B40B50BA26D7}"/>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6" name="Footer Placeholder 5">
            <a:extLst>
              <a:ext uri="{FF2B5EF4-FFF2-40B4-BE49-F238E27FC236}">
                <a16:creationId xmlns:a16="http://schemas.microsoft.com/office/drawing/2014/main" id="{9ECBC87F-B7B0-4449-8D2B-75F7496177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BDD859-E473-4E92-9DE2-BB56C220200F}"/>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3505556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1E4C-DF76-4E82-8B1E-1BB66E1267E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B2130C-6B68-40C0-BEB3-D3C796304A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7D4202-273F-4925-B62B-154673401C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C92D74-EF54-462D-9DAA-0C6630C7D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B79CD4-4639-440F-83CA-AF515B83C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8F6517-F06E-452E-9114-3B79CF80B0E7}"/>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8" name="Footer Placeholder 7">
            <a:extLst>
              <a:ext uri="{FF2B5EF4-FFF2-40B4-BE49-F238E27FC236}">
                <a16:creationId xmlns:a16="http://schemas.microsoft.com/office/drawing/2014/main" id="{E9DFF304-EF77-40F5-8AB9-3B2F6CD5583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5A13D6-8B15-4427-B708-C7A577AE8C4C}"/>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3457198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3D8C-53F7-4355-9188-EE7BA63D654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285B06-24E5-46C9-8CDC-72E688B71D88}"/>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4" name="Footer Placeholder 3">
            <a:extLst>
              <a:ext uri="{FF2B5EF4-FFF2-40B4-BE49-F238E27FC236}">
                <a16:creationId xmlns:a16="http://schemas.microsoft.com/office/drawing/2014/main" id="{833615E9-CE5E-4A77-8EB9-F8F19ED725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77C9F7-1C9D-4CB3-9DAB-3EC375FB7901}"/>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296887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6EB09D-3053-43E6-ABF7-05A7C7989C71}"/>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3" name="Footer Placeholder 2">
            <a:extLst>
              <a:ext uri="{FF2B5EF4-FFF2-40B4-BE49-F238E27FC236}">
                <a16:creationId xmlns:a16="http://schemas.microsoft.com/office/drawing/2014/main" id="{8534E1A4-F1A6-41C9-9129-1F3D8AE4AA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646E32-6574-43FE-A343-972DE9E17A82}"/>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189957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4F56-8DF6-4490-B9BB-353EC17C26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740AF1-5927-4A45-A58F-46B5A2D2F1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3FB611B-D635-4303-A5DA-7AA31C85A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DBA363-FB8C-40EC-B7F1-94000DABB447}"/>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6" name="Footer Placeholder 5">
            <a:extLst>
              <a:ext uri="{FF2B5EF4-FFF2-40B4-BE49-F238E27FC236}">
                <a16:creationId xmlns:a16="http://schemas.microsoft.com/office/drawing/2014/main" id="{C3983D4E-CF9B-47C2-8911-F22DBD5EA3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5936D1-713D-47DE-A9B6-64E55221D1DE}"/>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364083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85B15-A49D-47BD-9BDC-29687A648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DDD96C7-24D1-45BA-B701-1BAA439CA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C6D36F-2E9D-40B4-9278-6971C47D4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0099F-84BA-4019-8CB8-917499E653A9}"/>
              </a:ext>
            </a:extLst>
          </p:cNvPr>
          <p:cNvSpPr>
            <a:spLocks noGrp="1"/>
          </p:cNvSpPr>
          <p:nvPr>
            <p:ph type="dt" sz="half" idx="10"/>
          </p:nvPr>
        </p:nvSpPr>
        <p:spPr/>
        <p:txBody>
          <a:bodyPr/>
          <a:lstStyle/>
          <a:p>
            <a:fld id="{7D50962C-5A5C-43E5-BE4A-A0E33888FF18}" type="datetimeFigureOut">
              <a:rPr lang="en-GB" smtClean="0"/>
              <a:t>25/11/2020</a:t>
            </a:fld>
            <a:endParaRPr lang="en-GB"/>
          </a:p>
        </p:txBody>
      </p:sp>
      <p:sp>
        <p:nvSpPr>
          <p:cNvPr id="6" name="Footer Placeholder 5">
            <a:extLst>
              <a:ext uri="{FF2B5EF4-FFF2-40B4-BE49-F238E27FC236}">
                <a16:creationId xmlns:a16="http://schemas.microsoft.com/office/drawing/2014/main" id="{33276759-38AC-48DE-BFD4-3FE43F91BE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C57698-F18E-4D07-B926-2900056E94AF}"/>
              </a:ext>
            </a:extLst>
          </p:cNvPr>
          <p:cNvSpPr>
            <a:spLocks noGrp="1"/>
          </p:cNvSpPr>
          <p:nvPr>
            <p:ph type="sldNum" sz="quarter" idx="12"/>
          </p:nvPr>
        </p:nvSpPr>
        <p:spPr/>
        <p:txBody>
          <a:bodyPr/>
          <a:lstStyle/>
          <a:p>
            <a:fld id="{79F3C71E-AA6B-44C3-ABA8-034FF98D6088}" type="slidenum">
              <a:rPr lang="en-GB" smtClean="0"/>
              <a:t>‹#›</a:t>
            </a:fld>
            <a:endParaRPr lang="en-GB"/>
          </a:p>
        </p:txBody>
      </p:sp>
    </p:spTree>
    <p:extLst>
      <p:ext uri="{BB962C8B-B14F-4D97-AF65-F5344CB8AC3E}">
        <p14:creationId xmlns:p14="http://schemas.microsoft.com/office/powerpoint/2010/main" val="472080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32D7E1-B987-42B9-B47C-C0454E8FEE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A1E6CC-4C3D-49FC-B01F-E8C74FD9EC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D71FE7-615A-4659-95EF-C93F7E1C9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0962C-5A5C-43E5-BE4A-A0E33888FF18}" type="datetimeFigureOut">
              <a:rPr lang="en-GB" smtClean="0"/>
              <a:t>25/11/2020</a:t>
            </a:fld>
            <a:endParaRPr lang="en-GB"/>
          </a:p>
        </p:txBody>
      </p:sp>
      <p:sp>
        <p:nvSpPr>
          <p:cNvPr id="5" name="Footer Placeholder 4">
            <a:extLst>
              <a:ext uri="{FF2B5EF4-FFF2-40B4-BE49-F238E27FC236}">
                <a16:creationId xmlns:a16="http://schemas.microsoft.com/office/drawing/2014/main" id="{823F0C0B-51BF-4A07-8958-942D0B4EA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891A98E-7CEB-4CD5-B2A2-860BB1CF2B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3C71E-AA6B-44C3-ABA8-034FF98D6088}" type="slidenum">
              <a:rPr lang="en-GB" smtClean="0"/>
              <a:t>‹#›</a:t>
            </a:fld>
            <a:endParaRPr lang="en-GB"/>
          </a:p>
        </p:txBody>
      </p:sp>
    </p:spTree>
    <p:extLst>
      <p:ext uri="{BB962C8B-B14F-4D97-AF65-F5344CB8AC3E}">
        <p14:creationId xmlns:p14="http://schemas.microsoft.com/office/powerpoint/2010/main" val="380301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julesragasdotnet.wordpress.com/2015/07/07/chicken-spring-rolls-samoosa/"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eobrava.wordpress.com/2014/12/09/how-the-worldwide-ict-market-will-reach-3-8-trillion-in-2015/" TargetMode="External"/><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heduluthmodel.org/wheel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youtube.com/watch?v=wO6BXV6Yxgo" TargetMode="External"/><Relationship Id="rId4" Type="http://schemas.openxmlformats.org/officeDocument/2006/relationships/hyperlink" Target="https://youtube/5OrAdC6ySi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ohiostate.pressbooks.pub/swk5805coursebook/chapter/ch-1-name-12/"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fadomduck2.blogspot.com/2015/01/blog-post_41.html"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flickr.com/photos/68751915@n05/6736170827" TargetMode="External"/><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ecco.be/2018/08/29/beccotis-bloquez-votre-agenda/"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fadomduck2.blogspot.com/2015/01/blog-post_41.html"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sherreymeyer.com/victims-of-domestic-abus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vexels.com/vectors/preview/75446/girl-holding-umbrella-with-dog" TargetMode="Externa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myjourneywithdepression.wordpress.com/2015/10/22/update-a-wound-up-ball-of-stress-and-negative-energy/" TargetMode="External"/><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globalvoices.org/2017/07/27/in-ugandas-parliament-the-arc-of-the-moral-universe-bends-toward-sexism/"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becco.be/2018/08/29/beccotis-bloquez-votre-agenda/"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e.wikipedia.org/wiki/Stressbal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fadomduck2.blogspot.com/2015/01/blog-post_41.html"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xhere.com/es/photo/496779" TargetMode="External"/><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3.tmp"/></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hyperlink" Target="https://pxhere.com/es/photo/346371" TargetMode="External"/><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eoi.es/blogs/alfredo-fernandez-lorenzo/2015/05/19/gestion-de-la-diversidad-herramientas/"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youtu.be/CNzwJ9QvVf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commons.wikimedia.org/wiki/File:3kl5P3Vq_400x400.jpg"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mailto:sautichl@gmail.com"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pxhere.com/en/photo/1220615" TargetMode="External"/><Relationship Id="rId2" Type="http://schemas.openxmlformats.org/officeDocument/2006/relationships/image" Target="../media/image51.jpg!d"/><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teach-d.de/project/" TargetMode="External"/><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www.getmespark.com/five-ways-not-to-brainstorm/" TargetMode="External"/><Relationship Id="rId7" Type="http://schemas.openxmlformats.org/officeDocument/2006/relationships/diagramColors" Target="../diagrams/colors10.xml"/><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75.xml.rels><?xml version="1.0" encoding="UTF-8" standalone="yes"?>
<Relationships xmlns="http://schemas.openxmlformats.org/package/2006/relationships"><Relationship Id="rId3" Type="http://schemas.openxmlformats.org/officeDocument/2006/relationships/hyperlink" Target="http://www.mrscienceshow.com/2010/06/bring-us-your-burning-science-questions.html" TargetMode="External"/><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mglsd.somesa.u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publicdomainpictures.net/view-image.php?image=43681&amp;picture=pessoinha-4" TargetMode="External"/><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pexels.com/photo/grayscale-photograph-group-of-children-1002061/"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www.africametro.com/eastern-africa/albino-children-abandon-school-due-stigma-uganda" TargetMode="Externa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7.xml.rels><?xml version="1.0" encoding="UTF-8" standalone="yes"?>
<Relationships xmlns="http://schemas.openxmlformats.org/package/2006/relationships"><Relationship Id="rId8" Type="http://schemas.openxmlformats.org/officeDocument/2006/relationships/hyperlink" Target="https://www.who.int/publications/i/item/inspire-handbook-action-for-implementing-the-seven-strategies-for-ending-violence-against-children" TargetMode="External"/><Relationship Id="rId3" Type="http://schemas.openxmlformats.org/officeDocument/2006/relationships/hyperlink" Target="https://www.unicef.org/media/68711/file/COVID-19-Protecting-children-from-violence-abuse-and-neglect-in-home-2020.pdf" TargetMode="External"/><Relationship Id="rId7" Type="http://schemas.openxmlformats.org/officeDocument/2006/relationships/hyperlink" Target="https://www.unicef.org/media/53851/file/Guidelines%20to%20strengthen%20social%20service%20for%20child%20protection%202019.pdf#page=17"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www.socialserviceworkforce.org/system/files/resource/files/Protecting-children-from-violence-in-time-of-COVID-English_2020.pdf" TargetMode="External"/><Relationship Id="rId5" Type="http://schemas.openxmlformats.org/officeDocument/2006/relationships/hyperlink" Target="https://www.health.go.ug/covid/" TargetMode="External"/><Relationship Id="rId4" Type="http://schemas.openxmlformats.org/officeDocument/2006/relationships/hyperlink" Target="https://gbvguidelines.org/wp/wp-content/uploads/2020/04/Interagency-GBV-risk-mitigation-and-Covid-tipsheet.pdf" TargetMode="External"/></Relationships>
</file>

<file path=ppt/slides/_rels/slide98.xml.rels><?xml version="1.0" encoding="UTF-8" standalone="yes"?>
<Relationships xmlns="http://schemas.openxmlformats.org/package/2006/relationships"><Relationship Id="rId2" Type="http://schemas.openxmlformats.org/officeDocument/2006/relationships/hyperlink" Target="https://psea.interagencystandingcommittee.org/"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E570-8566-4986-A27B-477B1A8FF535}"/>
              </a:ext>
            </a:extLst>
          </p:cNvPr>
          <p:cNvPicPr>
            <a:picLocks noChangeAspect="1"/>
          </p:cNvPicPr>
          <p:nvPr/>
        </p:nvPicPr>
        <p:blipFill rotWithShape="1">
          <a:blip r:embed="rId2"/>
          <a:srcRect l="68174" r="10765" b="58947"/>
          <a:stretch/>
        </p:blipFill>
        <p:spPr>
          <a:xfrm>
            <a:off x="6573078" y="205820"/>
            <a:ext cx="1550505" cy="1941034"/>
          </a:xfrm>
          <a:prstGeom prst="rect">
            <a:avLst/>
          </a:prstGeom>
        </p:spPr>
      </p:pic>
      <p:sp>
        <p:nvSpPr>
          <p:cNvPr id="5" name="TextBox 4">
            <a:extLst>
              <a:ext uri="{FF2B5EF4-FFF2-40B4-BE49-F238E27FC236}">
                <a16:creationId xmlns:a16="http://schemas.microsoft.com/office/drawing/2014/main" id="{ACC3DA85-0C03-4D03-9761-E37D918703F9}"/>
              </a:ext>
            </a:extLst>
          </p:cNvPr>
          <p:cNvSpPr txBox="1"/>
          <p:nvPr/>
        </p:nvSpPr>
        <p:spPr>
          <a:xfrm>
            <a:off x="2705688" y="4985611"/>
            <a:ext cx="70792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Webinar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dirty="0">
                <a:solidFill>
                  <a:prstClr val="black"/>
                </a:solidFill>
                <a:latin typeface="Calibri" panose="020F0502020204030204"/>
              </a:rPr>
              <a:t>November 24</a:t>
            </a: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 2020</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0000000-0008-0000-0000-00000600000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7183" y="6206784"/>
            <a:ext cx="1836494" cy="565785"/>
          </a:xfrm>
          <a:prstGeom prst="rect">
            <a:avLst/>
          </a:prstGeom>
          <a:noFill/>
          <a:ln>
            <a:noFill/>
          </a:ln>
        </p:spPr>
      </p:pic>
      <p:sp>
        <p:nvSpPr>
          <p:cNvPr id="2" name="Rectangle 1">
            <a:extLst>
              <a:ext uri="{FF2B5EF4-FFF2-40B4-BE49-F238E27FC236}">
                <a16:creationId xmlns:a16="http://schemas.microsoft.com/office/drawing/2014/main" id="{552756E4-1CC1-472C-950B-D4D0726A72E1}"/>
              </a:ext>
            </a:extLst>
          </p:cNvPr>
          <p:cNvSpPr/>
          <p:nvPr/>
        </p:nvSpPr>
        <p:spPr>
          <a:xfrm>
            <a:off x="1073425" y="2535181"/>
            <a:ext cx="1000539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Webinar </a:t>
            </a:r>
            <a:r>
              <a:rPr lang="en-US" sz="3200" b="1" dirty="0">
                <a:solidFill>
                  <a:prstClr val="black"/>
                </a:solidFill>
                <a:latin typeface="Calibri" panose="020F0502020204030204"/>
              </a:rPr>
              <a:t>5</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Increased sexual and gender-based violence, domestic violence and violence against children under COVID- 19 and how to prevent and respond to it </a:t>
            </a:r>
            <a:endParaRPr kumimoji="0" lang="en-US" sz="3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pic>
        <p:nvPicPr>
          <p:cNvPr id="3" name="Picture 2" descr="The Ministry of Gender, Labour and Social Development - Make 12.4% Work">
            <a:extLst>
              <a:ext uri="{FF2B5EF4-FFF2-40B4-BE49-F238E27FC236}">
                <a16:creationId xmlns:a16="http://schemas.microsoft.com/office/drawing/2014/main" id="{04915091-CF6D-49CD-9ABB-A4ED0EF17D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4" r="20612"/>
          <a:stretch/>
        </p:blipFill>
        <p:spPr bwMode="auto">
          <a:xfrm>
            <a:off x="4200940" y="205820"/>
            <a:ext cx="1417983" cy="194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604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84" y="0"/>
            <a:ext cx="11349790" cy="1325563"/>
          </a:xfrm>
        </p:spPr>
        <p:txBody>
          <a:bodyPr/>
          <a:lstStyle/>
          <a:p>
            <a:r>
              <a:rPr lang="en-US" b="1" dirty="0"/>
              <a:t>Violence definitions </a:t>
            </a:r>
          </a:p>
        </p:txBody>
      </p:sp>
      <p:graphicFrame>
        <p:nvGraphicFramePr>
          <p:cNvPr id="4" name="Content Placeholder 3"/>
          <p:cNvGraphicFramePr>
            <a:graphicFrameLocks noGrp="1"/>
          </p:cNvGraphicFramePr>
          <p:nvPr>
            <p:ph idx="1"/>
          </p:nvPr>
        </p:nvGraphicFramePr>
        <p:xfrm>
          <a:off x="276725" y="935665"/>
          <a:ext cx="11791227" cy="5922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49255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00E007-1EA7-4351-882B-9BC368FC540D}"/>
              </a:ext>
            </a:extLst>
          </p:cNvPr>
          <p:cNvSpPr>
            <a:spLocks noGrp="1"/>
          </p:cNvSpPr>
          <p:nvPr>
            <p:ph type="title"/>
          </p:nvPr>
        </p:nvSpPr>
        <p:spPr>
          <a:xfrm>
            <a:off x="908454" y="1360480"/>
            <a:ext cx="4605340" cy="3824705"/>
          </a:xfrm>
        </p:spPr>
        <p:txBody>
          <a:bodyPr vert="horz" lIns="91440" tIns="45720" rIns="91440" bIns="45720" rtlCol="0" anchor="b">
            <a:normAutofit/>
          </a:bodyPr>
          <a:lstStyle/>
          <a:p>
            <a:r>
              <a:rPr lang="en-US" sz="3100" b="1" dirty="0">
                <a:solidFill>
                  <a:schemeClr val="bg1"/>
                </a:solidFill>
              </a:rPr>
              <a:t>Tea break! </a:t>
            </a:r>
            <a:br>
              <a:rPr lang="en-US" sz="3100" dirty="0">
                <a:solidFill>
                  <a:schemeClr val="bg1"/>
                </a:solidFill>
              </a:rPr>
            </a:br>
            <a:br>
              <a:rPr lang="en-US" sz="3100" dirty="0">
                <a:solidFill>
                  <a:schemeClr val="bg1"/>
                </a:solidFill>
              </a:rPr>
            </a:br>
            <a:r>
              <a:rPr lang="en-US" sz="3100" dirty="0">
                <a:solidFill>
                  <a:schemeClr val="bg1"/>
                </a:solidFill>
              </a:rPr>
              <a:t>The zoom meeting will remain open for 20 minutes for anyone who wants an optional social catch up</a:t>
            </a:r>
          </a:p>
        </p:txBody>
      </p:sp>
      <p:pic>
        <p:nvPicPr>
          <p:cNvPr id="5" name="Content Placeholder 4">
            <a:extLst>
              <a:ext uri="{FF2B5EF4-FFF2-40B4-BE49-F238E27FC236}">
                <a16:creationId xmlns:a16="http://schemas.microsoft.com/office/drawing/2014/main" id="{203AB8FF-9C74-4118-9E00-3DAAC2DE3DAF}"/>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5800734" y="1765852"/>
            <a:ext cx="5917401" cy="3326296"/>
          </a:xfrm>
          <a:prstGeom prst="rect">
            <a:avLst/>
          </a:prstGeom>
        </p:spPr>
      </p:pic>
      <p:sp>
        <p:nvSpPr>
          <p:cNvPr id="20" name="Rectangle 1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31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9">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 table, sitting, dark&#10;&#10;Description automatically generated">
            <a:extLst>
              <a:ext uri="{FF2B5EF4-FFF2-40B4-BE49-F238E27FC236}">
                <a16:creationId xmlns:a16="http://schemas.microsoft.com/office/drawing/2014/main" id="{DE092EBD-B5B4-404F-9F02-27E6C987029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 b="3353"/>
          <a:stretch/>
        </p:blipFill>
        <p:spPr>
          <a:xfrm>
            <a:off x="606719" y="-1"/>
            <a:ext cx="11585281" cy="6857999"/>
          </a:xfrm>
          <a:prstGeom prst="rect">
            <a:avLst/>
          </a:prstGeom>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3049FD-6F2F-4948-B235-866735ED58E3}"/>
              </a:ext>
            </a:extLst>
          </p:cNvPr>
          <p:cNvSpPr>
            <a:spLocks noGrp="1"/>
          </p:cNvSpPr>
          <p:nvPr>
            <p:ph type="title"/>
          </p:nvPr>
        </p:nvSpPr>
        <p:spPr>
          <a:xfrm>
            <a:off x="1036684" y="1152144"/>
            <a:ext cx="3953501" cy="3072393"/>
          </a:xfrm>
        </p:spPr>
        <p:txBody>
          <a:bodyPr vert="horz" lIns="91440" tIns="45720" rIns="91440" bIns="45720" rtlCol="0" anchor="b">
            <a:normAutofit/>
          </a:bodyPr>
          <a:lstStyle/>
          <a:p>
            <a:r>
              <a:rPr lang="en-US" sz="5600" dirty="0">
                <a:solidFill>
                  <a:schemeClr val="bg1"/>
                </a:solidFill>
              </a:rPr>
              <a:t>Overview: VAC/VAW</a:t>
            </a:r>
          </a:p>
        </p:txBody>
      </p:sp>
      <p:sp>
        <p:nvSpPr>
          <p:cNvPr id="3" name="Text Placeholder 2">
            <a:extLst>
              <a:ext uri="{FF2B5EF4-FFF2-40B4-BE49-F238E27FC236}">
                <a16:creationId xmlns:a16="http://schemas.microsoft.com/office/drawing/2014/main" id="{DC8A7E5A-D8C3-9749-B567-EF9B1744E857}"/>
              </a:ext>
            </a:extLst>
          </p:cNvPr>
          <p:cNvSpPr>
            <a:spLocks noGrp="1"/>
          </p:cNvSpPr>
          <p:nvPr>
            <p:ph type="body" idx="1"/>
          </p:nvPr>
        </p:nvSpPr>
        <p:spPr>
          <a:xfrm>
            <a:off x="1036684" y="4462272"/>
            <a:ext cx="3953501" cy="1272831"/>
          </a:xfrm>
        </p:spPr>
        <p:txBody>
          <a:bodyPr vert="horz" lIns="91440" tIns="45720" rIns="91440" bIns="45720" rtlCol="0" anchor="t">
            <a:normAutofit/>
          </a:bodyPr>
          <a:lstStyle/>
          <a:p>
            <a:r>
              <a:rPr lang="en-US" sz="3200" dirty="0">
                <a:solidFill>
                  <a:schemeClr val="bg1"/>
                </a:solidFill>
              </a:rPr>
              <a:t>Session 2</a:t>
            </a:r>
          </a:p>
        </p:txBody>
      </p:sp>
      <p:sp>
        <p:nvSpPr>
          <p:cNvPr id="39"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01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CF87-79F0-480A-A86D-74CCEF1EB5E3}"/>
              </a:ext>
            </a:extLst>
          </p:cNvPr>
          <p:cNvSpPr>
            <a:spLocks noGrp="1"/>
          </p:cNvSpPr>
          <p:nvPr>
            <p:ph type="title"/>
          </p:nvPr>
        </p:nvSpPr>
        <p:spPr>
          <a:xfrm>
            <a:off x="5116878" y="184151"/>
            <a:ext cx="6422849" cy="1409700"/>
          </a:xfrm>
        </p:spPr>
        <p:txBody>
          <a:bodyPr vert="horz" lIns="91440" tIns="45720" rIns="91440" bIns="45720" rtlCol="0" anchor="ctr">
            <a:normAutofit/>
          </a:bodyPr>
          <a:lstStyle/>
          <a:p>
            <a:r>
              <a:rPr lang="en-US" dirty="0"/>
              <a:t>Before we begin – Key Messages</a:t>
            </a:r>
          </a:p>
        </p:txBody>
      </p:sp>
      <p:sp>
        <p:nvSpPr>
          <p:cNvPr id="31" name="Rectangle 3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D5A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6C1DEA-DBA9-415C-AA68-7326CE5B4EE0}"/>
              </a:ext>
            </a:extLst>
          </p:cNvPr>
          <p:cNvPicPr/>
          <p:nvPr/>
        </p:nvPicPr>
        <p:blipFill rotWithShape="1">
          <a:blip r:embed="rId3">
            <a:extLst>
              <a:ext uri="{28A0092B-C50C-407E-A947-70E740481C1C}">
                <a14:useLocalDpi xmlns:a14="http://schemas.microsoft.com/office/drawing/2010/main" val="0"/>
              </a:ext>
            </a:extLst>
          </a:blip>
          <a:srcRect r="3" b="3"/>
          <a:stretch/>
        </p:blipFill>
        <p:spPr bwMode="auto">
          <a:xfrm>
            <a:off x="1082632" y="803049"/>
            <a:ext cx="2470743" cy="2470743"/>
          </a:xfrm>
          <a:prstGeom prst="rect">
            <a:avLst/>
          </a:prstGeom>
          <a:noFill/>
        </p:spPr>
      </p:pic>
      <p:pic>
        <p:nvPicPr>
          <p:cNvPr id="5" name="Content Placeholder 4">
            <a:extLst>
              <a:ext uri="{FF2B5EF4-FFF2-40B4-BE49-F238E27FC236}">
                <a16:creationId xmlns:a16="http://schemas.microsoft.com/office/drawing/2014/main" id="{909A8962-51C3-45D0-811A-75259CBA7FB4}"/>
              </a:ext>
            </a:extLst>
          </p:cNvPr>
          <p:cNvPicPr>
            <a:picLocks noGrp="1" noChangeAspect="1"/>
          </p:cNvPicPr>
          <p:nvPr>
            <p:ph sz="half" idx="2"/>
          </p:nvPr>
        </p:nvPicPr>
        <p:blipFill rotWithShape="1">
          <a:blip r:embed="rId4"/>
          <a:srcRect l="12768" r="3255" b="4"/>
          <a:stretch/>
        </p:blipFill>
        <p:spPr>
          <a:xfrm>
            <a:off x="1098806" y="3461344"/>
            <a:ext cx="2438394" cy="2438400"/>
          </a:xfrm>
          <a:prstGeom prst="rect">
            <a:avLst/>
          </a:prstGeom>
          <a:effectLst/>
        </p:spPr>
      </p:pic>
      <p:sp>
        <p:nvSpPr>
          <p:cNvPr id="3" name="Content Placeholder 2">
            <a:extLst>
              <a:ext uri="{FF2B5EF4-FFF2-40B4-BE49-F238E27FC236}">
                <a16:creationId xmlns:a16="http://schemas.microsoft.com/office/drawing/2014/main" id="{92195DE1-4F13-4612-BA12-468AE00729DD}"/>
              </a:ext>
            </a:extLst>
          </p:cNvPr>
          <p:cNvSpPr>
            <a:spLocks noGrp="1"/>
          </p:cNvSpPr>
          <p:nvPr>
            <p:ph sz="half" idx="1"/>
          </p:nvPr>
        </p:nvSpPr>
        <p:spPr>
          <a:xfrm>
            <a:off x="4946650" y="1733550"/>
            <a:ext cx="6972300" cy="4889500"/>
          </a:xfrm>
        </p:spPr>
        <p:txBody>
          <a:bodyPr vert="horz" lIns="91440" tIns="45720" rIns="91440" bIns="45720" rtlCol="0">
            <a:noAutofit/>
          </a:bodyPr>
          <a:lstStyle/>
          <a:p>
            <a:endParaRPr lang="en-US" sz="2400" dirty="0"/>
          </a:p>
          <a:p>
            <a:r>
              <a:rPr lang="en-US" sz="2400" b="1" dirty="0"/>
              <a:t>Violence is never okay</a:t>
            </a:r>
          </a:p>
          <a:p>
            <a:r>
              <a:rPr lang="en-US" sz="2400" dirty="0" err="1"/>
              <a:t>GoU</a:t>
            </a:r>
            <a:r>
              <a:rPr lang="en-US" sz="2400" dirty="0"/>
              <a:t> is committed to prevent </a:t>
            </a:r>
            <a:r>
              <a:rPr lang="en-US" sz="2400" b="1" dirty="0"/>
              <a:t>violence against children (VAC) and women</a:t>
            </a:r>
            <a:r>
              <a:rPr lang="en-US" sz="2400" dirty="0"/>
              <a:t> and </a:t>
            </a:r>
            <a:r>
              <a:rPr lang="en-US" sz="2400" b="1" dirty="0"/>
              <a:t>sexual gender-based violence (SGBV).</a:t>
            </a:r>
          </a:p>
          <a:p>
            <a:r>
              <a:rPr lang="en-US" sz="2400" dirty="0"/>
              <a:t>Core function of the social service workforce (SSW): identify and prevent violence and support anyone at risk of or experiencing violence.</a:t>
            </a:r>
          </a:p>
          <a:p>
            <a:r>
              <a:rPr lang="en-US" sz="2400" dirty="0"/>
              <a:t>The workforce should use the power they hold positively to ensure safety of the survivor, refer &amp; link survivors to appropriate services. </a:t>
            </a:r>
          </a:p>
        </p:txBody>
      </p:sp>
    </p:spTree>
    <p:extLst>
      <p:ext uri="{BB962C8B-B14F-4D97-AF65-F5344CB8AC3E}">
        <p14:creationId xmlns:p14="http://schemas.microsoft.com/office/powerpoint/2010/main" val="3446133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5D577-95CC-430E-8255-AB84ABFFAC3D}"/>
              </a:ext>
            </a:extLst>
          </p:cNvPr>
          <p:cNvSpPr>
            <a:spLocks noGrp="1"/>
          </p:cNvSpPr>
          <p:nvPr>
            <p:ph type="title"/>
          </p:nvPr>
        </p:nvSpPr>
        <p:spPr>
          <a:xfrm>
            <a:off x="838200" y="777514"/>
            <a:ext cx="10515600" cy="1067712"/>
          </a:xfrm>
          <a:solidFill>
            <a:schemeClr val="accent2"/>
          </a:solidFill>
        </p:spPr>
        <p:txBody>
          <a:bodyPr>
            <a:normAutofit/>
          </a:bodyPr>
          <a:lstStyle/>
          <a:p>
            <a:r>
              <a:rPr lang="en-US" dirty="0">
                <a:solidFill>
                  <a:srgbClr val="FFFFFF"/>
                </a:solidFill>
              </a:rPr>
              <a:t>Overview: Violence Against Women</a:t>
            </a:r>
            <a:endParaRPr lang="en-UG" dirty="0">
              <a:solidFill>
                <a:srgbClr val="FFFFFF"/>
              </a:solidFill>
            </a:endParaRPr>
          </a:p>
        </p:txBody>
      </p:sp>
      <p:pic>
        <p:nvPicPr>
          <p:cNvPr id="4" name="Shape 283" descr="C:\Users\hgonzalez\Desktop\979738ac7531e6b1c9a582c8f4f1817c--the-indians-human-rights.jpg">
            <a:extLst>
              <a:ext uri="{FF2B5EF4-FFF2-40B4-BE49-F238E27FC236}">
                <a16:creationId xmlns:a16="http://schemas.microsoft.com/office/drawing/2014/main" id="{26417EED-ACC1-4363-8BFF-2E73E60C22C4}"/>
              </a:ext>
            </a:extLst>
          </p:cNvPr>
          <p:cNvPicPr preferRelativeResize="0">
            <a:picLocks/>
          </p:cNvPicPr>
          <p:nvPr/>
        </p:nvPicPr>
        <p:blipFill rotWithShape="1">
          <a:blip r:embed="rId3"/>
          <a:srcRect r="10126" b="1"/>
          <a:stretch/>
        </p:blipFill>
        <p:spPr>
          <a:xfrm>
            <a:off x="361380" y="2148839"/>
            <a:ext cx="6716076" cy="4175305"/>
          </a:xfrm>
          <a:prstGeom prst="rect">
            <a:avLst/>
          </a:prstGeom>
          <a:noFill/>
        </p:spPr>
      </p:pic>
      <p:sp>
        <p:nvSpPr>
          <p:cNvPr id="8" name="Content Placeholder 7">
            <a:extLst>
              <a:ext uri="{FF2B5EF4-FFF2-40B4-BE49-F238E27FC236}">
                <a16:creationId xmlns:a16="http://schemas.microsoft.com/office/drawing/2014/main" id="{743C9478-7B6B-4AB1-AAA7-FB13FAE2FB4B}"/>
              </a:ext>
            </a:extLst>
          </p:cNvPr>
          <p:cNvSpPr>
            <a:spLocks noGrp="1"/>
          </p:cNvSpPr>
          <p:nvPr>
            <p:ph idx="1"/>
          </p:nvPr>
        </p:nvSpPr>
        <p:spPr>
          <a:xfrm>
            <a:off x="7123559" y="1894505"/>
            <a:ext cx="4982659" cy="4473441"/>
          </a:xfrm>
        </p:spPr>
        <p:txBody>
          <a:bodyPr anchor="ctr">
            <a:normAutofit/>
          </a:bodyPr>
          <a:lstStyle/>
          <a:p>
            <a:pPr>
              <a:buFont typeface="Wingdings" panose="05000000000000000000" pitchFamily="2" charset="2"/>
              <a:buChar char="§"/>
            </a:pPr>
            <a:endParaRPr lang="en-US" sz="1400" dirty="0"/>
          </a:p>
          <a:p>
            <a:pPr>
              <a:buFont typeface="Wingdings" panose="05000000000000000000" pitchFamily="2" charset="2"/>
              <a:buChar char="§"/>
            </a:pPr>
            <a:endParaRPr lang="en-US" sz="1400" dirty="0"/>
          </a:p>
          <a:p>
            <a:pPr>
              <a:buFont typeface="Wingdings" panose="05000000000000000000" pitchFamily="2" charset="2"/>
              <a:buChar char="§"/>
            </a:pPr>
            <a:r>
              <a:rPr lang="en-US" sz="1800" dirty="0"/>
              <a:t>1 in 3 women worldwide has experienced physical and/or intimate partner violence (IPV) or non partner sexual violence in her lifetime (WHO 2013).</a:t>
            </a:r>
          </a:p>
          <a:p>
            <a:pPr lvl="0">
              <a:buFont typeface="Wingdings" panose="05000000000000000000" pitchFamily="2" charset="2"/>
              <a:buChar char="§"/>
            </a:pPr>
            <a:r>
              <a:rPr lang="en-UG" sz="1800" dirty="0">
                <a:effectLst/>
                <a:ea typeface="Calibri" panose="020F0502020204030204" pitchFamily="34" charset="0"/>
                <a:cs typeface="Times New Roman" panose="02020603050405020304" pitchFamily="18" charset="0"/>
              </a:rPr>
              <a:t>35% of women worldwide have experienced either physical and/or sexual intimate partner violence or non-partner sexual violence.</a:t>
            </a:r>
          </a:p>
          <a:p>
            <a:pPr lvl="0">
              <a:spcAft>
                <a:spcPts val="800"/>
              </a:spcAft>
              <a:buFont typeface="Wingdings" panose="05000000000000000000" pitchFamily="2" charset="2"/>
              <a:buChar char="§"/>
            </a:pPr>
            <a:r>
              <a:rPr lang="en-US" sz="1800" dirty="0">
                <a:effectLst/>
                <a:ea typeface="Calibri" panose="020F0502020204030204" pitchFamily="34" charset="0"/>
                <a:cs typeface="Times New Roman" panose="02020603050405020304" pitchFamily="18" charset="0"/>
              </a:rPr>
              <a:t>G</a:t>
            </a:r>
            <a:r>
              <a:rPr lang="en-UG" sz="1800" dirty="0">
                <a:effectLst/>
                <a:ea typeface="Calibri" panose="020F0502020204030204" pitchFamily="34" charset="0"/>
                <a:cs typeface="Times New Roman" panose="02020603050405020304" pitchFamily="18" charset="0"/>
              </a:rPr>
              <a:t>lobally, as many as 38% of all murders of women are committed by intimate partners</a:t>
            </a:r>
            <a:endParaRPr lang="en-US" sz="1800" dirty="0">
              <a:effectLst/>
              <a:ea typeface="Calibri" panose="020F0502020204030204" pitchFamily="34" charset="0"/>
              <a:cs typeface="Times New Roman" panose="02020603050405020304" pitchFamily="18" charset="0"/>
            </a:endParaRPr>
          </a:p>
          <a:p>
            <a:pPr>
              <a:spcAft>
                <a:spcPts val="800"/>
              </a:spcAft>
              <a:buFont typeface="Wingdings" panose="05000000000000000000" pitchFamily="2" charset="2"/>
              <a:buChar char="§"/>
            </a:pPr>
            <a:r>
              <a:rPr lang="en-US" sz="1800" dirty="0">
                <a:ea typeface="Calibri" panose="020F0502020204030204" pitchFamily="34" charset="0"/>
                <a:cs typeface="Times New Roman" panose="02020603050405020304" pitchFamily="18" charset="0"/>
              </a:rPr>
              <a:t>W</a:t>
            </a:r>
            <a:r>
              <a:rPr lang="en-UG" sz="1800" dirty="0">
                <a:effectLst/>
                <a:ea typeface="Calibri" panose="020F0502020204030204" pitchFamily="34" charset="0"/>
                <a:cs typeface="Times New Roman" panose="02020603050405020304" pitchFamily="18" charset="0"/>
              </a:rPr>
              <a:t>omen who have been physically or sexually abused by their partners report higher rates of </a:t>
            </a:r>
            <a:r>
              <a:rPr lang="en-US" sz="1800" dirty="0">
                <a:effectLst/>
                <a:ea typeface="Calibri" panose="020F0502020204030204" pitchFamily="34" charset="0"/>
                <a:cs typeface="Times New Roman" panose="02020603050405020304" pitchFamily="18" charset="0"/>
              </a:rPr>
              <a:t>several</a:t>
            </a:r>
            <a:r>
              <a:rPr lang="en-UG" sz="1800" dirty="0">
                <a:effectLst/>
                <a:ea typeface="Calibri" panose="020F0502020204030204" pitchFamily="34" charset="0"/>
                <a:cs typeface="Times New Roman" panose="02020603050405020304" pitchFamily="18" charset="0"/>
              </a:rPr>
              <a:t> important health problems. </a:t>
            </a:r>
            <a:endParaRPr lang="en-US" sz="1800" dirty="0">
              <a:ea typeface="Calibri" panose="020F0502020204030204" pitchFamily="34" charset="0"/>
              <a:cs typeface="Times New Roman" panose="02020603050405020304" pitchFamily="18" charset="0"/>
            </a:endParaRPr>
          </a:p>
          <a:p>
            <a:pPr lvl="0">
              <a:spcAft>
                <a:spcPts val="800"/>
              </a:spcAft>
              <a:buFont typeface="Wingdings" panose="05000000000000000000" pitchFamily="2" charset="2"/>
              <a:buChar char="§"/>
            </a:pPr>
            <a:endParaRPr lang="en-US" sz="1800" dirty="0">
              <a:effectLst/>
              <a:ea typeface="Calibri" panose="020F0502020204030204" pitchFamily="34"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239815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81D9A00-CC7F-B840-A9E7-EE2A1EBEC309}"/>
              </a:ext>
            </a:extLst>
          </p:cNvPr>
          <p:cNvSpPr>
            <a:spLocks noGrp="1"/>
          </p:cNvSpPr>
          <p:nvPr>
            <p:ph type="title"/>
          </p:nvPr>
        </p:nvSpPr>
        <p:spPr>
          <a:xfrm>
            <a:off x="777240" y="731519"/>
            <a:ext cx="2845191" cy="3237579"/>
          </a:xfrm>
        </p:spPr>
        <p:txBody>
          <a:bodyPr>
            <a:normAutofit fontScale="90000"/>
          </a:bodyPr>
          <a:lstStyle/>
          <a:p>
            <a:br>
              <a:rPr lang="en-US" sz="2900" dirty="0">
                <a:solidFill>
                  <a:srgbClr val="FFFFFF"/>
                </a:solidFill>
              </a:rPr>
            </a:br>
            <a:r>
              <a:rPr lang="en-US" sz="3200" dirty="0">
                <a:solidFill>
                  <a:srgbClr val="FFFFFF"/>
                </a:solidFill>
              </a:rPr>
              <a:t>Women who have experienced </a:t>
            </a:r>
            <a:r>
              <a:rPr lang="en-US" sz="3200" b="1" dirty="0">
                <a:solidFill>
                  <a:srgbClr val="FFFFFF"/>
                </a:solidFill>
              </a:rPr>
              <a:t>Intimate Partner Violence (IPV) </a:t>
            </a:r>
            <a:r>
              <a:rPr lang="en-US" sz="3200" dirty="0">
                <a:solidFill>
                  <a:srgbClr val="FFFFFF"/>
                </a:solidFill>
              </a:rPr>
              <a:t>are:</a:t>
            </a:r>
            <a:br>
              <a:rPr lang="en-US" sz="2900" dirty="0">
                <a:solidFill>
                  <a:srgbClr val="FFFFFF"/>
                </a:solidFill>
              </a:rPr>
            </a:br>
            <a:endParaRPr lang="en-KE" sz="2900" dirty="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29EE0C-ACE7-694A-987F-290B62BA2D36}"/>
              </a:ext>
            </a:extLst>
          </p:cNvPr>
          <p:cNvSpPr>
            <a:spLocks noGrp="1"/>
          </p:cNvSpPr>
          <p:nvPr>
            <p:ph idx="1"/>
          </p:nvPr>
        </p:nvSpPr>
        <p:spPr>
          <a:xfrm>
            <a:off x="4379709" y="686862"/>
            <a:ext cx="7037591" cy="5475129"/>
          </a:xfrm>
        </p:spPr>
        <p:txBody>
          <a:bodyPr anchor="ctr">
            <a:normAutofit fontScale="92500" lnSpcReduction="10000"/>
          </a:bodyPr>
          <a:lstStyle/>
          <a:p>
            <a:endParaRPr lang="en-US" sz="1800" dirty="0">
              <a:ea typeface="Calibri" panose="020F0502020204030204" pitchFamily="34" charset="0"/>
              <a:cs typeface="Times New Roman" panose="02020603050405020304" pitchFamily="18" charset="0"/>
            </a:endParaRPr>
          </a:p>
          <a:p>
            <a:endParaRPr lang="en-US" sz="1800" dirty="0">
              <a:ea typeface="Calibri" panose="020F0502020204030204" pitchFamily="34" charset="0"/>
              <a:cs typeface="Times New Roman" panose="02020603050405020304" pitchFamily="18" charset="0"/>
            </a:endParaRPr>
          </a:p>
          <a:p>
            <a:r>
              <a:rPr lang="en-UG" sz="2000">
                <a:ea typeface="Calibri" panose="020F0502020204030204" pitchFamily="34" charset="0"/>
                <a:cs typeface="Times New Roman" panose="02020603050405020304" pitchFamily="18" charset="0"/>
              </a:rPr>
              <a:t>16% more likely to have a low-birth-weight baby</a:t>
            </a:r>
            <a:r>
              <a:rPr lang="en-US" sz="2000" dirty="0">
                <a:ea typeface="Calibri" panose="020F0502020204030204" pitchFamily="34" charset="0"/>
                <a:cs typeface="Times New Roman" panose="02020603050405020304" pitchFamily="18" charset="0"/>
              </a:rPr>
              <a:t>; </a:t>
            </a:r>
            <a:r>
              <a:rPr lang="en-UG" sz="2000">
                <a:ea typeface="Calibri" panose="020F0502020204030204" pitchFamily="34" charset="0"/>
                <a:cs typeface="Times New Roman" panose="02020603050405020304" pitchFamily="18" charset="0"/>
              </a:rPr>
              <a:t>more than twice as likely to have an abortion</a:t>
            </a:r>
            <a:r>
              <a:rPr lang="en-US" sz="2000" dirty="0">
                <a:ea typeface="Calibri" panose="020F0502020204030204" pitchFamily="34" charset="0"/>
                <a:cs typeface="Times New Roman" panose="02020603050405020304" pitchFamily="18" charset="0"/>
              </a:rPr>
              <a:t>; </a:t>
            </a:r>
            <a:r>
              <a:rPr lang="en-UG" sz="2000">
                <a:ea typeface="Calibri" panose="020F0502020204030204" pitchFamily="34" charset="0"/>
                <a:cs typeface="Times New Roman" panose="02020603050405020304" pitchFamily="18" charset="0"/>
              </a:rPr>
              <a:t>increased risk for unintended pregnancy, sexually transmitted infections, miscarriage</a:t>
            </a:r>
            <a:r>
              <a:rPr lang="en-US" sz="2000" dirty="0">
                <a:ea typeface="Calibri" panose="020F0502020204030204" pitchFamily="34" charset="0"/>
                <a:cs typeface="Times New Roman" panose="02020603050405020304" pitchFamily="18" charset="0"/>
              </a:rPr>
              <a:t>; </a:t>
            </a:r>
            <a:r>
              <a:rPr lang="en-UG" sz="2000">
                <a:ea typeface="Calibri" panose="020F0502020204030204" pitchFamily="34" charset="0"/>
                <a:cs typeface="Times New Roman" panose="02020603050405020304" pitchFamily="18" charset="0"/>
              </a:rPr>
              <a:t>in some regions, are 1.5 times more likely to acquire HIV, as compared to women who have not experienced partner violence</a:t>
            </a:r>
            <a:r>
              <a:rPr lang="en-US" sz="2000" dirty="0">
                <a:ea typeface="Calibri" panose="020F0502020204030204" pitchFamily="34" charset="0"/>
                <a:cs typeface="Times New Roman" panose="02020603050405020304" pitchFamily="18" charset="0"/>
              </a:rPr>
              <a:t>.</a:t>
            </a:r>
          </a:p>
          <a:p>
            <a:r>
              <a:rPr lang="en-US" sz="2000" dirty="0"/>
              <a:t>Poor mental health outcomes </a:t>
            </a:r>
            <a:r>
              <a:rPr lang="en-UG" sz="2000">
                <a:ea typeface="Calibri" panose="020F0502020204030204" pitchFamily="34" charset="0"/>
                <a:cs typeface="Calibri" panose="020F0502020204030204" pitchFamily="34" charset="0"/>
              </a:rPr>
              <a:t>including </a:t>
            </a:r>
            <a:r>
              <a:rPr lang="en-UG" sz="2000">
                <a:ea typeface="Calibri" panose="020F0502020204030204" pitchFamily="34" charset="0"/>
              </a:rPr>
              <a:t>post-traumatic stress disorder, depression, low self-esteem, and alcohol and drug abuse</a:t>
            </a:r>
            <a:r>
              <a:rPr lang="en-US" sz="2000" dirty="0">
                <a:ea typeface="Calibri" panose="020F0502020204030204" pitchFamily="34" charset="0"/>
              </a:rPr>
              <a:t>. </a:t>
            </a:r>
            <a:r>
              <a:rPr lang="en-US" sz="2000" i="1" dirty="0">
                <a:ea typeface="Calibri" panose="020F0502020204030204" pitchFamily="34" charset="0"/>
              </a:rPr>
              <a:t>W</a:t>
            </a:r>
            <a:r>
              <a:rPr lang="en-UG" sz="2000" i="1">
                <a:ea typeface="Calibri" panose="020F0502020204030204" pitchFamily="34" charset="0"/>
              </a:rPr>
              <a:t>omen who experience </a:t>
            </a:r>
            <a:r>
              <a:rPr lang="en-US" sz="2000" i="1" dirty="0">
                <a:ea typeface="Calibri" panose="020F0502020204030204" pitchFamily="34" charset="0"/>
              </a:rPr>
              <a:t>IPV</a:t>
            </a:r>
            <a:r>
              <a:rPr lang="en-UG" sz="2000" i="1">
                <a:ea typeface="Calibri" panose="020F0502020204030204" pitchFamily="34" charset="0"/>
              </a:rPr>
              <a:t> are twice as likely to experience depression. (</a:t>
            </a:r>
            <a:r>
              <a:rPr lang="en-US" sz="2000" i="1" dirty="0">
                <a:ea typeface="Calibri" panose="020F0502020204030204" pitchFamily="34" charset="0"/>
              </a:rPr>
              <a:t>WHO</a:t>
            </a:r>
            <a:r>
              <a:rPr lang="en-UG" sz="2000" i="1">
                <a:ea typeface="Calibri" panose="020F0502020204030204" pitchFamily="34" charset="0"/>
              </a:rPr>
              <a:t>, 2013)</a:t>
            </a:r>
            <a:endParaRPr lang="en-US" sz="2000" i="1" dirty="0">
              <a:ea typeface="Calibri" panose="020F0502020204030204" pitchFamily="34" charset="0"/>
            </a:endParaRPr>
          </a:p>
          <a:p>
            <a:r>
              <a:rPr lang="en-US" sz="2000" dirty="0">
                <a:ea typeface="Calibri" panose="020F0502020204030204" pitchFamily="34" charset="0"/>
                <a:cs typeface="Calibri" panose="020F0502020204030204" pitchFamily="34" charset="0"/>
              </a:rPr>
              <a:t>P</a:t>
            </a:r>
            <a:r>
              <a:rPr lang="en-UG" sz="2000">
                <a:ea typeface="Calibri" panose="020F0502020204030204" pitchFamily="34" charset="0"/>
                <a:cs typeface="Calibri" panose="020F0502020204030204" pitchFamily="34" charset="0"/>
              </a:rPr>
              <a:t>hysical injury, disability, or even death (homicide and suicide) </a:t>
            </a:r>
            <a:r>
              <a:rPr lang="en-UG" sz="2000" i="1">
                <a:ea typeface="Calibri" panose="020F0502020204030204" pitchFamily="34" charset="0"/>
                <a:cs typeface="Calibri" panose="020F0502020204030204" pitchFamily="34" charset="0"/>
              </a:rPr>
              <a:t>42% of women who experience </a:t>
            </a:r>
            <a:r>
              <a:rPr lang="en-US" sz="2000" i="1" dirty="0">
                <a:ea typeface="Calibri" panose="020F0502020204030204" pitchFamily="34" charset="0"/>
                <a:cs typeface="Calibri" panose="020F0502020204030204" pitchFamily="34" charset="0"/>
              </a:rPr>
              <a:t>IPV</a:t>
            </a:r>
            <a:r>
              <a:rPr lang="en-UG" sz="2000" i="1">
                <a:ea typeface="Calibri" panose="020F0502020204030204" pitchFamily="34" charset="0"/>
                <a:cs typeface="Calibri" panose="020F0502020204030204" pitchFamily="34" charset="0"/>
              </a:rPr>
              <a:t> report an injury because of the violence. (</a:t>
            </a:r>
            <a:r>
              <a:rPr lang="en-US" sz="2000" i="1" dirty="0">
                <a:ea typeface="Calibri" panose="020F0502020204030204" pitchFamily="34" charset="0"/>
                <a:cs typeface="Calibri" panose="020F0502020204030204" pitchFamily="34" charset="0"/>
              </a:rPr>
              <a:t>WHO</a:t>
            </a:r>
            <a:r>
              <a:rPr lang="en-UG" sz="2000" i="1">
                <a:ea typeface="Calibri" panose="020F0502020204030204" pitchFamily="34" charset="0"/>
                <a:cs typeface="Calibri" panose="020F0502020204030204" pitchFamily="34" charset="0"/>
              </a:rPr>
              <a:t>, 2013)</a:t>
            </a:r>
            <a:endParaRPr lang="en-US" sz="2000" i="1"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Calibri" panose="020F0502020204030204" pitchFamily="34" charset="0"/>
              </a:rPr>
              <a:t>F</a:t>
            </a:r>
            <a:r>
              <a:rPr lang="en-UG" sz="2000">
                <a:ea typeface="Calibri" panose="020F0502020204030204" pitchFamily="34" charset="0"/>
                <a:cs typeface="Calibri" panose="020F0502020204030204" pitchFamily="34" charset="0"/>
              </a:rPr>
              <a:t>inancial burden associated with obtaining medical and legal services, relocating, and/or seeking refuge from violence </a:t>
            </a:r>
            <a:endParaRPr lang="en-US" sz="2000" dirty="0">
              <a:ea typeface="Calibri" panose="020F0502020204030204" pitchFamily="34" charset="0"/>
              <a:cs typeface="Calibri" panose="020F0502020204030204" pitchFamily="34" charset="0"/>
            </a:endParaRPr>
          </a:p>
          <a:p>
            <a:r>
              <a:rPr lang="en-US" sz="2000" dirty="0">
                <a:ea typeface="Calibri" panose="020F0502020204030204" pitchFamily="34" charset="0"/>
              </a:rPr>
              <a:t>L</a:t>
            </a:r>
            <a:r>
              <a:rPr lang="en-UG" sz="2000">
                <a:ea typeface="Calibri" panose="020F0502020204030204" pitchFamily="34" charset="0"/>
              </a:rPr>
              <a:t>imits on earning potential because of injury or inability to work as a result of violence </a:t>
            </a:r>
            <a:endParaRPr lang="en-US" sz="2000" dirty="0">
              <a:ea typeface="Calibri" panose="020F0502020204030204" pitchFamily="34" charset="0"/>
            </a:endParaRPr>
          </a:p>
          <a:p>
            <a:r>
              <a:rPr lang="en-US" sz="2000" dirty="0">
                <a:ea typeface="Calibri" panose="020F0502020204030204" pitchFamily="34" charset="0"/>
                <a:cs typeface="Times New Roman" panose="02020603050405020304" pitchFamily="18" charset="0"/>
              </a:rPr>
              <a:t>Curtailed education achievement</a:t>
            </a:r>
            <a:endParaRPr lang="en-UG" sz="2000">
              <a:ea typeface="Calibri" panose="020F0502020204030204" pitchFamily="34" charset="0"/>
              <a:cs typeface="Times New Roman" panose="02020603050405020304" pitchFamily="18" charset="0"/>
            </a:endParaRPr>
          </a:p>
          <a:p>
            <a:endParaRPr lang="en-US" sz="1800" i="1" dirty="0">
              <a:ea typeface="Calibri" panose="020F0502020204030204" pitchFamily="34" charset="0"/>
            </a:endParaRPr>
          </a:p>
          <a:p>
            <a:pPr lvl="1">
              <a:spcAft>
                <a:spcPts val="800"/>
              </a:spcAft>
              <a:buFont typeface="Courier New" panose="02070309020205020404" pitchFamily="49" charset="0"/>
              <a:buChar char="o"/>
            </a:pPr>
            <a:endParaRPr lang="en-UG" sz="1800">
              <a:ea typeface="Calibri" panose="020F0502020204030204" pitchFamily="34" charset="0"/>
              <a:cs typeface="Times New Roman" panose="02020603050405020304" pitchFamily="18" charset="0"/>
            </a:endParaRPr>
          </a:p>
          <a:p>
            <a:endParaRPr lang="en-KE" sz="1800" dirty="0"/>
          </a:p>
        </p:txBody>
      </p:sp>
    </p:spTree>
    <p:extLst>
      <p:ext uri="{BB962C8B-B14F-4D97-AF65-F5344CB8AC3E}">
        <p14:creationId xmlns:p14="http://schemas.microsoft.com/office/powerpoint/2010/main" val="711748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FB914AA-ED39-4AC2-BE38-1D31F7BDB654}"/>
              </a:ext>
            </a:extLst>
          </p:cNvPr>
          <p:cNvSpPr>
            <a:spLocks noGrp="1"/>
          </p:cNvSpPr>
          <p:nvPr>
            <p:ph type="title"/>
          </p:nvPr>
        </p:nvSpPr>
        <p:spPr>
          <a:xfrm>
            <a:off x="777240" y="731519"/>
            <a:ext cx="2845191" cy="3237579"/>
          </a:xfrm>
        </p:spPr>
        <p:txBody>
          <a:bodyPr>
            <a:normAutofit fontScale="90000"/>
          </a:bodyPr>
          <a:lstStyle/>
          <a:p>
            <a:br>
              <a:rPr lang="en-US" sz="4000" dirty="0">
                <a:solidFill>
                  <a:srgbClr val="FFFFFF"/>
                </a:solidFill>
              </a:rPr>
            </a:br>
            <a:br>
              <a:rPr lang="en-US" sz="4000" dirty="0">
                <a:solidFill>
                  <a:srgbClr val="FFFFFF"/>
                </a:solidFill>
              </a:rPr>
            </a:br>
            <a:br>
              <a:rPr lang="en-US" sz="4000" dirty="0">
                <a:solidFill>
                  <a:srgbClr val="FFFFFF"/>
                </a:solidFill>
              </a:rPr>
            </a:br>
            <a:r>
              <a:rPr lang="en-US" sz="4000" dirty="0">
                <a:solidFill>
                  <a:srgbClr val="FFFFFF"/>
                </a:solidFill>
              </a:rPr>
              <a:t>Overview: Violence Against Children</a:t>
            </a:r>
            <a:br>
              <a:rPr lang="en-US" sz="3800" dirty="0">
                <a:solidFill>
                  <a:srgbClr val="FFFFFF"/>
                </a:solidFill>
              </a:rPr>
            </a:br>
            <a:br>
              <a:rPr lang="en-US" sz="3800" dirty="0">
                <a:solidFill>
                  <a:srgbClr val="FFFFFF"/>
                </a:solidFill>
              </a:rPr>
            </a:br>
            <a:br>
              <a:rPr lang="en-US" sz="3800" dirty="0">
                <a:solidFill>
                  <a:srgbClr val="FFFFFF"/>
                </a:solidFill>
              </a:rPr>
            </a:br>
            <a:endParaRPr lang="en-UG" sz="3800" dirty="0">
              <a:solidFill>
                <a:srgbClr val="FFFFFF"/>
              </a:solidFill>
            </a:endParaRPr>
          </a:p>
        </p:txBody>
      </p:sp>
      <p:sp>
        <p:nvSpPr>
          <p:cNvPr id="15" name="Rectangle 1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F4347C-7E68-4905-8B2C-889298528ABA}"/>
              </a:ext>
            </a:extLst>
          </p:cNvPr>
          <p:cNvSpPr>
            <a:spLocks noGrp="1"/>
          </p:cNvSpPr>
          <p:nvPr>
            <p:ph idx="1"/>
          </p:nvPr>
        </p:nvSpPr>
        <p:spPr>
          <a:xfrm>
            <a:off x="4379709" y="686862"/>
            <a:ext cx="7037591" cy="5475129"/>
          </a:xfrm>
        </p:spPr>
        <p:txBody>
          <a:bodyPr anchor="ctr">
            <a:normAutofit fontScale="92500" lnSpcReduction="10000"/>
          </a:bodyPr>
          <a:lstStyle/>
          <a:p>
            <a:pPr>
              <a:buFont typeface="Wingdings" panose="05000000000000000000" pitchFamily="2" charset="2"/>
              <a:buChar char="§"/>
            </a:pPr>
            <a:r>
              <a:rPr lang="en-UG" sz="2400" dirty="0">
                <a:effectLst/>
                <a:latin typeface="Calibri" panose="020F0502020204030204" pitchFamily="34" charset="0"/>
                <a:ea typeface="Calibri" panose="020F0502020204030204" pitchFamily="34" charset="0"/>
                <a:cs typeface="Times New Roman" panose="02020603050405020304" pitchFamily="18" charset="0"/>
              </a:rPr>
              <a:t>Globally, nearly one in three adolescent girls aged 15 to 19 (84 million) have been the victims of emotional, physical and/or sexual violence perpetrated by their partners</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pPr>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Most often, sexual violence against children is perpetrated by an adult known to the child – such as </a:t>
            </a:r>
            <a:r>
              <a:rPr lang="en-US" sz="2400" dirty="0" err="1">
                <a:latin typeface="Calibri" panose="020F0502020204030204" pitchFamily="34" charset="0"/>
                <a:ea typeface="Calibri" panose="020F0502020204030204" pitchFamily="34" charset="0"/>
                <a:cs typeface="Times New Roman" panose="02020603050405020304" pitchFamily="18" charset="0"/>
              </a:rPr>
              <a:t>neighbour</a:t>
            </a:r>
            <a:r>
              <a:rPr lang="en-US" sz="2400" dirty="0">
                <a:latin typeface="Calibri" panose="020F0502020204030204" pitchFamily="34" charset="0"/>
                <a:ea typeface="Calibri" panose="020F0502020204030204" pitchFamily="34" charset="0"/>
                <a:cs typeface="Times New Roman" panose="02020603050405020304" pitchFamily="18" charset="0"/>
              </a:rPr>
              <a:t>, family friend, </a:t>
            </a:r>
            <a:r>
              <a:rPr lang="en-US" sz="2400" dirty="0"/>
              <a:t>stepfathers, uncles, cousin, brother, grandfathers and fathers) </a:t>
            </a:r>
            <a:endParaRPr lang="en-UG" sz="24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US" sz="2400" dirty="0"/>
              <a:t>Evidence shows that globally up to one billion children are affected by violence each year.</a:t>
            </a:r>
          </a:p>
          <a:p>
            <a:pPr>
              <a:buFont typeface="Wingdings" panose="05000000000000000000" pitchFamily="2" charset="2"/>
              <a:buChar char="§"/>
            </a:pPr>
            <a:r>
              <a:rPr lang="en-US" sz="2400" dirty="0"/>
              <a:t>Across Africa, at least 50% of children between the ages of 2 and 17 years have experienced one or more forms of violence (excluding spanking, slapping and shaking) in all settings.</a:t>
            </a:r>
          </a:p>
          <a:p>
            <a:pPr>
              <a:buFont typeface="Wingdings" panose="05000000000000000000" pitchFamily="2" charset="2"/>
              <a:buChar char="§"/>
            </a:pPr>
            <a:r>
              <a:rPr lang="en-US" sz="2400" dirty="0"/>
              <a:t>Gender dimension of VAC: girls experiencing more sexual violence, while boy experience more physical violence, however, sexual violence against boy is also under reported</a:t>
            </a:r>
          </a:p>
          <a:p>
            <a:endParaRPr lang="en-UG" sz="2400" dirty="0"/>
          </a:p>
        </p:txBody>
      </p:sp>
    </p:spTree>
    <p:extLst>
      <p:ext uri="{BB962C8B-B14F-4D97-AF65-F5344CB8AC3E}">
        <p14:creationId xmlns:p14="http://schemas.microsoft.com/office/powerpoint/2010/main" val="762345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0" name="Rectangle 4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4111931"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857D320-055A-4782-83F5-E7405E7CEA24}"/>
              </a:ext>
            </a:extLst>
          </p:cNvPr>
          <p:cNvSpPr>
            <a:spLocks noGrp="1"/>
          </p:cNvSpPr>
          <p:nvPr>
            <p:ph type="title"/>
          </p:nvPr>
        </p:nvSpPr>
        <p:spPr>
          <a:xfrm>
            <a:off x="774700" y="761999"/>
            <a:ext cx="3511188" cy="5368413"/>
          </a:xfrm>
        </p:spPr>
        <p:txBody>
          <a:bodyPr>
            <a:normAutofit/>
          </a:bodyPr>
          <a:lstStyle/>
          <a:p>
            <a:r>
              <a:rPr lang="en-US">
                <a:solidFill>
                  <a:srgbClr val="FFFFFF"/>
                </a:solidFill>
              </a:rPr>
              <a:t>VAC/VAW and SGBV in Uganda</a:t>
            </a:r>
            <a:br>
              <a:rPr lang="en-US">
                <a:solidFill>
                  <a:srgbClr val="FFFFFF"/>
                </a:solidFill>
              </a:rPr>
            </a:br>
            <a:br>
              <a:rPr lang="en-US">
                <a:solidFill>
                  <a:srgbClr val="FFFFFF"/>
                </a:solidFill>
              </a:rPr>
            </a:br>
            <a:br>
              <a:rPr lang="en-US">
                <a:solidFill>
                  <a:srgbClr val="FFFFFF"/>
                </a:solidFill>
              </a:rPr>
            </a:br>
            <a:endParaRPr lang="en-UG">
              <a:solidFill>
                <a:srgbClr val="FFFFFF"/>
              </a:solidFill>
            </a:endParaRPr>
          </a:p>
        </p:txBody>
      </p:sp>
      <p:sp>
        <p:nvSpPr>
          <p:cNvPr id="51" name="Rectangle 4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7274" y="446007"/>
            <a:ext cx="4676305"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3528E6-1F7B-4E10-AEB0-D1A7F5109BF9}"/>
              </a:ext>
            </a:extLst>
          </p:cNvPr>
          <p:cNvSpPr>
            <a:spLocks noGrp="1"/>
          </p:cNvSpPr>
          <p:nvPr>
            <p:ph idx="1"/>
          </p:nvPr>
        </p:nvSpPr>
        <p:spPr>
          <a:xfrm>
            <a:off x="4757272" y="99237"/>
            <a:ext cx="4676305" cy="6585098"/>
          </a:xfrm>
        </p:spPr>
        <p:txBody>
          <a:bodyPr anchor="ctr">
            <a:normAutofit/>
          </a:bodyPr>
          <a:lstStyle/>
          <a:p>
            <a:pPr marL="0" indent="0">
              <a:buNone/>
            </a:pPr>
            <a:endParaRPr lang="en-US" sz="1900" dirty="0">
              <a:effectLst/>
              <a:ea typeface="Calibri" panose="020F0502020204030204" pitchFamily="34" charset="0"/>
            </a:endParaRPr>
          </a:p>
          <a:p>
            <a:pPr>
              <a:buFont typeface="Wingdings" panose="05000000000000000000" pitchFamily="2" charset="2"/>
              <a:buChar char="§"/>
            </a:pPr>
            <a:r>
              <a:rPr lang="en-US" sz="2400" dirty="0">
                <a:ea typeface="Times New Roman" panose="02020603050405020304" pitchFamily="18" charset="0"/>
                <a:cs typeface="Segoe UI Historic" panose="020B0502040204020203" pitchFamily="34" charset="0"/>
              </a:rPr>
              <a:t>UDHS (2011) indicates that </a:t>
            </a:r>
            <a:r>
              <a:rPr lang="en-UG" sz="2400" dirty="0">
                <a:effectLst/>
                <a:ea typeface="Times New Roman" panose="02020603050405020304" pitchFamily="18" charset="0"/>
                <a:cs typeface="Segoe UI Historic" panose="020B0502040204020203" pitchFamily="34" charset="0"/>
              </a:rPr>
              <a:t>56% of women aged between 15 and 49 years in Uganda have experienced physical violence at some point in life</a:t>
            </a:r>
            <a:endParaRPr lang="en-US" sz="2400" dirty="0">
              <a:ea typeface="Times New Roman" panose="02020603050405020304" pitchFamily="18" charset="0"/>
              <a:cs typeface="Segoe UI Historic" panose="020B0502040204020203" pitchFamily="34" charset="0"/>
            </a:endParaRPr>
          </a:p>
          <a:p>
            <a:pPr>
              <a:buFont typeface="Wingdings" panose="05000000000000000000" pitchFamily="2" charset="2"/>
              <a:buChar char="§"/>
            </a:pPr>
            <a:r>
              <a:rPr lang="en-UG" sz="2400" dirty="0">
                <a:effectLst/>
                <a:ea typeface="Times New Roman" panose="02020603050405020304" pitchFamily="18" charset="0"/>
                <a:cs typeface="Segoe UI Historic" panose="020B0502040204020203" pitchFamily="34" charset="0"/>
              </a:rPr>
              <a:t>2</a:t>
            </a:r>
            <a:r>
              <a:rPr lang="en-US" sz="2400" dirty="0">
                <a:effectLst/>
                <a:ea typeface="Times New Roman" panose="02020603050405020304" pitchFamily="18" charset="0"/>
                <a:cs typeface="Segoe UI Historic" panose="020B0502040204020203" pitchFamily="34" charset="0"/>
              </a:rPr>
              <a:t>7.8</a:t>
            </a:r>
            <a:r>
              <a:rPr lang="en-UG" sz="2400" dirty="0">
                <a:effectLst/>
                <a:ea typeface="Times New Roman" panose="02020603050405020304" pitchFamily="18" charset="0"/>
                <a:cs typeface="Segoe UI Historic" panose="020B0502040204020203" pitchFamily="34" charset="0"/>
              </a:rPr>
              <a:t>% of women in the same age group have experienced sexual violence, compared to </a:t>
            </a:r>
            <a:r>
              <a:rPr lang="en-US" sz="2400" dirty="0">
                <a:effectLst/>
                <a:ea typeface="Times New Roman" panose="02020603050405020304" pitchFamily="18" charset="0"/>
                <a:cs typeface="Segoe UI Historic" panose="020B0502040204020203" pitchFamily="34" charset="0"/>
              </a:rPr>
              <a:t>8.</a:t>
            </a:r>
            <a:r>
              <a:rPr lang="en-UG" sz="2400" dirty="0">
                <a:effectLst/>
                <a:ea typeface="Times New Roman" panose="02020603050405020304" pitchFamily="18" charset="0"/>
                <a:cs typeface="Segoe UI Historic" panose="020B0502040204020203" pitchFamily="34" charset="0"/>
              </a:rPr>
              <a:t>9% of men. </a:t>
            </a:r>
            <a:endParaRPr lang="en-US" sz="2400" dirty="0">
              <a:ea typeface="Times New Roman" panose="02020603050405020304" pitchFamily="18" charset="0"/>
              <a:cs typeface="Segoe UI Historic" panose="020B0502040204020203" pitchFamily="34" charset="0"/>
            </a:endParaRPr>
          </a:p>
          <a:p>
            <a:pPr>
              <a:buFont typeface="Wingdings" panose="05000000000000000000" pitchFamily="2" charset="2"/>
              <a:buChar char="§"/>
            </a:pPr>
            <a:r>
              <a:rPr lang="en-US" sz="2400" b="0" i="0" u="none" strike="noStrike" cap="none" dirty="0">
                <a:ea typeface="Cabin"/>
                <a:cs typeface="Cabin"/>
                <a:sym typeface="Cabin"/>
              </a:rPr>
              <a:t>51 percent of women experience lifetime intimate partner abuse (UHDS, 2016)</a:t>
            </a:r>
            <a:endParaRPr lang="en-US" sz="2400" dirty="0">
              <a:effectLst/>
              <a:ea typeface="Times New Roman" panose="02020603050405020304" pitchFamily="18" charset="0"/>
              <a:cs typeface="Segoe UI Historic" panose="020B0502040204020203" pitchFamily="34" charset="0"/>
            </a:endParaRPr>
          </a:p>
          <a:p>
            <a:pPr>
              <a:buFont typeface="Wingdings" panose="05000000000000000000" pitchFamily="2" charset="2"/>
              <a:buChar char="§"/>
            </a:pPr>
            <a:r>
              <a:rPr lang="en-US" sz="2400" dirty="0"/>
              <a:t>In Uganda 35% (girls )and 17% (boys) youth had experienced sexual violence before the age of 18 (</a:t>
            </a:r>
            <a:r>
              <a:rPr lang="en-US" sz="2400" dirty="0">
                <a:ea typeface="Times New Roman" panose="02020603050405020304" pitchFamily="18" charset="0"/>
                <a:cs typeface="Segoe UI Historic" panose="020B0502040204020203" pitchFamily="34" charset="0"/>
              </a:rPr>
              <a:t>VACS Report, 2018)</a:t>
            </a:r>
          </a:p>
          <a:p>
            <a:pPr marL="0" indent="0">
              <a:buNone/>
            </a:pPr>
            <a:endParaRPr lang="en-UG" sz="1900" dirty="0"/>
          </a:p>
        </p:txBody>
      </p:sp>
      <p:pic>
        <p:nvPicPr>
          <p:cNvPr id="7" name="Content Placeholder 3">
            <a:extLst>
              <a:ext uri="{FF2B5EF4-FFF2-40B4-BE49-F238E27FC236}">
                <a16:creationId xmlns:a16="http://schemas.microsoft.com/office/drawing/2014/main" id="{8E699ADD-7614-4876-98D8-FE0D2F29E5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8" r="15689" b="-7"/>
          <a:stretch/>
        </p:blipFill>
        <p:spPr>
          <a:xfrm>
            <a:off x="9616863" y="446007"/>
            <a:ext cx="2100838" cy="2907792"/>
          </a:xfrm>
          <a:prstGeom prst="rect">
            <a:avLst/>
          </a:prstGeom>
        </p:spPr>
      </p:pic>
      <p:sp>
        <p:nvSpPr>
          <p:cNvPr id="49" name="Rectangle 48">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6862" y="3494844"/>
            <a:ext cx="2104001" cy="2907792"/>
          </a:xfrm>
          <a:prstGeom prst="rect">
            <a:avLst/>
          </a:prstGeom>
          <a:solidFill>
            <a:srgbClr val="459F36">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99720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7">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9">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13">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F3D2A-C948-0446-8577-CE66CB235805}"/>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6800" kern="1200">
                <a:solidFill>
                  <a:schemeClr val="tx1"/>
                </a:solidFill>
                <a:latin typeface="+mj-lt"/>
                <a:ea typeface="+mj-ea"/>
                <a:cs typeface="+mj-cs"/>
              </a:rPr>
              <a:t>Relationship between power, gender and violence </a:t>
            </a:r>
          </a:p>
        </p:txBody>
      </p:sp>
      <p:sp>
        <p:nvSpPr>
          <p:cNvPr id="3" name="Text Placeholder 2">
            <a:extLst>
              <a:ext uri="{FF2B5EF4-FFF2-40B4-BE49-F238E27FC236}">
                <a16:creationId xmlns:a16="http://schemas.microsoft.com/office/drawing/2014/main" id="{507B7BFF-8408-5841-A350-B9822F8F5CC8}"/>
              </a:ext>
            </a:extLst>
          </p:cNvPr>
          <p:cNvSpPr>
            <a:spLocks noGrp="1"/>
          </p:cNvSpPr>
          <p:nvPr>
            <p:ph type="body" idx="1"/>
          </p:nvPr>
        </p:nvSpPr>
        <p:spPr>
          <a:xfrm>
            <a:off x="987688" y="1553518"/>
            <a:ext cx="9910295" cy="1281733"/>
          </a:xfrm>
        </p:spPr>
        <p:txBody>
          <a:bodyPr vert="horz" lIns="91440" tIns="45720" rIns="91440" bIns="45720" rtlCol="0" anchor="b">
            <a:normAutofit/>
          </a:bodyPr>
          <a:lstStyle/>
          <a:p>
            <a:endParaRPr lang="en-US" sz="2400" kern="1200">
              <a:solidFill>
                <a:schemeClr val="tx1"/>
              </a:solidFill>
              <a:latin typeface="+mn-lt"/>
              <a:ea typeface="+mn-ea"/>
              <a:cs typeface="+mn-cs"/>
            </a:endParaRPr>
          </a:p>
        </p:txBody>
      </p:sp>
      <p:sp>
        <p:nvSpPr>
          <p:cNvPr id="45" name="Rectangle 15">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577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10">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55" name="Group 12">
            <a:extLst>
              <a:ext uri="{FF2B5EF4-FFF2-40B4-BE49-F238E27FC236}">
                <a16:creationId xmlns:a16="http://schemas.microsoft.com/office/drawing/2014/main" id="{53CA3DAA-08BB-476F-9793-941CFAEA5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56" name="Rectangle 13">
              <a:extLst>
                <a:ext uri="{FF2B5EF4-FFF2-40B4-BE49-F238E27FC236}">
                  <a16:creationId xmlns:a16="http://schemas.microsoft.com/office/drawing/2014/main" id="{C1EF744A-E0CA-4659-9909-4B77BF70D3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14">
              <a:extLst>
                <a:ext uri="{FF2B5EF4-FFF2-40B4-BE49-F238E27FC236}">
                  <a16:creationId xmlns:a16="http://schemas.microsoft.com/office/drawing/2014/main" id="{A09C8437-171E-4687-AA5E-A46A56AEE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8" name="Freeform: Shape 16">
            <a:extLst>
              <a:ext uri="{FF2B5EF4-FFF2-40B4-BE49-F238E27FC236}">
                <a16:creationId xmlns:a16="http://schemas.microsoft.com/office/drawing/2014/main" id="{4FEFA667-DE58-4745-9E9D-C6E61CB06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9" name="Rectangle 18">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itle 4">
            <a:extLst>
              <a:ext uri="{FF2B5EF4-FFF2-40B4-BE49-F238E27FC236}">
                <a16:creationId xmlns:a16="http://schemas.microsoft.com/office/drawing/2014/main" id="{D671452B-BB8A-438E-A5E0-19BD6373BA8E}"/>
              </a:ext>
            </a:extLst>
          </p:cNvPr>
          <p:cNvSpPr>
            <a:spLocks noGrp="1"/>
          </p:cNvSpPr>
          <p:nvPr>
            <p:ph type="title"/>
          </p:nvPr>
        </p:nvSpPr>
        <p:spPr>
          <a:xfrm>
            <a:off x="685800" y="1676400"/>
            <a:ext cx="3810000" cy="3505200"/>
          </a:xfrm>
        </p:spPr>
        <p:txBody>
          <a:bodyPr anchor="t">
            <a:normAutofit/>
          </a:bodyPr>
          <a:lstStyle/>
          <a:p>
            <a:r>
              <a:rPr lang="en-US" sz="4000"/>
              <a:t>Relationship between power, gender and violence</a:t>
            </a:r>
            <a:endParaRPr lang="en-UG" sz="4000"/>
          </a:p>
        </p:txBody>
      </p:sp>
      <p:sp>
        <p:nvSpPr>
          <p:cNvPr id="6" name="Content Placeholder 5">
            <a:extLst>
              <a:ext uri="{FF2B5EF4-FFF2-40B4-BE49-F238E27FC236}">
                <a16:creationId xmlns:a16="http://schemas.microsoft.com/office/drawing/2014/main" id="{E22531E7-700A-481D-8908-429F2AC9B7DC}"/>
              </a:ext>
            </a:extLst>
          </p:cNvPr>
          <p:cNvSpPr>
            <a:spLocks noGrp="1"/>
          </p:cNvSpPr>
          <p:nvPr>
            <p:ph idx="1"/>
          </p:nvPr>
        </p:nvSpPr>
        <p:spPr>
          <a:xfrm>
            <a:off x="4724404" y="1064941"/>
            <a:ext cx="5638796" cy="4461215"/>
          </a:xfrm>
        </p:spPr>
        <p:txBody>
          <a:bodyPr>
            <a:normAutofit/>
          </a:bodyPr>
          <a:lstStyle/>
          <a:p>
            <a:pPr marL="0" indent="0">
              <a:buNone/>
            </a:pPr>
            <a:endParaRPr lang="en-US" sz="1500" b="1" dirty="0">
              <a:solidFill>
                <a:schemeClr val="tx1">
                  <a:alpha val="55000"/>
                </a:schemeClr>
              </a:solidFill>
            </a:endParaRPr>
          </a:p>
          <a:p>
            <a:pPr>
              <a:buFont typeface="Wingdings" panose="05000000000000000000" pitchFamily="2" charset="2"/>
              <a:buChar char="§"/>
            </a:pPr>
            <a:endParaRPr lang="en-US" sz="1500" dirty="0">
              <a:solidFill>
                <a:schemeClr val="tx1">
                  <a:alpha val="55000"/>
                </a:schemeClr>
              </a:solidFill>
              <a:effectLst/>
              <a:ea typeface="Calibri" panose="020F0502020204030204" pitchFamily="34" charset="0"/>
              <a:cs typeface="Times New Roman" panose="02020603050405020304" pitchFamily="18" charset="0"/>
            </a:endParaRPr>
          </a:p>
          <a:p>
            <a:pPr>
              <a:buFont typeface="Wingdings" panose="05000000000000000000" pitchFamily="2" charset="2"/>
              <a:buChar char="§"/>
            </a:pPr>
            <a:r>
              <a:rPr lang="en-UG" sz="2000" dirty="0">
                <a:solidFill>
                  <a:schemeClr val="tx1">
                    <a:alpha val="55000"/>
                  </a:schemeClr>
                </a:solidFill>
                <a:effectLst/>
                <a:ea typeface="Calibri" panose="020F0502020204030204" pitchFamily="34" charset="0"/>
                <a:cs typeface="Times New Roman" panose="02020603050405020304" pitchFamily="18" charset="0"/>
              </a:rPr>
              <a:t>GBV is a result of an unequal balance of </a:t>
            </a:r>
            <a:r>
              <a:rPr lang="en-US" sz="2000" b="1" dirty="0">
                <a:solidFill>
                  <a:schemeClr val="tx1">
                    <a:alpha val="55000"/>
                  </a:schemeClr>
                </a:solidFill>
                <a:effectLst/>
                <a:ea typeface="Calibri" panose="020F0502020204030204" pitchFamily="34" charset="0"/>
                <a:cs typeface="Times New Roman" panose="02020603050405020304" pitchFamily="18" charset="0"/>
              </a:rPr>
              <a:t>power</a:t>
            </a:r>
            <a:r>
              <a:rPr lang="en-UG" sz="2000" dirty="0">
                <a:solidFill>
                  <a:schemeClr val="tx1">
                    <a:alpha val="55000"/>
                  </a:schemeClr>
                </a:solidFill>
                <a:effectLst/>
                <a:ea typeface="Calibri" panose="020F0502020204030204" pitchFamily="34" charset="0"/>
                <a:cs typeface="Times New Roman" panose="02020603050405020304" pitchFamily="18" charset="0"/>
              </a:rPr>
              <a:t> between women and men, </a:t>
            </a:r>
            <a:r>
              <a:rPr lang="en-US" sz="2000" dirty="0">
                <a:solidFill>
                  <a:schemeClr val="tx1">
                    <a:alpha val="55000"/>
                  </a:schemeClr>
                </a:solidFill>
                <a:effectLst/>
                <a:ea typeface="Calibri" panose="020F0502020204030204" pitchFamily="34" charset="0"/>
                <a:cs typeface="Times New Roman" panose="02020603050405020304" pitchFamily="18" charset="0"/>
              </a:rPr>
              <a:t>boys, and girls. </a:t>
            </a:r>
          </a:p>
          <a:p>
            <a:pPr>
              <a:buFont typeface="Wingdings" panose="05000000000000000000" pitchFamily="2" charset="2"/>
              <a:buChar char="§"/>
            </a:pPr>
            <a:r>
              <a:rPr lang="en-US" sz="2000" dirty="0">
                <a:solidFill>
                  <a:schemeClr val="tx1">
                    <a:alpha val="55000"/>
                  </a:schemeClr>
                </a:solidFill>
                <a:effectLst/>
                <a:ea typeface="Calibri" panose="020F0502020204030204" pitchFamily="34" charset="0"/>
                <a:cs typeface="Times New Roman" panose="02020603050405020304" pitchFamily="18" charset="0"/>
              </a:rPr>
              <a:t>I</a:t>
            </a:r>
            <a:r>
              <a:rPr lang="en-UG" sz="2000" dirty="0">
                <a:solidFill>
                  <a:schemeClr val="tx1">
                    <a:alpha val="55000"/>
                  </a:schemeClr>
                </a:solidFill>
                <a:effectLst/>
                <a:ea typeface="Calibri" panose="020F0502020204030204" pitchFamily="34" charset="0"/>
                <a:cs typeface="Times New Roman" panose="02020603050405020304" pitchFamily="18" charset="0"/>
              </a:rPr>
              <a:t>t cuts across cultures, ethnic groups, socioeconomic statuses, and religions. </a:t>
            </a:r>
            <a:endParaRPr lang="en-US" sz="2000" b="1" dirty="0">
              <a:solidFill>
                <a:schemeClr val="tx1">
                  <a:alpha val="55000"/>
                </a:schemeClr>
              </a:solidFill>
            </a:endParaRPr>
          </a:p>
          <a:p>
            <a:pPr>
              <a:buFont typeface="Wingdings" panose="05000000000000000000" pitchFamily="2" charset="2"/>
              <a:buChar char="§"/>
            </a:pPr>
            <a:r>
              <a:rPr lang="en-US" sz="2000" b="1" dirty="0">
                <a:solidFill>
                  <a:schemeClr val="tx1">
                    <a:alpha val="55000"/>
                  </a:schemeClr>
                </a:solidFill>
              </a:rPr>
              <a:t>Power i</a:t>
            </a:r>
            <a:r>
              <a:rPr lang="en-US" sz="2000" dirty="0">
                <a:solidFill>
                  <a:schemeClr val="tx1">
                    <a:alpha val="55000"/>
                  </a:schemeClr>
                </a:solidFill>
              </a:rPr>
              <a:t>s the capacity to empower or transform oneself and others.  </a:t>
            </a:r>
          </a:p>
          <a:p>
            <a:pPr>
              <a:buFont typeface="Wingdings" panose="05000000000000000000" pitchFamily="2" charset="2"/>
              <a:buChar char="§"/>
            </a:pPr>
            <a:r>
              <a:rPr lang="en-US" sz="2000" b="1" dirty="0">
                <a:solidFill>
                  <a:schemeClr val="tx1">
                    <a:alpha val="55000"/>
                  </a:schemeClr>
                </a:solidFill>
              </a:rPr>
              <a:t>Power</a:t>
            </a:r>
            <a:r>
              <a:rPr lang="en-US" sz="2000" dirty="0">
                <a:solidFill>
                  <a:schemeClr val="tx1">
                    <a:alpha val="55000"/>
                  </a:schemeClr>
                </a:solidFill>
              </a:rPr>
              <a:t> is also a set of oppressive or unjust relations that emerge from every day social interaction. </a:t>
            </a:r>
          </a:p>
          <a:p>
            <a:pPr>
              <a:buFont typeface="Wingdings" panose="05000000000000000000" pitchFamily="2" charset="2"/>
              <a:buChar char="§"/>
            </a:pPr>
            <a:r>
              <a:rPr lang="en-US" sz="2000" b="1" dirty="0">
                <a:solidFill>
                  <a:schemeClr val="tx1">
                    <a:alpha val="55000"/>
                  </a:schemeClr>
                </a:solidFill>
              </a:rPr>
              <a:t>Power</a:t>
            </a:r>
            <a:r>
              <a:rPr lang="en-US" sz="2000" dirty="0">
                <a:solidFill>
                  <a:schemeClr val="tx1">
                    <a:alpha val="55000"/>
                  </a:schemeClr>
                </a:solidFill>
              </a:rPr>
              <a:t> can be negative or positive depending on how the person who wields it uses it.</a:t>
            </a:r>
          </a:p>
          <a:p>
            <a:pPr marL="0" indent="0">
              <a:buNone/>
            </a:pPr>
            <a:endParaRPr lang="en-US" sz="1500" dirty="0">
              <a:solidFill>
                <a:schemeClr val="tx1">
                  <a:alpha val="55000"/>
                </a:schemeClr>
              </a:solidFill>
            </a:endParaRPr>
          </a:p>
          <a:p>
            <a:pPr marL="0" indent="0">
              <a:buNone/>
            </a:pPr>
            <a:endParaRPr lang="en-UG" sz="1500" dirty="0">
              <a:solidFill>
                <a:schemeClr val="tx1">
                  <a:alpha val="55000"/>
                </a:schemeClr>
              </a:solidFill>
            </a:endParaRPr>
          </a:p>
        </p:txBody>
      </p:sp>
    </p:spTree>
    <p:extLst>
      <p:ext uri="{BB962C8B-B14F-4D97-AF65-F5344CB8AC3E}">
        <p14:creationId xmlns:p14="http://schemas.microsoft.com/office/powerpoint/2010/main" val="760011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60722-66C5-4038-8087-38DF47BC1376}"/>
              </a:ext>
            </a:extLst>
          </p:cNvPr>
          <p:cNvSpPr>
            <a:spLocks noGrp="1"/>
          </p:cNvSpPr>
          <p:nvPr>
            <p:ph type="title"/>
          </p:nvPr>
        </p:nvSpPr>
        <p:spPr>
          <a:xfrm>
            <a:off x="589560" y="856180"/>
            <a:ext cx="4560584" cy="1128068"/>
          </a:xfrm>
        </p:spPr>
        <p:txBody>
          <a:bodyPr anchor="ctr">
            <a:normAutofit/>
          </a:bodyPr>
          <a:lstStyle/>
          <a:p>
            <a:r>
              <a:rPr lang="en-US" sz="1900"/>
              <a:t>Power and Control Wheel </a:t>
            </a:r>
            <a:r>
              <a:rPr lang="en-US" sz="1900" dirty="0">
                <a:hlinkClick r:id="rId3"/>
              </a:rPr>
              <a:t>https://www.theduluthmodel.org/wheels/</a:t>
            </a:r>
            <a:endParaRPr lang="en-UG" sz="1900" dirty="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B37911-2612-416E-932F-340966366BDD}"/>
              </a:ext>
            </a:extLst>
          </p:cNvPr>
          <p:cNvSpPr>
            <a:spLocks noGrp="1"/>
          </p:cNvSpPr>
          <p:nvPr>
            <p:ph idx="1"/>
          </p:nvPr>
        </p:nvSpPr>
        <p:spPr>
          <a:xfrm>
            <a:off x="590719" y="2330505"/>
            <a:ext cx="4559425" cy="3979585"/>
          </a:xfrm>
        </p:spPr>
        <p:txBody>
          <a:bodyPr anchor="ctr">
            <a:normAutofit fontScale="92500" lnSpcReduction="10000"/>
          </a:bodyPr>
          <a:lstStyle/>
          <a:p>
            <a:pPr marL="0" indent="0">
              <a:buNone/>
            </a:pPr>
            <a:endParaRPr lang="en-US" sz="2000" dirty="0"/>
          </a:p>
          <a:p>
            <a:pPr marL="0" indent="0">
              <a:buNone/>
            </a:pPr>
            <a:r>
              <a:rPr lang="en-UG" sz="2000" dirty="0">
                <a:effectLst/>
                <a:latin typeface="Calibri" panose="020F0502020204030204" pitchFamily="34" charset="0"/>
                <a:ea typeface="Calibri" panose="020F0502020204030204" pitchFamily="34" charset="0"/>
                <a:cs typeface="Times New Roman" panose="02020603050405020304" pitchFamily="18" charset="0"/>
              </a:rPr>
              <a:t>The Power &amp; Control </a:t>
            </a:r>
            <a:r>
              <a:rPr lang="en-US" sz="2000" dirty="0">
                <a:effectLst/>
                <a:latin typeface="Calibri" panose="020F0502020204030204" pitchFamily="34" charset="0"/>
                <a:ea typeface="Calibri" panose="020F0502020204030204" pitchFamily="34" charset="0"/>
                <a:cs typeface="Times New Roman" panose="02020603050405020304" pitchFamily="18" charset="0"/>
              </a:rPr>
              <a:t>wheel </a:t>
            </a:r>
            <a:r>
              <a:rPr lang="en-UG" sz="2000" dirty="0">
                <a:effectLst/>
                <a:latin typeface="Calibri" panose="020F0502020204030204" pitchFamily="34" charset="0"/>
                <a:ea typeface="Calibri" panose="020F0502020204030204" pitchFamily="34" charset="0"/>
                <a:cs typeface="Times New Roman" panose="02020603050405020304" pitchFamily="18" charset="0"/>
              </a:rPr>
              <a:t>is  helpful tool in understanding the overall pattern of abusive and violent behaviours, which are used by a batterer to establish and maintain control over his</a:t>
            </a:r>
            <a:r>
              <a:rPr lang="en-US" sz="2000" dirty="0">
                <a:effectLst/>
                <a:latin typeface="Calibri" panose="020F0502020204030204" pitchFamily="34" charset="0"/>
                <a:ea typeface="Calibri" panose="020F0502020204030204" pitchFamily="34" charset="0"/>
                <a:cs typeface="Times New Roman" panose="02020603050405020304" pitchFamily="18" charset="0"/>
              </a:rPr>
              <a:t>/her</a:t>
            </a:r>
            <a:r>
              <a:rPr lang="en-UG" sz="2000" dirty="0">
                <a:effectLst/>
                <a:latin typeface="Calibri" panose="020F0502020204030204" pitchFamily="34" charset="0"/>
                <a:ea typeface="Calibri" panose="020F0502020204030204" pitchFamily="34" charset="0"/>
                <a:cs typeface="Times New Roman" panose="02020603050405020304" pitchFamily="18" charset="0"/>
              </a:rPr>
              <a:t> partner. </a:t>
            </a:r>
            <a:r>
              <a:rPr lang="en-US" sz="2000" dirty="0">
                <a:effectLst/>
                <a:latin typeface="Calibri" panose="020F0502020204030204" pitchFamily="34" charset="0"/>
                <a:ea typeface="Calibri" panose="020F0502020204030204" pitchFamily="34" charset="0"/>
                <a:cs typeface="Times New Roman" panose="02020603050405020304" pitchFamily="18" charset="0"/>
              </a:rPr>
              <a:t>The videos (2.40 mins and 4.47mins) below provide an explanation for understanding of the power &amp; control wheel. </a:t>
            </a:r>
            <a:r>
              <a:rPr lang="en-US" sz="1900" i="1" dirty="0">
                <a:effectLst/>
                <a:latin typeface="Calibri" panose="020F0502020204030204" pitchFamily="34" charset="0"/>
                <a:ea typeface="Calibri" panose="020F0502020204030204" pitchFamily="34" charset="0"/>
                <a:cs typeface="Times New Roman" panose="02020603050405020304" pitchFamily="18" charset="0"/>
              </a:rPr>
              <a:t>You can watch this in your free tim</a:t>
            </a:r>
            <a:r>
              <a:rPr lang="en-US" sz="1900" i="1" dirty="0">
                <a:latin typeface="Calibri" panose="020F0502020204030204" pitchFamily="34" charset="0"/>
                <a:ea typeface="Calibri" panose="020F0502020204030204" pitchFamily="34" charset="0"/>
                <a:cs typeface="Times New Roman" panose="02020603050405020304" pitchFamily="18" charset="0"/>
              </a:rPr>
              <a:t>e</a:t>
            </a:r>
            <a:r>
              <a:rPr lang="en-US" sz="2000" dirty="0">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dirty="0">
                <a:hlinkClick r:id="rId4"/>
              </a:rPr>
              <a:t>https://youtube/5OrAdC6ySiY</a:t>
            </a:r>
            <a:endParaRPr lang="en-US" sz="2000" dirty="0"/>
          </a:p>
          <a:p>
            <a:pPr marL="0" indent="0">
              <a:buNone/>
            </a:pPr>
            <a:r>
              <a:rPr lang="en-US" sz="2000" dirty="0">
                <a:hlinkClick r:id="rId5"/>
              </a:rPr>
              <a:t>https://www.youtube.com/watch?v=wO6BXV6Yxgo</a:t>
            </a:r>
            <a:endParaRPr lang="en-US" sz="2000" dirty="0"/>
          </a:p>
          <a:p>
            <a:pPr marL="0" indent="0">
              <a:buNone/>
            </a:pPr>
            <a:r>
              <a:rPr lang="en-US" sz="2000" dirty="0"/>
              <a:t>In the chat box, share how you think power is linked to violence.</a:t>
            </a:r>
          </a:p>
          <a:p>
            <a:endParaRPr lang="en-UG"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92FA5E9A-FE64-4A75-B291-29322C1B8202}"/>
              </a:ext>
            </a:extLst>
          </p:cNvPr>
          <p:cNvPicPr>
            <a:picLocks noChangeAspect="1"/>
          </p:cNvPicPr>
          <p:nvPr/>
        </p:nvPicPr>
        <p:blipFill rotWithShape="1">
          <a:blip r:embed="rId6"/>
          <a:srcRect l="4626" r="729" b="3"/>
          <a:stretch/>
        </p:blipFill>
        <p:spPr>
          <a:xfrm>
            <a:off x="5977788" y="799352"/>
            <a:ext cx="5425410" cy="5259296"/>
          </a:xfrm>
          <a:prstGeom prst="rect">
            <a:avLst/>
          </a:prstGeom>
        </p:spPr>
      </p:pic>
    </p:spTree>
    <p:extLst>
      <p:ext uri="{BB962C8B-B14F-4D97-AF65-F5344CB8AC3E}">
        <p14:creationId xmlns:p14="http://schemas.microsoft.com/office/powerpoint/2010/main" val="97371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016CB47-C4D4-4332-9ED0-DBB916252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138017-1C4F-4BE6-9327-C238E336AE3B}"/>
              </a:ext>
            </a:extLst>
          </p:cNvPr>
          <p:cNvSpPr>
            <a:spLocks noGrp="1"/>
          </p:cNvSpPr>
          <p:nvPr>
            <p:ph type="title"/>
          </p:nvPr>
        </p:nvSpPr>
        <p:spPr>
          <a:xfrm>
            <a:off x="532015" y="3930305"/>
            <a:ext cx="3861960" cy="2437244"/>
          </a:xfrm>
        </p:spPr>
        <p:txBody>
          <a:bodyPr anchor="ctr">
            <a:normAutofit/>
          </a:bodyPr>
          <a:lstStyle/>
          <a:p>
            <a:r>
              <a:rPr lang="en-GB" sz="3600"/>
              <a:t>Before we start</a:t>
            </a:r>
          </a:p>
        </p:txBody>
      </p:sp>
      <p:sp>
        <p:nvSpPr>
          <p:cNvPr id="19" name="Rectangle 18">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932D6C8-E246-4D0F-ACFA-57A57C58347A}"/>
              </a:ext>
            </a:extLst>
          </p:cNvPr>
          <p:cNvSpPr>
            <a:spLocks noGrp="1"/>
          </p:cNvSpPr>
          <p:nvPr>
            <p:ph idx="1"/>
          </p:nvPr>
        </p:nvSpPr>
        <p:spPr>
          <a:xfrm>
            <a:off x="4960180" y="3841378"/>
            <a:ext cx="6777923" cy="2787303"/>
          </a:xfrm>
        </p:spPr>
        <p:txBody>
          <a:bodyPr anchor="ctr">
            <a:normAutofit/>
          </a:bodyPr>
          <a:lstStyle/>
          <a:p>
            <a:pPr marL="514350" indent="-514350">
              <a:buFont typeface="+mj-lt"/>
              <a:buAutoNum type="arabicPeriod"/>
            </a:pPr>
            <a:r>
              <a:rPr lang="en-GB" sz="1700" dirty="0"/>
              <a:t>Please keep your cameras off during the presentation section</a:t>
            </a:r>
          </a:p>
          <a:p>
            <a:pPr marL="514350" indent="-514350">
              <a:buFont typeface="+mj-lt"/>
              <a:buAutoNum type="arabicPeriod"/>
            </a:pPr>
            <a:r>
              <a:rPr lang="en-GB" sz="1700" dirty="0"/>
              <a:t>The host will unmute your microphones before you go into breakout rooms so you can speak to each other in the breakout room</a:t>
            </a:r>
          </a:p>
          <a:p>
            <a:pPr marL="514350" indent="-514350">
              <a:buFont typeface="+mj-lt"/>
              <a:buAutoNum type="arabicPeriod"/>
            </a:pPr>
            <a:r>
              <a:rPr lang="en-GB" sz="1700" dirty="0"/>
              <a:t>During the breakout and afterwards feel free to keep your camera on</a:t>
            </a:r>
          </a:p>
          <a:p>
            <a:pPr marL="514350" indent="-514350">
              <a:buFont typeface="+mj-lt"/>
              <a:buAutoNum type="arabicPeriod"/>
            </a:pPr>
            <a:r>
              <a:rPr lang="en-GB" sz="1700" dirty="0"/>
              <a:t>We will leave time after the webinar for a ‘virtual tea break’</a:t>
            </a:r>
          </a:p>
          <a:p>
            <a:pPr marL="514350" indent="-514350">
              <a:buFont typeface="+mj-lt"/>
              <a:buAutoNum type="arabicPeriod"/>
            </a:pPr>
            <a:endParaRPr lang="en-GB" sz="1700" dirty="0"/>
          </a:p>
        </p:txBody>
      </p:sp>
      <p:pic>
        <p:nvPicPr>
          <p:cNvPr id="4" name="Picture 3">
            <a:extLst>
              <a:ext uri="{FF2B5EF4-FFF2-40B4-BE49-F238E27FC236}">
                <a16:creationId xmlns:a16="http://schemas.microsoft.com/office/drawing/2014/main" id="{7FDE5E40-0B38-4092-AD9F-425A36BF579D}"/>
              </a:ext>
            </a:extLst>
          </p:cNvPr>
          <p:cNvPicPr>
            <a:picLocks noChangeAspect="1"/>
          </p:cNvPicPr>
          <p:nvPr/>
        </p:nvPicPr>
        <p:blipFill>
          <a:blip r:embed="rId3"/>
          <a:stretch>
            <a:fillRect/>
          </a:stretch>
        </p:blipFill>
        <p:spPr>
          <a:xfrm>
            <a:off x="1090241" y="229319"/>
            <a:ext cx="4937142" cy="3089828"/>
          </a:xfrm>
          <a:prstGeom prst="rect">
            <a:avLst/>
          </a:prstGeom>
        </p:spPr>
      </p:pic>
      <p:sp>
        <p:nvSpPr>
          <p:cNvPr id="6" name="Freeform: Shape 5">
            <a:extLst>
              <a:ext uri="{FF2B5EF4-FFF2-40B4-BE49-F238E27FC236}">
                <a16:creationId xmlns:a16="http://schemas.microsoft.com/office/drawing/2014/main" id="{40220074-618A-4A61-A321-B3FC53E75CBF}"/>
              </a:ext>
            </a:extLst>
          </p:cNvPr>
          <p:cNvSpPr/>
          <p:nvPr/>
        </p:nvSpPr>
        <p:spPr>
          <a:xfrm>
            <a:off x="591671" y="2710927"/>
            <a:ext cx="1484555" cy="946673"/>
          </a:xfrm>
          <a:custGeom>
            <a:avLst/>
            <a:gdLst>
              <a:gd name="connsiteX0" fmla="*/ 1151068 w 1484555"/>
              <a:gd name="connsiteY0" fmla="*/ 311972 h 946673"/>
              <a:gd name="connsiteX1" fmla="*/ 1140310 w 1484555"/>
              <a:gd name="connsiteY1" fmla="*/ 268941 h 946673"/>
              <a:gd name="connsiteX2" fmla="*/ 1108037 w 1484555"/>
              <a:gd name="connsiteY2" fmla="*/ 247426 h 946673"/>
              <a:gd name="connsiteX3" fmla="*/ 1043491 w 1484555"/>
              <a:gd name="connsiteY3" fmla="*/ 182880 h 946673"/>
              <a:gd name="connsiteX4" fmla="*/ 1011218 w 1484555"/>
              <a:gd name="connsiteY4" fmla="*/ 161365 h 946673"/>
              <a:gd name="connsiteX5" fmla="*/ 957430 w 1484555"/>
              <a:gd name="connsiteY5" fmla="*/ 107577 h 946673"/>
              <a:gd name="connsiteX6" fmla="*/ 882127 w 1484555"/>
              <a:gd name="connsiteY6" fmla="*/ 75304 h 946673"/>
              <a:gd name="connsiteX7" fmla="*/ 817581 w 1484555"/>
              <a:gd name="connsiteY7" fmla="*/ 53788 h 946673"/>
              <a:gd name="connsiteX8" fmla="*/ 785308 w 1484555"/>
              <a:gd name="connsiteY8" fmla="*/ 43031 h 946673"/>
              <a:gd name="connsiteX9" fmla="*/ 742277 w 1484555"/>
              <a:gd name="connsiteY9" fmla="*/ 21515 h 946673"/>
              <a:gd name="connsiteX10" fmla="*/ 591670 w 1484555"/>
              <a:gd name="connsiteY10" fmla="*/ 10758 h 946673"/>
              <a:gd name="connsiteX11" fmla="*/ 537882 w 1484555"/>
              <a:gd name="connsiteY11" fmla="*/ 0 h 946673"/>
              <a:gd name="connsiteX12" fmla="*/ 247425 w 1484555"/>
              <a:gd name="connsiteY12" fmla="*/ 10758 h 946673"/>
              <a:gd name="connsiteX13" fmla="*/ 193637 w 1484555"/>
              <a:gd name="connsiteY13" fmla="*/ 53788 h 946673"/>
              <a:gd name="connsiteX14" fmla="*/ 150607 w 1484555"/>
              <a:gd name="connsiteY14" fmla="*/ 75304 h 946673"/>
              <a:gd name="connsiteX15" fmla="*/ 64545 w 1484555"/>
              <a:gd name="connsiteY15" fmla="*/ 150607 h 946673"/>
              <a:gd name="connsiteX16" fmla="*/ 43030 w 1484555"/>
              <a:gd name="connsiteY16" fmla="*/ 225911 h 946673"/>
              <a:gd name="connsiteX17" fmla="*/ 32273 w 1484555"/>
              <a:gd name="connsiteY17" fmla="*/ 279699 h 946673"/>
              <a:gd name="connsiteX18" fmla="*/ 21515 w 1484555"/>
              <a:gd name="connsiteY18" fmla="*/ 322729 h 946673"/>
              <a:gd name="connsiteX19" fmla="*/ 10757 w 1484555"/>
              <a:gd name="connsiteY19" fmla="*/ 355002 h 946673"/>
              <a:gd name="connsiteX20" fmla="*/ 0 w 1484555"/>
              <a:gd name="connsiteY20" fmla="*/ 408791 h 946673"/>
              <a:gd name="connsiteX21" fmla="*/ 21515 w 1484555"/>
              <a:gd name="connsiteY21" fmla="*/ 591671 h 946673"/>
              <a:gd name="connsiteX22" fmla="*/ 43030 w 1484555"/>
              <a:gd name="connsiteY22" fmla="*/ 645459 h 946673"/>
              <a:gd name="connsiteX23" fmla="*/ 64545 w 1484555"/>
              <a:gd name="connsiteY23" fmla="*/ 677732 h 946673"/>
              <a:gd name="connsiteX24" fmla="*/ 118334 w 1484555"/>
              <a:gd name="connsiteY24" fmla="*/ 731520 h 946673"/>
              <a:gd name="connsiteX25" fmla="*/ 129091 w 1484555"/>
              <a:gd name="connsiteY25" fmla="*/ 763793 h 946673"/>
              <a:gd name="connsiteX26" fmla="*/ 193637 w 1484555"/>
              <a:gd name="connsiteY26" fmla="*/ 796066 h 946673"/>
              <a:gd name="connsiteX27" fmla="*/ 215153 w 1484555"/>
              <a:gd name="connsiteY27" fmla="*/ 817581 h 946673"/>
              <a:gd name="connsiteX28" fmla="*/ 290456 w 1484555"/>
              <a:gd name="connsiteY28" fmla="*/ 849854 h 946673"/>
              <a:gd name="connsiteX29" fmla="*/ 365760 w 1484555"/>
              <a:gd name="connsiteY29" fmla="*/ 882127 h 946673"/>
              <a:gd name="connsiteX30" fmla="*/ 398033 w 1484555"/>
              <a:gd name="connsiteY30" fmla="*/ 903642 h 946673"/>
              <a:gd name="connsiteX31" fmla="*/ 494851 w 1484555"/>
              <a:gd name="connsiteY31" fmla="*/ 925158 h 946673"/>
              <a:gd name="connsiteX32" fmla="*/ 602428 w 1484555"/>
              <a:gd name="connsiteY32" fmla="*/ 946673 h 946673"/>
              <a:gd name="connsiteX33" fmla="*/ 849854 w 1484555"/>
              <a:gd name="connsiteY33" fmla="*/ 935915 h 946673"/>
              <a:gd name="connsiteX34" fmla="*/ 925157 w 1484555"/>
              <a:gd name="connsiteY34" fmla="*/ 892885 h 946673"/>
              <a:gd name="connsiteX35" fmla="*/ 957430 w 1484555"/>
              <a:gd name="connsiteY35" fmla="*/ 882127 h 946673"/>
              <a:gd name="connsiteX36" fmla="*/ 1000461 w 1484555"/>
              <a:gd name="connsiteY36" fmla="*/ 849854 h 946673"/>
              <a:gd name="connsiteX37" fmla="*/ 1086522 w 1484555"/>
              <a:gd name="connsiteY37" fmla="*/ 774551 h 946673"/>
              <a:gd name="connsiteX38" fmla="*/ 1097280 w 1484555"/>
              <a:gd name="connsiteY38" fmla="*/ 731520 h 946673"/>
              <a:gd name="connsiteX39" fmla="*/ 1129553 w 1484555"/>
              <a:gd name="connsiteY39" fmla="*/ 699247 h 946673"/>
              <a:gd name="connsiteX40" fmla="*/ 1161825 w 1484555"/>
              <a:gd name="connsiteY40" fmla="*/ 645459 h 946673"/>
              <a:gd name="connsiteX41" fmla="*/ 1183341 w 1484555"/>
              <a:gd name="connsiteY41" fmla="*/ 613186 h 946673"/>
              <a:gd name="connsiteX42" fmla="*/ 1204856 w 1484555"/>
              <a:gd name="connsiteY42" fmla="*/ 559398 h 946673"/>
              <a:gd name="connsiteX43" fmla="*/ 1226371 w 1484555"/>
              <a:gd name="connsiteY43" fmla="*/ 494852 h 946673"/>
              <a:gd name="connsiteX44" fmla="*/ 1237129 w 1484555"/>
              <a:gd name="connsiteY44" fmla="*/ 215153 h 946673"/>
              <a:gd name="connsiteX45" fmla="*/ 1215614 w 1484555"/>
              <a:gd name="connsiteY45" fmla="*/ 182880 h 946673"/>
              <a:gd name="connsiteX46" fmla="*/ 1118795 w 1484555"/>
              <a:gd name="connsiteY46" fmla="*/ 96819 h 946673"/>
              <a:gd name="connsiteX47" fmla="*/ 1054249 w 1484555"/>
              <a:gd name="connsiteY47" fmla="*/ 75304 h 946673"/>
              <a:gd name="connsiteX48" fmla="*/ 1021976 w 1484555"/>
              <a:gd name="connsiteY48" fmla="*/ 53788 h 946673"/>
              <a:gd name="connsiteX49" fmla="*/ 968188 w 1484555"/>
              <a:gd name="connsiteY49" fmla="*/ 43031 h 946673"/>
              <a:gd name="connsiteX50" fmla="*/ 935915 w 1484555"/>
              <a:gd name="connsiteY50" fmla="*/ 32273 h 946673"/>
              <a:gd name="connsiteX51" fmla="*/ 742277 w 1484555"/>
              <a:gd name="connsiteY51" fmla="*/ 43031 h 946673"/>
              <a:gd name="connsiteX52" fmla="*/ 645458 w 1484555"/>
              <a:gd name="connsiteY52" fmla="*/ 64546 h 946673"/>
              <a:gd name="connsiteX53" fmla="*/ 591670 w 1484555"/>
              <a:gd name="connsiteY53" fmla="*/ 75304 h 946673"/>
              <a:gd name="connsiteX54" fmla="*/ 559397 w 1484555"/>
              <a:gd name="connsiteY54" fmla="*/ 96819 h 946673"/>
              <a:gd name="connsiteX55" fmla="*/ 527124 w 1484555"/>
              <a:gd name="connsiteY55" fmla="*/ 107577 h 946673"/>
              <a:gd name="connsiteX56" fmla="*/ 441063 w 1484555"/>
              <a:gd name="connsiteY56" fmla="*/ 172122 h 946673"/>
              <a:gd name="connsiteX57" fmla="*/ 408790 w 1484555"/>
              <a:gd name="connsiteY57" fmla="*/ 225911 h 946673"/>
              <a:gd name="connsiteX58" fmla="*/ 387275 w 1484555"/>
              <a:gd name="connsiteY58" fmla="*/ 279699 h 946673"/>
              <a:gd name="connsiteX59" fmla="*/ 355002 w 1484555"/>
              <a:gd name="connsiteY59" fmla="*/ 322729 h 946673"/>
              <a:gd name="connsiteX60" fmla="*/ 333487 w 1484555"/>
              <a:gd name="connsiteY60" fmla="*/ 419548 h 946673"/>
              <a:gd name="connsiteX61" fmla="*/ 311971 w 1484555"/>
              <a:gd name="connsiteY61" fmla="*/ 537882 h 946673"/>
              <a:gd name="connsiteX62" fmla="*/ 322729 w 1484555"/>
              <a:gd name="connsiteY62" fmla="*/ 710005 h 946673"/>
              <a:gd name="connsiteX63" fmla="*/ 376517 w 1484555"/>
              <a:gd name="connsiteY63" fmla="*/ 785308 h 946673"/>
              <a:gd name="connsiteX64" fmla="*/ 398033 w 1484555"/>
              <a:gd name="connsiteY64" fmla="*/ 806824 h 946673"/>
              <a:gd name="connsiteX65" fmla="*/ 548640 w 1484555"/>
              <a:gd name="connsiteY65" fmla="*/ 860612 h 946673"/>
              <a:gd name="connsiteX66" fmla="*/ 731520 w 1484555"/>
              <a:gd name="connsiteY66" fmla="*/ 828339 h 946673"/>
              <a:gd name="connsiteX67" fmla="*/ 774550 w 1484555"/>
              <a:gd name="connsiteY67" fmla="*/ 806824 h 946673"/>
              <a:gd name="connsiteX68" fmla="*/ 860611 w 1484555"/>
              <a:gd name="connsiteY68" fmla="*/ 699247 h 946673"/>
              <a:gd name="connsiteX69" fmla="*/ 892884 w 1484555"/>
              <a:gd name="connsiteY69" fmla="*/ 591671 h 946673"/>
              <a:gd name="connsiteX70" fmla="*/ 914400 w 1484555"/>
              <a:gd name="connsiteY70" fmla="*/ 505609 h 946673"/>
              <a:gd name="connsiteX71" fmla="*/ 903642 w 1484555"/>
              <a:gd name="connsiteY71" fmla="*/ 398033 h 946673"/>
              <a:gd name="connsiteX72" fmla="*/ 860611 w 1484555"/>
              <a:gd name="connsiteY72" fmla="*/ 311972 h 946673"/>
              <a:gd name="connsiteX73" fmla="*/ 774550 w 1484555"/>
              <a:gd name="connsiteY73" fmla="*/ 204395 h 946673"/>
              <a:gd name="connsiteX74" fmla="*/ 742277 w 1484555"/>
              <a:gd name="connsiteY74" fmla="*/ 182880 h 946673"/>
              <a:gd name="connsiteX75" fmla="*/ 699247 w 1484555"/>
              <a:gd name="connsiteY75" fmla="*/ 161365 h 946673"/>
              <a:gd name="connsiteX76" fmla="*/ 645458 w 1484555"/>
              <a:gd name="connsiteY76" fmla="*/ 139849 h 946673"/>
              <a:gd name="connsiteX77" fmla="*/ 365760 w 1484555"/>
              <a:gd name="connsiteY77" fmla="*/ 161365 h 946673"/>
              <a:gd name="connsiteX78" fmla="*/ 333487 w 1484555"/>
              <a:gd name="connsiteY78" fmla="*/ 172122 h 946673"/>
              <a:gd name="connsiteX79" fmla="*/ 225910 w 1484555"/>
              <a:gd name="connsiteY79" fmla="*/ 225911 h 946673"/>
              <a:gd name="connsiteX80" fmla="*/ 182880 w 1484555"/>
              <a:gd name="connsiteY80" fmla="*/ 236668 h 946673"/>
              <a:gd name="connsiteX81" fmla="*/ 139849 w 1484555"/>
              <a:gd name="connsiteY81" fmla="*/ 258184 h 946673"/>
              <a:gd name="connsiteX82" fmla="*/ 107576 w 1484555"/>
              <a:gd name="connsiteY82" fmla="*/ 333487 h 946673"/>
              <a:gd name="connsiteX83" fmla="*/ 86061 w 1484555"/>
              <a:gd name="connsiteY83" fmla="*/ 430306 h 946673"/>
              <a:gd name="connsiteX84" fmla="*/ 107576 w 1484555"/>
              <a:gd name="connsiteY84" fmla="*/ 527125 h 946673"/>
              <a:gd name="connsiteX85" fmla="*/ 172122 w 1484555"/>
              <a:gd name="connsiteY85" fmla="*/ 580913 h 946673"/>
              <a:gd name="connsiteX86" fmla="*/ 225910 w 1484555"/>
              <a:gd name="connsiteY86" fmla="*/ 634701 h 946673"/>
              <a:gd name="connsiteX87" fmla="*/ 268941 w 1484555"/>
              <a:gd name="connsiteY87" fmla="*/ 677732 h 946673"/>
              <a:gd name="connsiteX88" fmla="*/ 311971 w 1484555"/>
              <a:gd name="connsiteY88" fmla="*/ 699247 h 946673"/>
              <a:gd name="connsiteX89" fmla="*/ 344244 w 1484555"/>
              <a:gd name="connsiteY89" fmla="*/ 710005 h 946673"/>
              <a:gd name="connsiteX90" fmla="*/ 419548 w 1484555"/>
              <a:gd name="connsiteY90" fmla="*/ 742278 h 946673"/>
              <a:gd name="connsiteX91" fmla="*/ 451821 w 1484555"/>
              <a:gd name="connsiteY91" fmla="*/ 763793 h 946673"/>
              <a:gd name="connsiteX92" fmla="*/ 484094 w 1484555"/>
              <a:gd name="connsiteY92" fmla="*/ 774551 h 946673"/>
              <a:gd name="connsiteX93" fmla="*/ 602428 w 1484555"/>
              <a:gd name="connsiteY93" fmla="*/ 806824 h 946673"/>
              <a:gd name="connsiteX94" fmla="*/ 1108037 w 1484555"/>
              <a:gd name="connsiteY94" fmla="*/ 774551 h 946673"/>
              <a:gd name="connsiteX95" fmla="*/ 1172583 w 1484555"/>
              <a:gd name="connsiteY95" fmla="*/ 720762 h 946673"/>
              <a:gd name="connsiteX96" fmla="*/ 1215614 w 1484555"/>
              <a:gd name="connsiteY96" fmla="*/ 623944 h 946673"/>
              <a:gd name="connsiteX97" fmla="*/ 1237129 w 1484555"/>
              <a:gd name="connsiteY97" fmla="*/ 559398 h 946673"/>
              <a:gd name="connsiteX98" fmla="*/ 1258644 w 1484555"/>
              <a:gd name="connsiteY98" fmla="*/ 484094 h 946673"/>
              <a:gd name="connsiteX99" fmla="*/ 1237129 w 1484555"/>
              <a:gd name="connsiteY99" fmla="*/ 268941 h 946673"/>
              <a:gd name="connsiteX100" fmla="*/ 1161825 w 1484555"/>
              <a:gd name="connsiteY100" fmla="*/ 182880 h 946673"/>
              <a:gd name="connsiteX101" fmla="*/ 1065007 w 1484555"/>
              <a:gd name="connsiteY101" fmla="*/ 129092 h 946673"/>
              <a:gd name="connsiteX102" fmla="*/ 1043491 w 1484555"/>
              <a:gd name="connsiteY102" fmla="*/ 107577 h 946673"/>
              <a:gd name="connsiteX103" fmla="*/ 1000461 w 1484555"/>
              <a:gd name="connsiteY103" fmla="*/ 96819 h 946673"/>
              <a:gd name="connsiteX104" fmla="*/ 968188 w 1484555"/>
              <a:gd name="connsiteY104" fmla="*/ 86061 h 946673"/>
              <a:gd name="connsiteX105" fmla="*/ 839096 w 1484555"/>
              <a:gd name="connsiteY105" fmla="*/ 43031 h 946673"/>
              <a:gd name="connsiteX106" fmla="*/ 580913 w 1484555"/>
              <a:gd name="connsiteY106" fmla="*/ 75304 h 946673"/>
              <a:gd name="connsiteX107" fmla="*/ 559397 w 1484555"/>
              <a:gd name="connsiteY107" fmla="*/ 107577 h 946673"/>
              <a:gd name="connsiteX108" fmla="*/ 494851 w 1484555"/>
              <a:gd name="connsiteY108" fmla="*/ 150607 h 946673"/>
              <a:gd name="connsiteX109" fmla="*/ 441063 w 1484555"/>
              <a:gd name="connsiteY109" fmla="*/ 215153 h 946673"/>
              <a:gd name="connsiteX110" fmla="*/ 419548 w 1484555"/>
              <a:gd name="connsiteY110" fmla="*/ 258184 h 946673"/>
              <a:gd name="connsiteX111" fmla="*/ 387275 w 1484555"/>
              <a:gd name="connsiteY111" fmla="*/ 322729 h 946673"/>
              <a:gd name="connsiteX112" fmla="*/ 408790 w 1484555"/>
              <a:gd name="connsiteY112" fmla="*/ 699247 h 946673"/>
              <a:gd name="connsiteX113" fmla="*/ 462578 w 1484555"/>
              <a:gd name="connsiteY113" fmla="*/ 806824 h 946673"/>
              <a:gd name="connsiteX114" fmla="*/ 484094 w 1484555"/>
              <a:gd name="connsiteY114" fmla="*/ 828339 h 946673"/>
              <a:gd name="connsiteX115" fmla="*/ 559397 w 1484555"/>
              <a:gd name="connsiteY115" fmla="*/ 871369 h 946673"/>
              <a:gd name="connsiteX116" fmla="*/ 645458 w 1484555"/>
              <a:gd name="connsiteY116" fmla="*/ 892885 h 946673"/>
              <a:gd name="connsiteX117" fmla="*/ 753035 w 1484555"/>
              <a:gd name="connsiteY117" fmla="*/ 914400 h 946673"/>
              <a:gd name="connsiteX118" fmla="*/ 882127 w 1484555"/>
              <a:gd name="connsiteY118" fmla="*/ 925158 h 946673"/>
              <a:gd name="connsiteX119" fmla="*/ 1344705 w 1484555"/>
              <a:gd name="connsiteY119" fmla="*/ 871369 h 946673"/>
              <a:gd name="connsiteX120" fmla="*/ 1387736 w 1484555"/>
              <a:gd name="connsiteY120" fmla="*/ 828339 h 946673"/>
              <a:gd name="connsiteX121" fmla="*/ 1430767 w 1484555"/>
              <a:gd name="connsiteY121" fmla="*/ 731520 h 946673"/>
              <a:gd name="connsiteX122" fmla="*/ 1463040 w 1484555"/>
              <a:gd name="connsiteY122" fmla="*/ 613186 h 946673"/>
              <a:gd name="connsiteX123" fmla="*/ 1441524 w 1484555"/>
              <a:gd name="connsiteY123" fmla="*/ 387275 h 946673"/>
              <a:gd name="connsiteX124" fmla="*/ 1398494 w 1484555"/>
              <a:gd name="connsiteY124" fmla="*/ 311972 h 946673"/>
              <a:gd name="connsiteX125" fmla="*/ 1344705 w 1484555"/>
              <a:gd name="connsiteY125" fmla="*/ 247426 h 946673"/>
              <a:gd name="connsiteX126" fmla="*/ 1312433 w 1484555"/>
              <a:gd name="connsiteY126" fmla="*/ 204395 h 946673"/>
              <a:gd name="connsiteX127" fmla="*/ 1269402 w 1484555"/>
              <a:gd name="connsiteY127" fmla="*/ 172122 h 946673"/>
              <a:gd name="connsiteX128" fmla="*/ 1204856 w 1484555"/>
              <a:gd name="connsiteY128" fmla="*/ 129092 h 946673"/>
              <a:gd name="connsiteX129" fmla="*/ 1140310 w 1484555"/>
              <a:gd name="connsiteY129" fmla="*/ 96819 h 946673"/>
              <a:gd name="connsiteX130" fmla="*/ 1108037 w 1484555"/>
              <a:gd name="connsiteY130" fmla="*/ 75304 h 946673"/>
              <a:gd name="connsiteX131" fmla="*/ 1054249 w 1484555"/>
              <a:gd name="connsiteY131" fmla="*/ 64546 h 946673"/>
              <a:gd name="connsiteX132" fmla="*/ 978945 w 1484555"/>
              <a:gd name="connsiteY132" fmla="*/ 32273 h 946673"/>
              <a:gd name="connsiteX133" fmla="*/ 914400 w 1484555"/>
              <a:gd name="connsiteY133" fmla="*/ 21515 h 946673"/>
              <a:gd name="connsiteX134" fmla="*/ 882127 w 1484555"/>
              <a:gd name="connsiteY134" fmla="*/ 10758 h 946673"/>
              <a:gd name="connsiteX135" fmla="*/ 828338 w 1484555"/>
              <a:gd name="connsiteY135" fmla="*/ 0 h 946673"/>
              <a:gd name="connsiteX136" fmla="*/ 699247 w 1484555"/>
              <a:gd name="connsiteY136" fmla="*/ 10758 h 946673"/>
              <a:gd name="connsiteX137" fmla="*/ 634701 w 1484555"/>
              <a:gd name="connsiteY137" fmla="*/ 21515 h 946673"/>
              <a:gd name="connsiteX138" fmla="*/ 591670 w 1484555"/>
              <a:gd name="connsiteY138" fmla="*/ 53788 h 946673"/>
              <a:gd name="connsiteX139" fmla="*/ 559397 w 1484555"/>
              <a:gd name="connsiteY139" fmla="*/ 64546 h 946673"/>
              <a:gd name="connsiteX140" fmla="*/ 516367 w 1484555"/>
              <a:gd name="connsiteY140" fmla="*/ 96819 h 946673"/>
              <a:gd name="connsiteX141" fmla="*/ 494851 w 1484555"/>
              <a:gd name="connsiteY141" fmla="*/ 118334 h 946673"/>
              <a:gd name="connsiteX142" fmla="*/ 451821 w 1484555"/>
              <a:gd name="connsiteY142" fmla="*/ 139849 h 946673"/>
              <a:gd name="connsiteX143" fmla="*/ 419548 w 1484555"/>
              <a:gd name="connsiteY143" fmla="*/ 161365 h 946673"/>
              <a:gd name="connsiteX144" fmla="*/ 365760 w 1484555"/>
              <a:gd name="connsiteY144" fmla="*/ 193638 h 946673"/>
              <a:gd name="connsiteX145" fmla="*/ 355002 w 1484555"/>
              <a:gd name="connsiteY145" fmla="*/ 247426 h 946673"/>
              <a:gd name="connsiteX146" fmla="*/ 333487 w 1484555"/>
              <a:gd name="connsiteY146" fmla="*/ 311972 h 946673"/>
              <a:gd name="connsiteX147" fmla="*/ 322729 w 1484555"/>
              <a:gd name="connsiteY147" fmla="*/ 387275 h 946673"/>
              <a:gd name="connsiteX148" fmla="*/ 290456 w 1484555"/>
              <a:gd name="connsiteY148" fmla="*/ 484094 h 946673"/>
              <a:gd name="connsiteX149" fmla="*/ 301214 w 1484555"/>
              <a:gd name="connsiteY149" fmla="*/ 656217 h 946673"/>
              <a:gd name="connsiteX150" fmla="*/ 322729 w 1484555"/>
              <a:gd name="connsiteY150" fmla="*/ 742278 h 946673"/>
              <a:gd name="connsiteX151" fmla="*/ 408790 w 1484555"/>
              <a:gd name="connsiteY151" fmla="*/ 839097 h 946673"/>
              <a:gd name="connsiteX152" fmla="*/ 462578 w 1484555"/>
              <a:gd name="connsiteY152" fmla="*/ 860612 h 946673"/>
              <a:gd name="connsiteX153" fmla="*/ 720762 w 1484555"/>
              <a:gd name="connsiteY153" fmla="*/ 882127 h 946673"/>
              <a:gd name="connsiteX154" fmla="*/ 785308 w 1484555"/>
              <a:gd name="connsiteY154" fmla="*/ 892885 h 946673"/>
              <a:gd name="connsiteX155" fmla="*/ 839096 w 1484555"/>
              <a:gd name="connsiteY155" fmla="*/ 903642 h 946673"/>
              <a:gd name="connsiteX156" fmla="*/ 1204856 w 1484555"/>
              <a:gd name="connsiteY156" fmla="*/ 892885 h 946673"/>
              <a:gd name="connsiteX157" fmla="*/ 1312433 w 1484555"/>
              <a:gd name="connsiteY157" fmla="*/ 860612 h 946673"/>
              <a:gd name="connsiteX158" fmla="*/ 1355463 w 1484555"/>
              <a:gd name="connsiteY158" fmla="*/ 849854 h 946673"/>
              <a:gd name="connsiteX159" fmla="*/ 1441524 w 1484555"/>
              <a:gd name="connsiteY159" fmla="*/ 828339 h 946673"/>
              <a:gd name="connsiteX160" fmla="*/ 1463040 w 1484555"/>
              <a:gd name="connsiteY160" fmla="*/ 806824 h 946673"/>
              <a:gd name="connsiteX161" fmla="*/ 1484555 w 1484555"/>
              <a:gd name="connsiteY161" fmla="*/ 677732 h 946673"/>
              <a:gd name="connsiteX162" fmla="*/ 1473797 w 1484555"/>
              <a:gd name="connsiteY162" fmla="*/ 441064 h 946673"/>
              <a:gd name="connsiteX163" fmla="*/ 1452282 w 1484555"/>
              <a:gd name="connsiteY163" fmla="*/ 398033 h 946673"/>
              <a:gd name="connsiteX164" fmla="*/ 1441524 w 1484555"/>
              <a:gd name="connsiteY164" fmla="*/ 365760 h 946673"/>
              <a:gd name="connsiteX165" fmla="*/ 1420009 w 1484555"/>
              <a:gd name="connsiteY165" fmla="*/ 333487 h 946673"/>
              <a:gd name="connsiteX166" fmla="*/ 1409251 w 1484555"/>
              <a:gd name="connsiteY166" fmla="*/ 301214 h 946673"/>
              <a:gd name="connsiteX167" fmla="*/ 1312433 w 1484555"/>
              <a:gd name="connsiteY167" fmla="*/ 215153 h 946673"/>
              <a:gd name="connsiteX168" fmla="*/ 1290917 w 1484555"/>
              <a:gd name="connsiteY168" fmla="*/ 193638 h 946673"/>
              <a:gd name="connsiteX169" fmla="*/ 1183341 w 1484555"/>
              <a:gd name="connsiteY169" fmla="*/ 161365 h 946673"/>
              <a:gd name="connsiteX170" fmla="*/ 1054249 w 1484555"/>
              <a:gd name="connsiteY170" fmla="*/ 118334 h 946673"/>
              <a:gd name="connsiteX171" fmla="*/ 1021976 w 1484555"/>
              <a:gd name="connsiteY171" fmla="*/ 96819 h 946673"/>
              <a:gd name="connsiteX172" fmla="*/ 925157 w 1484555"/>
              <a:gd name="connsiteY172" fmla="*/ 75304 h 946673"/>
              <a:gd name="connsiteX173" fmla="*/ 677731 w 1484555"/>
              <a:gd name="connsiteY173" fmla="*/ 64546 h 94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484555" h="946673">
                <a:moveTo>
                  <a:pt x="1151068" y="311972"/>
                </a:moveTo>
                <a:cubicBezTo>
                  <a:pt x="1147482" y="297628"/>
                  <a:pt x="1148511" y="281243"/>
                  <a:pt x="1140310" y="268941"/>
                </a:cubicBezTo>
                <a:cubicBezTo>
                  <a:pt x="1133138" y="258183"/>
                  <a:pt x="1117700" y="256016"/>
                  <a:pt x="1108037" y="247426"/>
                </a:cubicBezTo>
                <a:cubicBezTo>
                  <a:pt x="1085295" y="227211"/>
                  <a:pt x="1068808" y="199758"/>
                  <a:pt x="1043491" y="182880"/>
                </a:cubicBezTo>
                <a:cubicBezTo>
                  <a:pt x="1032733" y="175708"/>
                  <a:pt x="1020948" y="169879"/>
                  <a:pt x="1011218" y="161365"/>
                </a:cubicBezTo>
                <a:cubicBezTo>
                  <a:pt x="992136" y="144668"/>
                  <a:pt x="981485" y="115595"/>
                  <a:pt x="957430" y="107577"/>
                </a:cubicBezTo>
                <a:cubicBezTo>
                  <a:pt x="853544" y="72947"/>
                  <a:pt x="1015059" y="128478"/>
                  <a:pt x="882127" y="75304"/>
                </a:cubicBezTo>
                <a:cubicBezTo>
                  <a:pt x="861070" y="66881"/>
                  <a:pt x="839096" y="60960"/>
                  <a:pt x="817581" y="53788"/>
                </a:cubicBezTo>
                <a:cubicBezTo>
                  <a:pt x="806823" y="50202"/>
                  <a:pt x="795450" y="48102"/>
                  <a:pt x="785308" y="43031"/>
                </a:cubicBezTo>
                <a:cubicBezTo>
                  <a:pt x="770964" y="35859"/>
                  <a:pt x="758096" y="24151"/>
                  <a:pt x="742277" y="21515"/>
                </a:cubicBezTo>
                <a:cubicBezTo>
                  <a:pt x="692632" y="13241"/>
                  <a:pt x="641872" y="14344"/>
                  <a:pt x="591670" y="10758"/>
                </a:cubicBezTo>
                <a:cubicBezTo>
                  <a:pt x="573741" y="7172"/>
                  <a:pt x="556166" y="0"/>
                  <a:pt x="537882" y="0"/>
                </a:cubicBezTo>
                <a:cubicBezTo>
                  <a:pt x="440997" y="0"/>
                  <a:pt x="343830" y="1118"/>
                  <a:pt x="247425" y="10758"/>
                </a:cubicBezTo>
                <a:cubicBezTo>
                  <a:pt x="224441" y="13056"/>
                  <a:pt x="210389" y="42620"/>
                  <a:pt x="193637" y="53788"/>
                </a:cubicBezTo>
                <a:cubicBezTo>
                  <a:pt x="180294" y="62683"/>
                  <a:pt x="163265" y="65459"/>
                  <a:pt x="150607" y="75304"/>
                </a:cubicBezTo>
                <a:cubicBezTo>
                  <a:pt x="-38159" y="222123"/>
                  <a:pt x="182078" y="72253"/>
                  <a:pt x="64545" y="150607"/>
                </a:cubicBezTo>
                <a:cubicBezTo>
                  <a:pt x="52568" y="186541"/>
                  <a:pt x="52034" y="185394"/>
                  <a:pt x="43030" y="225911"/>
                </a:cubicBezTo>
                <a:cubicBezTo>
                  <a:pt x="39064" y="243760"/>
                  <a:pt x="36239" y="261850"/>
                  <a:pt x="32273" y="279699"/>
                </a:cubicBezTo>
                <a:cubicBezTo>
                  <a:pt x="29066" y="294132"/>
                  <a:pt x="25577" y="308513"/>
                  <a:pt x="21515" y="322729"/>
                </a:cubicBezTo>
                <a:cubicBezTo>
                  <a:pt x="18400" y="333632"/>
                  <a:pt x="13507" y="344001"/>
                  <a:pt x="10757" y="355002"/>
                </a:cubicBezTo>
                <a:cubicBezTo>
                  <a:pt x="6322" y="372741"/>
                  <a:pt x="3586" y="390861"/>
                  <a:pt x="0" y="408791"/>
                </a:cubicBezTo>
                <a:cubicBezTo>
                  <a:pt x="2756" y="439103"/>
                  <a:pt x="9739" y="548494"/>
                  <a:pt x="21515" y="591671"/>
                </a:cubicBezTo>
                <a:cubicBezTo>
                  <a:pt x="26596" y="610301"/>
                  <a:pt x="34394" y="628187"/>
                  <a:pt x="43030" y="645459"/>
                </a:cubicBezTo>
                <a:cubicBezTo>
                  <a:pt x="48812" y="657023"/>
                  <a:pt x="56031" y="668002"/>
                  <a:pt x="64545" y="677732"/>
                </a:cubicBezTo>
                <a:cubicBezTo>
                  <a:pt x="81242" y="696814"/>
                  <a:pt x="118334" y="731520"/>
                  <a:pt x="118334" y="731520"/>
                </a:cubicBezTo>
                <a:cubicBezTo>
                  <a:pt x="121920" y="742278"/>
                  <a:pt x="123257" y="754069"/>
                  <a:pt x="129091" y="763793"/>
                </a:cubicBezTo>
                <a:cubicBezTo>
                  <a:pt x="146016" y="792001"/>
                  <a:pt x="162700" y="788331"/>
                  <a:pt x="193637" y="796066"/>
                </a:cubicBezTo>
                <a:cubicBezTo>
                  <a:pt x="200809" y="803238"/>
                  <a:pt x="206714" y="811955"/>
                  <a:pt x="215153" y="817581"/>
                </a:cubicBezTo>
                <a:cubicBezTo>
                  <a:pt x="241744" y="835309"/>
                  <a:pt x="261765" y="840291"/>
                  <a:pt x="290456" y="849854"/>
                </a:cubicBezTo>
                <a:cubicBezTo>
                  <a:pt x="371479" y="903868"/>
                  <a:pt x="268506" y="840447"/>
                  <a:pt x="365760" y="882127"/>
                </a:cubicBezTo>
                <a:cubicBezTo>
                  <a:pt x="377644" y="887220"/>
                  <a:pt x="386149" y="898549"/>
                  <a:pt x="398033" y="903642"/>
                </a:cubicBezTo>
                <a:cubicBezTo>
                  <a:pt x="412161" y="909697"/>
                  <a:pt x="484246" y="922801"/>
                  <a:pt x="494851" y="925158"/>
                </a:cubicBezTo>
                <a:cubicBezTo>
                  <a:pt x="591128" y="946553"/>
                  <a:pt x="475964" y="925595"/>
                  <a:pt x="602428" y="946673"/>
                </a:cubicBezTo>
                <a:cubicBezTo>
                  <a:pt x="684903" y="943087"/>
                  <a:pt x="767544" y="942246"/>
                  <a:pt x="849854" y="935915"/>
                </a:cubicBezTo>
                <a:cubicBezTo>
                  <a:pt x="885484" y="933174"/>
                  <a:pt x="894641" y="910323"/>
                  <a:pt x="925157" y="892885"/>
                </a:cubicBezTo>
                <a:cubicBezTo>
                  <a:pt x="935002" y="887259"/>
                  <a:pt x="946672" y="885713"/>
                  <a:pt x="957430" y="882127"/>
                </a:cubicBezTo>
                <a:cubicBezTo>
                  <a:pt x="971774" y="871369"/>
                  <a:pt x="986968" y="861661"/>
                  <a:pt x="1000461" y="849854"/>
                </a:cubicBezTo>
                <a:cubicBezTo>
                  <a:pt x="1111878" y="752364"/>
                  <a:pt x="978022" y="855926"/>
                  <a:pt x="1086522" y="774551"/>
                </a:cubicBezTo>
                <a:cubicBezTo>
                  <a:pt x="1090108" y="760207"/>
                  <a:pt x="1089945" y="744357"/>
                  <a:pt x="1097280" y="731520"/>
                </a:cubicBezTo>
                <a:cubicBezTo>
                  <a:pt x="1104828" y="718311"/>
                  <a:pt x="1120425" y="711418"/>
                  <a:pt x="1129553" y="699247"/>
                </a:cubicBezTo>
                <a:cubicBezTo>
                  <a:pt x="1142098" y="682520"/>
                  <a:pt x="1150743" y="663190"/>
                  <a:pt x="1161825" y="645459"/>
                </a:cubicBezTo>
                <a:cubicBezTo>
                  <a:pt x="1168677" y="634495"/>
                  <a:pt x="1177559" y="624750"/>
                  <a:pt x="1183341" y="613186"/>
                </a:cubicBezTo>
                <a:cubicBezTo>
                  <a:pt x="1191977" y="595914"/>
                  <a:pt x="1198257" y="577546"/>
                  <a:pt x="1204856" y="559398"/>
                </a:cubicBezTo>
                <a:cubicBezTo>
                  <a:pt x="1212606" y="538084"/>
                  <a:pt x="1226371" y="494852"/>
                  <a:pt x="1226371" y="494852"/>
                </a:cubicBezTo>
                <a:cubicBezTo>
                  <a:pt x="1243739" y="373283"/>
                  <a:pt x="1260830" y="333660"/>
                  <a:pt x="1237129" y="215153"/>
                </a:cubicBezTo>
                <a:cubicBezTo>
                  <a:pt x="1234593" y="202475"/>
                  <a:pt x="1224128" y="192610"/>
                  <a:pt x="1215614" y="182880"/>
                </a:cubicBezTo>
                <a:cubicBezTo>
                  <a:pt x="1198743" y="163598"/>
                  <a:pt x="1147041" y="110942"/>
                  <a:pt x="1118795" y="96819"/>
                </a:cubicBezTo>
                <a:cubicBezTo>
                  <a:pt x="1098510" y="86677"/>
                  <a:pt x="1054249" y="75304"/>
                  <a:pt x="1054249" y="75304"/>
                </a:cubicBezTo>
                <a:cubicBezTo>
                  <a:pt x="1043491" y="68132"/>
                  <a:pt x="1034082" y="58328"/>
                  <a:pt x="1021976" y="53788"/>
                </a:cubicBezTo>
                <a:cubicBezTo>
                  <a:pt x="1004856" y="47368"/>
                  <a:pt x="985926" y="47466"/>
                  <a:pt x="968188" y="43031"/>
                </a:cubicBezTo>
                <a:cubicBezTo>
                  <a:pt x="957187" y="40281"/>
                  <a:pt x="946673" y="35859"/>
                  <a:pt x="935915" y="32273"/>
                </a:cubicBezTo>
                <a:cubicBezTo>
                  <a:pt x="871369" y="35859"/>
                  <a:pt x="806699" y="37663"/>
                  <a:pt x="742277" y="43031"/>
                </a:cubicBezTo>
                <a:cubicBezTo>
                  <a:pt x="653466" y="50432"/>
                  <a:pt x="705223" y="49604"/>
                  <a:pt x="645458" y="64546"/>
                </a:cubicBezTo>
                <a:cubicBezTo>
                  <a:pt x="627720" y="68981"/>
                  <a:pt x="609599" y="71718"/>
                  <a:pt x="591670" y="75304"/>
                </a:cubicBezTo>
                <a:cubicBezTo>
                  <a:pt x="580912" y="82476"/>
                  <a:pt x="570961" y="91037"/>
                  <a:pt x="559397" y="96819"/>
                </a:cubicBezTo>
                <a:cubicBezTo>
                  <a:pt x="549255" y="101890"/>
                  <a:pt x="536691" y="101489"/>
                  <a:pt x="527124" y="107577"/>
                </a:cubicBezTo>
                <a:cubicBezTo>
                  <a:pt x="496871" y="126829"/>
                  <a:pt x="441063" y="172122"/>
                  <a:pt x="441063" y="172122"/>
                </a:cubicBezTo>
                <a:cubicBezTo>
                  <a:pt x="430305" y="190052"/>
                  <a:pt x="418141" y="207209"/>
                  <a:pt x="408790" y="225911"/>
                </a:cubicBezTo>
                <a:cubicBezTo>
                  <a:pt x="400154" y="243183"/>
                  <a:pt x="396653" y="262819"/>
                  <a:pt x="387275" y="279699"/>
                </a:cubicBezTo>
                <a:cubicBezTo>
                  <a:pt x="378568" y="295372"/>
                  <a:pt x="365760" y="308386"/>
                  <a:pt x="355002" y="322729"/>
                </a:cubicBezTo>
                <a:cubicBezTo>
                  <a:pt x="322555" y="484962"/>
                  <a:pt x="363871" y="282816"/>
                  <a:pt x="333487" y="419548"/>
                </a:cubicBezTo>
                <a:cubicBezTo>
                  <a:pt x="323463" y="464658"/>
                  <a:pt x="319757" y="491168"/>
                  <a:pt x="311971" y="537882"/>
                </a:cubicBezTo>
                <a:cubicBezTo>
                  <a:pt x="315557" y="595256"/>
                  <a:pt x="314599" y="653096"/>
                  <a:pt x="322729" y="710005"/>
                </a:cubicBezTo>
                <a:cubicBezTo>
                  <a:pt x="331498" y="771386"/>
                  <a:pt x="339926" y="756035"/>
                  <a:pt x="376517" y="785308"/>
                </a:cubicBezTo>
                <a:cubicBezTo>
                  <a:pt x="384437" y="791644"/>
                  <a:pt x="389336" y="801606"/>
                  <a:pt x="398033" y="806824"/>
                </a:cubicBezTo>
                <a:cubicBezTo>
                  <a:pt x="479240" y="855548"/>
                  <a:pt x="469027" y="847343"/>
                  <a:pt x="548640" y="860612"/>
                </a:cubicBezTo>
                <a:cubicBezTo>
                  <a:pt x="609600" y="849854"/>
                  <a:pt x="671301" y="842677"/>
                  <a:pt x="731520" y="828339"/>
                </a:cubicBezTo>
                <a:cubicBezTo>
                  <a:pt x="747120" y="824625"/>
                  <a:pt x="763211" y="818163"/>
                  <a:pt x="774550" y="806824"/>
                </a:cubicBezTo>
                <a:cubicBezTo>
                  <a:pt x="807021" y="774352"/>
                  <a:pt x="860611" y="699247"/>
                  <a:pt x="860611" y="699247"/>
                </a:cubicBezTo>
                <a:cubicBezTo>
                  <a:pt x="886643" y="569091"/>
                  <a:pt x="852447" y="723091"/>
                  <a:pt x="892884" y="591671"/>
                </a:cubicBezTo>
                <a:cubicBezTo>
                  <a:pt x="901580" y="563408"/>
                  <a:pt x="914400" y="505609"/>
                  <a:pt x="914400" y="505609"/>
                </a:cubicBezTo>
                <a:cubicBezTo>
                  <a:pt x="910814" y="469750"/>
                  <a:pt x="909122" y="433651"/>
                  <a:pt x="903642" y="398033"/>
                </a:cubicBezTo>
                <a:cubicBezTo>
                  <a:pt x="899206" y="369199"/>
                  <a:pt x="874869" y="332567"/>
                  <a:pt x="860611" y="311972"/>
                </a:cubicBezTo>
                <a:cubicBezTo>
                  <a:pt x="853595" y="301838"/>
                  <a:pt x="803427" y="227497"/>
                  <a:pt x="774550" y="204395"/>
                </a:cubicBezTo>
                <a:cubicBezTo>
                  <a:pt x="764454" y="196318"/>
                  <a:pt x="753503" y="189295"/>
                  <a:pt x="742277" y="182880"/>
                </a:cubicBezTo>
                <a:cubicBezTo>
                  <a:pt x="728354" y="174924"/>
                  <a:pt x="713901" y="167878"/>
                  <a:pt x="699247" y="161365"/>
                </a:cubicBezTo>
                <a:cubicBezTo>
                  <a:pt x="681601" y="153522"/>
                  <a:pt x="663388" y="147021"/>
                  <a:pt x="645458" y="139849"/>
                </a:cubicBezTo>
                <a:cubicBezTo>
                  <a:pt x="552225" y="147021"/>
                  <a:pt x="458772" y="151743"/>
                  <a:pt x="365760" y="161365"/>
                </a:cubicBezTo>
                <a:cubicBezTo>
                  <a:pt x="354481" y="162532"/>
                  <a:pt x="343783" y="167370"/>
                  <a:pt x="333487" y="172122"/>
                </a:cubicBezTo>
                <a:cubicBezTo>
                  <a:pt x="297085" y="188923"/>
                  <a:pt x="264805" y="216188"/>
                  <a:pt x="225910" y="225911"/>
                </a:cubicBezTo>
                <a:lnTo>
                  <a:pt x="182880" y="236668"/>
                </a:lnTo>
                <a:cubicBezTo>
                  <a:pt x="168536" y="243840"/>
                  <a:pt x="152169" y="247917"/>
                  <a:pt x="139849" y="258184"/>
                </a:cubicBezTo>
                <a:cubicBezTo>
                  <a:pt x="117193" y="277064"/>
                  <a:pt x="113396" y="307297"/>
                  <a:pt x="107576" y="333487"/>
                </a:cubicBezTo>
                <a:cubicBezTo>
                  <a:pt x="80248" y="456458"/>
                  <a:pt x="112306" y="325317"/>
                  <a:pt x="86061" y="430306"/>
                </a:cubicBezTo>
                <a:cubicBezTo>
                  <a:pt x="87363" y="438120"/>
                  <a:pt x="95805" y="509468"/>
                  <a:pt x="107576" y="527125"/>
                </a:cubicBezTo>
                <a:cubicBezTo>
                  <a:pt x="124143" y="551975"/>
                  <a:pt x="148308" y="565037"/>
                  <a:pt x="172122" y="580913"/>
                </a:cubicBezTo>
                <a:cubicBezTo>
                  <a:pt x="213558" y="643069"/>
                  <a:pt x="170130" y="586889"/>
                  <a:pt x="225910" y="634701"/>
                </a:cubicBezTo>
                <a:cubicBezTo>
                  <a:pt x="241312" y="647902"/>
                  <a:pt x="250798" y="668660"/>
                  <a:pt x="268941" y="677732"/>
                </a:cubicBezTo>
                <a:cubicBezTo>
                  <a:pt x="283284" y="684904"/>
                  <a:pt x="297231" y="692930"/>
                  <a:pt x="311971" y="699247"/>
                </a:cubicBezTo>
                <a:cubicBezTo>
                  <a:pt x="322394" y="703714"/>
                  <a:pt x="334102" y="704934"/>
                  <a:pt x="344244" y="710005"/>
                </a:cubicBezTo>
                <a:cubicBezTo>
                  <a:pt x="418535" y="747150"/>
                  <a:pt x="329993" y="719889"/>
                  <a:pt x="419548" y="742278"/>
                </a:cubicBezTo>
                <a:cubicBezTo>
                  <a:pt x="430306" y="749450"/>
                  <a:pt x="440257" y="758011"/>
                  <a:pt x="451821" y="763793"/>
                </a:cubicBezTo>
                <a:cubicBezTo>
                  <a:pt x="461963" y="768864"/>
                  <a:pt x="473154" y="771567"/>
                  <a:pt x="484094" y="774551"/>
                </a:cubicBezTo>
                <a:cubicBezTo>
                  <a:pt x="617554" y="810949"/>
                  <a:pt x="528144" y="782062"/>
                  <a:pt x="602428" y="806824"/>
                </a:cubicBezTo>
                <a:cubicBezTo>
                  <a:pt x="631569" y="806130"/>
                  <a:pt x="971028" y="850666"/>
                  <a:pt x="1108037" y="774551"/>
                </a:cubicBezTo>
                <a:cubicBezTo>
                  <a:pt x="1136809" y="758567"/>
                  <a:pt x="1151046" y="742300"/>
                  <a:pt x="1172583" y="720762"/>
                </a:cubicBezTo>
                <a:cubicBezTo>
                  <a:pt x="1198187" y="643951"/>
                  <a:pt x="1181518" y="675087"/>
                  <a:pt x="1215614" y="623944"/>
                </a:cubicBezTo>
                <a:cubicBezTo>
                  <a:pt x="1222786" y="602429"/>
                  <a:pt x="1230612" y="581121"/>
                  <a:pt x="1237129" y="559398"/>
                </a:cubicBezTo>
                <a:cubicBezTo>
                  <a:pt x="1277664" y="424281"/>
                  <a:pt x="1222484" y="592582"/>
                  <a:pt x="1258644" y="484094"/>
                </a:cubicBezTo>
                <a:cubicBezTo>
                  <a:pt x="1251472" y="412376"/>
                  <a:pt x="1249478" y="339951"/>
                  <a:pt x="1237129" y="268941"/>
                </a:cubicBezTo>
                <a:cubicBezTo>
                  <a:pt x="1233408" y="247543"/>
                  <a:pt x="1162276" y="183105"/>
                  <a:pt x="1161825" y="182880"/>
                </a:cubicBezTo>
                <a:cubicBezTo>
                  <a:pt x="1128953" y="166444"/>
                  <a:pt x="1094055" y="152330"/>
                  <a:pt x="1065007" y="129092"/>
                </a:cubicBezTo>
                <a:cubicBezTo>
                  <a:pt x="1057087" y="122756"/>
                  <a:pt x="1052563" y="112113"/>
                  <a:pt x="1043491" y="107577"/>
                </a:cubicBezTo>
                <a:cubicBezTo>
                  <a:pt x="1030267" y="100965"/>
                  <a:pt x="1014677" y="100881"/>
                  <a:pt x="1000461" y="96819"/>
                </a:cubicBezTo>
                <a:cubicBezTo>
                  <a:pt x="989558" y="93704"/>
                  <a:pt x="978330" y="91132"/>
                  <a:pt x="968188" y="86061"/>
                </a:cubicBezTo>
                <a:cubicBezTo>
                  <a:pt x="871510" y="37721"/>
                  <a:pt x="960744" y="60408"/>
                  <a:pt x="839096" y="43031"/>
                </a:cubicBezTo>
                <a:cubicBezTo>
                  <a:pt x="811985" y="44458"/>
                  <a:pt x="642411" y="31377"/>
                  <a:pt x="580913" y="75304"/>
                </a:cubicBezTo>
                <a:cubicBezTo>
                  <a:pt x="570392" y="82819"/>
                  <a:pt x="569127" y="99063"/>
                  <a:pt x="559397" y="107577"/>
                </a:cubicBezTo>
                <a:cubicBezTo>
                  <a:pt x="539937" y="124605"/>
                  <a:pt x="494851" y="150607"/>
                  <a:pt x="494851" y="150607"/>
                </a:cubicBezTo>
                <a:cubicBezTo>
                  <a:pt x="429834" y="280643"/>
                  <a:pt x="517090" y="123920"/>
                  <a:pt x="441063" y="215153"/>
                </a:cubicBezTo>
                <a:cubicBezTo>
                  <a:pt x="430797" y="227473"/>
                  <a:pt x="427504" y="244260"/>
                  <a:pt x="419548" y="258184"/>
                </a:cubicBezTo>
                <a:cubicBezTo>
                  <a:pt x="386181" y="316578"/>
                  <a:pt x="407000" y="263558"/>
                  <a:pt x="387275" y="322729"/>
                </a:cubicBezTo>
                <a:cubicBezTo>
                  <a:pt x="394447" y="448235"/>
                  <a:pt x="399148" y="573907"/>
                  <a:pt x="408790" y="699247"/>
                </a:cubicBezTo>
                <a:cubicBezTo>
                  <a:pt x="411827" y="738723"/>
                  <a:pt x="435820" y="780067"/>
                  <a:pt x="462578" y="806824"/>
                </a:cubicBezTo>
                <a:cubicBezTo>
                  <a:pt x="469750" y="813996"/>
                  <a:pt x="476174" y="822003"/>
                  <a:pt x="484094" y="828339"/>
                </a:cubicBezTo>
                <a:cubicBezTo>
                  <a:pt x="504871" y="844960"/>
                  <a:pt x="535612" y="861175"/>
                  <a:pt x="559397" y="871369"/>
                </a:cubicBezTo>
                <a:cubicBezTo>
                  <a:pt x="590450" y="884678"/>
                  <a:pt x="610487" y="885114"/>
                  <a:pt x="645458" y="892885"/>
                </a:cubicBezTo>
                <a:cubicBezTo>
                  <a:pt x="698870" y="904754"/>
                  <a:pt x="689809" y="907375"/>
                  <a:pt x="753035" y="914400"/>
                </a:cubicBezTo>
                <a:cubicBezTo>
                  <a:pt x="795951" y="919169"/>
                  <a:pt x="839096" y="921572"/>
                  <a:pt x="882127" y="925158"/>
                </a:cubicBezTo>
                <a:cubicBezTo>
                  <a:pt x="913716" y="922789"/>
                  <a:pt x="1229752" y="969901"/>
                  <a:pt x="1344705" y="871369"/>
                </a:cubicBezTo>
                <a:cubicBezTo>
                  <a:pt x="1360106" y="858168"/>
                  <a:pt x="1373392" y="842682"/>
                  <a:pt x="1387736" y="828339"/>
                </a:cubicBezTo>
                <a:cubicBezTo>
                  <a:pt x="1411922" y="731599"/>
                  <a:pt x="1379070" y="845254"/>
                  <a:pt x="1430767" y="731520"/>
                </a:cubicBezTo>
                <a:cubicBezTo>
                  <a:pt x="1450264" y="688627"/>
                  <a:pt x="1454123" y="657771"/>
                  <a:pt x="1463040" y="613186"/>
                </a:cubicBezTo>
                <a:cubicBezTo>
                  <a:pt x="1455868" y="537882"/>
                  <a:pt x="1450907" y="462335"/>
                  <a:pt x="1441524" y="387275"/>
                </a:cubicBezTo>
                <a:cubicBezTo>
                  <a:pt x="1437292" y="353417"/>
                  <a:pt x="1418290" y="339686"/>
                  <a:pt x="1398494" y="311972"/>
                </a:cubicBezTo>
                <a:cubicBezTo>
                  <a:pt x="1330550" y="216853"/>
                  <a:pt x="1430821" y="347896"/>
                  <a:pt x="1344705" y="247426"/>
                </a:cubicBezTo>
                <a:cubicBezTo>
                  <a:pt x="1333037" y="233813"/>
                  <a:pt x="1325111" y="217073"/>
                  <a:pt x="1312433" y="204395"/>
                </a:cubicBezTo>
                <a:cubicBezTo>
                  <a:pt x="1299755" y="191717"/>
                  <a:pt x="1283015" y="183790"/>
                  <a:pt x="1269402" y="172122"/>
                </a:cubicBezTo>
                <a:cubicBezTo>
                  <a:pt x="1218122" y="128168"/>
                  <a:pt x="1259752" y="147390"/>
                  <a:pt x="1204856" y="129092"/>
                </a:cubicBezTo>
                <a:cubicBezTo>
                  <a:pt x="1112366" y="67433"/>
                  <a:pt x="1229387" y="141358"/>
                  <a:pt x="1140310" y="96819"/>
                </a:cubicBezTo>
                <a:cubicBezTo>
                  <a:pt x="1128746" y="91037"/>
                  <a:pt x="1120143" y="79844"/>
                  <a:pt x="1108037" y="75304"/>
                </a:cubicBezTo>
                <a:cubicBezTo>
                  <a:pt x="1090917" y="68884"/>
                  <a:pt x="1072178" y="68132"/>
                  <a:pt x="1054249" y="64546"/>
                </a:cubicBezTo>
                <a:cubicBezTo>
                  <a:pt x="1027940" y="51392"/>
                  <a:pt x="1007435" y="38604"/>
                  <a:pt x="978945" y="32273"/>
                </a:cubicBezTo>
                <a:cubicBezTo>
                  <a:pt x="957653" y="27541"/>
                  <a:pt x="935692" y="26247"/>
                  <a:pt x="914400" y="21515"/>
                </a:cubicBezTo>
                <a:cubicBezTo>
                  <a:pt x="903331" y="19055"/>
                  <a:pt x="893128" y="13508"/>
                  <a:pt x="882127" y="10758"/>
                </a:cubicBezTo>
                <a:cubicBezTo>
                  <a:pt x="864388" y="6323"/>
                  <a:pt x="846268" y="3586"/>
                  <a:pt x="828338" y="0"/>
                </a:cubicBezTo>
                <a:cubicBezTo>
                  <a:pt x="785308" y="3586"/>
                  <a:pt x="742162" y="5990"/>
                  <a:pt x="699247" y="10758"/>
                </a:cubicBezTo>
                <a:cubicBezTo>
                  <a:pt x="677568" y="13167"/>
                  <a:pt x="654953" y="13414"/>
                  <a:pt x="634701" y="21515"/>
                </a:cubicBezTo>
                <a:cubicBezTo>
                  <a:pt x="618054" y="28174"/>
                  <a:pt x="607237" y="44892"/>
                  <a:pt x="591670" y="53788"/>
                </a:cubicBezTo>
                <a:cubicBezTo>
                  <a:pt x="581824" y="59414"/>
                  <a:pt x="570155" y="60960"/>
                  <a:pt x="559397" y="64546"/>
                </a:cubicBezTo>
                <a:cubicBezTo>
                  <a:pt x="545054" y="75304"/>
                  <a:pt x="530141" y="85341"/>
                  <a:pt x="516367" y="96819"/>
                </a:cubicBezTo>
                <a:cubicBezTo>
                  <a:pt x="508575" y="103312"/>
                  <a:pt x="503290" y="112708"/>
                  <a:pt x="494851" y="118334"/>
                </a:cubicBezTo>
                <a:cubicBezTo>
                  <a:pt x="481508" y="127229"/>
                  <a:pt x="465744" y="131893"/>
                  <a:pt x="451821" y="139849"/>
                </a:cubicBezTo>
                <a:cubicBezTo>
                  <a:pt x="440595" y="146264"/>
                  <a:pt x="430512" y="154512"/>
                  <a:pt x="419548" y="161365"/>
                </a:cubicBezTo>
                <a:cubicBezTo>
                  <a:pt x="401817" y="172447"/>
                  <a:pt x="383689" y="182880"/>
                  <a:pt x="365760" y="193638"/>
                </a:cubicBezTo>
                <a:cubicBezTo>
                  <a:pt x="362174" y="211567"/>
                  <a:pt x="359813" y="229786"/>
                  <a:pt x="355002" y="247426"/>
                </a:cubicBezTo>
                <a:cubicBezTo>
                  <a:pt x="349035" y="269306"/>
                  <a:pt x="333487" y="311972"/>
                  <a:pt x="333487" y="311972"/>
                </a:cubicBezTo>
                <a:cubicBezTo>
                  <a:pt x="329901" y="337073"/>
                  <a:pt x="328879" y="362676"/>
                  <a:pt x="322729" y="387275"/>
                </a:cubicBezTo>
                <a:cubicBezTo>
                  <a:pt x="314478" y="420278"/>
                  <a:pt x="290456" y="484094"/>
                  <a:pt x="290456" y="484094"/>
                </a:cubicBezTo>
                <a:cubicBezTo>
                  <a:pt x="294042" y="541468"/>
                  <a:pt x="294084" y="599175"/>
                  <a:pt x="301214" y="656217"/>
                </a:cubicBezTo>
                <a:cubicBezTo>
                  <a:pt x="304882" y="685559"/>
                  <a:pt x="306327" y="717674"/>
                  <a:pt x="322729" y="742278"/>
                </a:cubicBezTo>
                <a:cubicBezTo>
                  <a:pt x="344043" y="774250"/>
                  <a:pt x="375295" y="825699"/>
                  <a:pt x="408790" y="839097"/>
                </a:cubicBezTo>
                <a:cubicBezTo>
                  <a:pt x="426719" y="846269"/>
                  <a:pt x="443844" y="855929"/>
                  <a:pt x="462578" y="860612"/>
                </a:cubicBezTo>
                <a:cubicBezTo>
                  <a:pt x="522246" y="875528"/>
                  <a:pt x="695813" y="880659"/>
                  <a:pt x="720762" y="882127"/>
                </a:cubicBezTo>
                <a:lnTo>
                  <a:pt x="785308" y="892885"/>
                </a:lnTo>
                <a:cubicBezTo>
                  <a:pt x="803297" y="896156"/>
                  <a:pt x="820812" y="903642"/>
                  <a:pt x="839096" y="903642"/>
                </a:cubicBezTo>
                <a:cubicBezTo>
                  <a:pt x="961069" y="903642"/>
                  <a:pt x="1082936" y="896471"/>
                  <a:pt x="1204856" y="892885"/>
                </a:cubicBezTo>
                <a:cubicBezTo>
                  <a:pt x="1311078" y="871640"/>
                  <a:pt x="1206288" y="895994"/>
                  <a:pt x="1312433" y="860612"/>
                </a:cubicBezTo>
                <a:cubicBezTo>
                  <a:pt x="1326459" y="855937"/>
                  <a:pt x="1341247" y="853916"/>
                  <a:pt x="1355463" y="849854"/>
                </a:cubicBezTo>
                <a:cubicBezTo>
                  <a:pt x="1432641" y="827803"/>
                  <a:pt x="1332180" y="850209"/>
                  <a:pt x="1441524" y="828339"/>
                </a:cubicBezTo>
                <a:cubicBezTo>
                  <a:pt x="1448696" y="821167"/>
                  <a:pt x="1457822" y="815521"/>
                  <a:pt x="1463040" y="806824"/>
                </a:cubicBezTo>
                <a:cubicBezTo>
                  <a:pt x="1480241" y="778155"/>
                  <a:pt x="1483493" y="687287"/>
                  <a:pt x="1484555" y="677732"/>
                </a:cubicBezTo>
                <a:cubicBezTo>
                  <a:pt x="1480969" y="598843"/>
                  <a:pt x="1482849" y="519514"/>
                  <a:pt x="1473797" y="441064"/>
                </a:cubicBezTo>
                <a:cubicBezTo>
                  <a:pt x="1471959" y="425133"/>
                  <a:pt x="1458599" y="412773"/>
                  <a:pt x="1452282" y="398033"/>
                </a:cubicBezTo>
                <a:cubicBezTo>
                  <a:pt x="1447815" y="387610"/>
                  <a:pt x="1446595" y="375902"/>
                  <a:pt x="1441524" y="365760"/>
                </a:cubicBezTo>
                <a:cubicBezTo>
                  <a:pt x="1435742" y="354196"/>
                  <a:pt x="1425791" y="345051"/>
                  <a:pt x="1420009" y="333487"/>
                </a:cubicBezTo>
                <a:cubicBezTo>
                  <a:pt x="1414938" y="323345"/>
                  <a:pt x="1416213" y="310165"/>
                  <a:pt x="1409251" y="301214"/>
                </a:cubicBezTo>
                <a:cubicBezTo>
                  <a:pt x="1341708" y="214373"/>
                  <a:pt x="1367411" y="259135"/>
                  <a:pt x="1312433" y="215153"/>
                </a:cubicBezTo>
                <a:cubicBezTo>
                  <a:pt x="1304513" y="208817"/>
                  <a:pt x="1299989" y="198174"/>
                  <a:pt x="1290917" y="193638"/>
                </a:cubicBezTo>
                <a:cubicBezTo>
                  <a:pt x="1264721" y="180540"/>
                  <a:pt x="1214229" y="169087"/>
                  <a:pt x="1183341" y="161365"/>
                </a:cubicBezTo>
                <a:cubicBezTo>
                  <a:pt x="1067942" y="103664"/>
                  <a:pt x="1240539" y="186075"/>
                  <a:pt x="1054249" y="118334"/>
                </a:cubicBezTo>
                <a:cubicBezTo>
                  <a:pt x="1042098" y="113916"/>
                  <a:pt x="1033540" y="102601"/>
                  <a:pt x="1021976" y="96819"/>
                </a:cubicBezTo>
                <a:cubicBezTo>
                  <a:pt x="995491" y="83576"/>
                  <a:pt x="949953" y="79436"/>
                  <a:pt x="925157" y="75304"/>
                </a:cubicBezTo>
                <a:cubicBezTo>
                  <a:pt x="824847" y="41866"/>
                  <a:pt x="904224" y="64546"/>
                  <a:pt x="677731" y="6454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433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0771F-EE1F-460C-A999-B51DC8F5D486}"/>
              </a:ext>
            </a:extLst>
          </p:cNvPr>
          <p:cNvSpPr>
            <a:spLocks noGrp="1"/>
          </p:cNvSpPr>
          <p:nvPr>
            <p:ph type="title"/>
          </p:nvPr>
        </p:nvSpPr>
        <p:spPr>
          <a:xfrm>
            <a:off x="645065" y="1463040"/>
            <a:ext cx="3796306" cy="2690949"/>
          </a:xfrm>
        </p:spPr>
        <p:txBody>
          <a:bodyPr anchor="t">
            <a:normAutofit/>
          </a:bodyPr>
          <a:lstStyle/>
          <a:p>
            <a:r>
              <a:rPr lang="en-US" sz="4800"/>
              <a:t>How we use Power</a:t>
            </a:r>
            <a:endParaRPr lang="en-UG" sz="4800"/>
          </a:p>
        </p:txBody>
      </p:sp>
      <p:grpSp>
        <p:nvGrpSpPr>
          <p:cNvPr id="23" name="Group 2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4" name="Rectangle 2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C4A944-ECBA-4C8F-8C64-8211E137CE68}"/>
              </a:ext>
            </a:extLst>
          </p:cNvPr>
          <p:cNvSpPr>
            <a:spLocks noGrp="1"/>
          </p:cNvSpPr>
          <p:nvPr>
            <p:ph idx="1"/>
          </p:nvPr>
        </p:nvSpPr>
        <p:spPr>
          <a:xfrm>
            <a:off x="5656218" y="657923"/>
            <a:ext cx="5542387" cy="5105564"/>
          </a:xfrm>
        </p:spPr>
        <p:txBody>
          <a:bodyPr anchor="t">
            <a:normAutofit/>
          </a:bodyPr>
          <a:lstStyle/>
          <a:p>
            <a:pPr>
              <a:buFont typeface="Wingdings" panose="05000000000000000000" pitchFamily="2" charset="2"/>
              <a:buChar char="§"/>
            </a:pPr>
            <a:endParaRPr lang="en-US" sz="1400" dirty="0"/>
          </a:p>
          <a:p>
            <a:pPr>
              <a:buFont typeface="Wingdings" panose="05000000000000000000" pitchFamily="2" charset="2"/>
              <a:buChar char="§"/>
            </a:pPr>
            <a:r>
              <a:rPr lang="en-US" sz="1800" dirty="0"/>
              <a:t>The </a:t>
            </a:r>
            <a:r>
              <a:rPr lang="en-US" sz="1800" b="1" dirty="0"/>
              <a:t>negative</a:t>
            </a:r>
            <a:r>
              <a:rPr lang="en-US" sz="1800" dirty="0"/>
              <a:t> use of power is the power we exert over others </a:t>
            </a:r>
          </a:p>
          <a:p>
            <a:pPr>
              <a:buFont typeface="Wingdings" panose="05000000000000000000" pitchFamily="2" charset="2"/>
              <a:buChar char="§"/>
            </a:pPr>
            <a:r>
              <a:rPr lang="en-US" sz="1800" dirty="0"/>
              <a:t>Negative power is at the root of violence against women and children, and positive power holds the solution to turn the balance.</a:t>
            </a:r>
          </a:p>
          <a:p>
            <a:pPr>
              <a:buFont typeface="Wingdings" panose="05000000000000000000" pitchFamily="2" charset="2"/>
              <a:buChar char="§"/>
            </a:pPr>
            <a:r>
              <a:rPr lang="en-US" sz="1800" dirty="0"/>
              <a:t>The SSW sometimes use power negatively to:</a:t>
            </a:r>
          </a:p>
          <a:p>
            <a:pPr lvl="1">
              <a:spcAft>
                <a:spcPts val="800"/>
              </a:spcAft>
              <a:buFont typeface="Courier New" panose="02070309020205020404" pitchFamily="49" charset="0"/>
              <a:buChar char="o"/>
            </a:pPr>
            <a:r>
              <a:rPr lang="en-US" sz="1800" dirty="0">
                <a:effectLst/>
                <a:ea typeface="Calibri" panose="020F0502020204030204" pitchFamily="34" charset="0"/>
                <a:cs typeface="Calibri" panose="020F0502020204030204" pitchFamily="34" charset="0"/>
              </a:rPr>
              <a:t>Ask for money to provide a service</a:t>
            </a:r>
            <a:endParaRPr lang="en-UG" sz="1800" dirty="0">
              <a:effectLst/>
              <a:ea typeface="Calibri" panose="020F0502020204030204" pitchFamily="34" charset="0"/>
              <a:cs typeface="Times New Roman" panose="02020603050405020304" pitchFamily="18" charset="0"/>
            </a:endParaRPr>
          </a:p>
          <a:p>
            <a:pPr lvl="1">
              <a:spcAft>
                <a:spcPts val="800"/>
              </a:spcAft>
              <a:buFont typeface="Courier New" panose="02070309020205020404" pitchFamily="49" charset="0"/>
              <a:buChar char="o"/>
            </a:pPr>
            <a:r>
              <a:rPr lang="en-US" sz="1800" dirty="0">
                <a:effectLst/>
                <a:ea typeface="Calibri" panose="020F0502020204030204" pitchFamily="34" charset="0"/>
                <a:cs typeface="Calibri" panose="020F0502020204030204" pitchFamily="34" charset="0"/>
              </a:rPr>
              <a:t>Make false promises or provide false information on services available</a:t>
            </a:r>
            <a:endParaRPr lang="en-UG" sz="1800" dirty="0">
              <a:effectLst/>
              <a:ea typeface="Calibri" panose="020F0502020204030204" pitchFamily="34" charset="0"/>
              <a:cs typeface="Times New Roman" panose="02020603050405020304" pitchFamily="18" charset="0"/>
            </a:endParaRPr>
          </a:p>
          <a:p>
            <a:pPr lvl="1">
              <a:spcAft>
                <a:spcPts val="800"/>
              </a:spcAft>
              <a:buFont typeface="Courier New" panose="02070309020205020404" pitchFamily="49" charset="0"/>
              <a:buChar char="o"/>
            </a:pPr>
            <a:r>
              <a:rPr lang="en-US" sz="1800" dirty="0">
                <a:effectLst/>
                <a:ea typeface="Calibri" panose="020F0502020204030204" pitchFamily="34" charset="0"/>
                <a:cs typeface="Calibri" panose="020F0502020204030204" pitchFamily="34" charset="0"/>
              </a:rPr>
              <a:t>Connive with the perpetrator  </a:t>
            </a:r>
            <a:endParaRPr lang="en-UG" sz="1800" dirty="0">
              <a:effectLst/>
              <a:ea typeface="Calibri" panose="020F0502020204030204" pitchFamily="34" charset="0"/>
              <a:cs typeface="Times New Roman" panose="02020603050405020304" pitchFamily="18" charset="0"/>
            </a:endParaRPr>
          </a:p>
          <a:p>
            <a:pPr lvl="1">
              <a:spcAft>
                <a:spcPts val="800"/>
              </a:spcAft>
              <a:buFont typeface="Courier New" panose="02070309020205020404" pitchFamily="49" charset="0"/>
              <a:buChar char="o"/>
            </a:pPr>
            <a:r>
              <a:rPr lang="en-US" sz="1800" dirty="0">
                <a:effectLst/>
                <a:ea typeface="Calibri" panose="020F0502020204030204" pitchFamily="34" charset="0"/>
                <a:cs typeface="Calibri" panose="020F0502020204030204" pitchFamily="34" charset="0"/>
              </a:rPr>
              <a:t>Decline to refer survivors of violence</a:t>
            </a:r>
            <a:endParaRPr lang="en-UG" sz="1800" dirty="0">
              <a:effectLst/>
              <a:ea typeface="Calibri" panose="020F0502020204030204" pitchFamily="34" charset="0"/>
              <a:cs typeface="Times New Roman" panose="02020603050405020304" pitchFamily="18" charset="0"/>
            </a:endParaRPr>
          </a:p>
          <a:p>
            <a:pPr lvl="1">
              <a:spcAft>
                <a:spcPts val="800"/>
              </a:spcAft>
              <a:buFont typeface="Courier New" panose="02070309020205020404" pitchFamily="49" charset="0"/>
              <a:buChar char="o"/>
            </a:pPr>
            <a:r>
              <a:rPr lang="en-US" sz="1800" dirty="0">
                <a:effectLst/>
                <a:ea typeface="Calibri" panose="020F0502020204030204" pitchFamily="34" charset="0"/>
                <a:cs typeface="Calibri" panose="020F0502020204030204" pitchFamily="34" charset="0"/>
              </a:rPr>
              <a:t>Leak confidential information to the perpetrator</a:t>
            </a:r>
            <a:endParaRPr lang="en-UG" sz="1800" dirty="0">
              <a:effectLst/>
              <a:ea typeface="Calibri" panose="020F0502020204030204" pitchFamily="34" charset="0"/>
              <a:cs typeface="Times New Roman" panose="02020603050405020304" pitchFamily="18" charset="0"/>
            </a:endParaRPr>
          </a:p>
          <a:p>
            <a:pPr lvl="1">
              <a:spcAft>
                <a:spcPts val="800"/>
              </a:spcAft>
              <a:buFont typeface="Courier New" panose="02070309020205020404" pitchFamily="49" charset="0"/>
              <a:buChar char="o"/>
            </a:pPr>
            <a:r>
              <a:rPr lang="en-US" sz="1800" dirty="0">
                <a:effectLst/>
                <a:ea typeface="Calibri" panose="020F0502020204030204" pitchFamily="34" charset="0"/>
                <a:cs typeface="Calibri" panose="020F0502020204030204" pitchFamily="34" charset="0"/>
              </a:rPr>
              <a:t>Intentionally falsify information</a:t>
            </a:r>
            <a:endParaRPr lang="en-UG" sz="1800" dirty="0">
              <a:effectLst/>
              <a:ea typeface="Calibri" panose="020F0502020204030204" pitchFamily="34" charset="0"/>
              <a:cs typeface="Times New Roman" panose="02020603050405020304" pitchFamily="18" charset="0"/>
            </a:endParaRPr>
          </a:p>
          <a:p>
            <a:pPr marL="0" indent="0">
              <a:spcAft>
                <a:spcPts val="800"/>
              </a:spcAft>
              <a:buNone/>
            </a:pPr>
            <a:endParaRPr lang="en-UG"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400" dirty="0"/>
          </a:p>
          <a:p>
            <a:pPr lvl="1">
              <a:buFont typeface="Courier New" panose="02070309020205020404" pitchFamily="49" charset="0"/>
              <a:buChar char="o"/>
            </a:pPr>
            <a:endParaRPr lang="en-US" sz="1400" dirty="0"/>
          </a:p>
          <a:p>
            <a:endParaRPr lang="en-US" sz="1400" dirty="0"/>
          </a:p>
          <a:p>
            <a:endParaRPr lang="en-US" sz="1400" dirty="0"/>
          </a:p>
          <a:p>
            <a:endParaRPr lang="en-UG" sz="1400" dirty="0"/>
          </a:p>
        </p:txBody>
      </p:sp>
    </p:spTree>
    <p:extLst>
      <p:ext uri="{BB962C8B-B14F-4D97-AF65-F5344CB8AC3E}">
        <p14:creationId xmlns:p14="http://schemas.microsoft.com/office/powerpoint/2010/main" val="1938485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0771F-EE1F-460C-A999-B51DC8F5D486}"/>
              </a:ext>
            </a:extLst>
          </p:cNvPr>
          <p:cNvSpPr>
            <a:spLocks noGrp="1"/>
          </p:cNvSpPr>
          <p:nvPr>
            <p:ph type="title"/>
          </p:nvPr>
        </p:nvSpPr>
        <p:spPr>
          <a:xfrm>
            <a:off x="645065" y="1463040"/>
            <a:ext cx="3796306" cy="2690949"/>
          </a:xfrm>
        </p:spPr>
        <p:txBody>
          <a:bodyPr anchor="t">
            <a:normAutofit/>
          </a:bodyPr>
          <a:lstStyle/>
          <a:p>
            <a:r>
              <a:rPr lang="en-US" sz="4800"/>
              <a:t>How we use Power</a:t>
            </a:r>
            <a:endParaRPr lang="en-UG" sz="4800"/>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85"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7"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C4A944-ECBA-4C8F-8C64-8211E137CE68}"/>
              </a:ext>
            </a:extLst>
          </p:cNvPr>
          <p:cNvSpPr>
            <a:spLocks noGrp="1"/>
          </p:cNvSpPr>
          <p:nvPr>
            <p:ph idx="1"/>
          </p:nvPr>
        </p:nvSpPr>
        <p:spPr>
          <a:xfrm>
            <a:off x="5656218" y="535259"/>
            <a:ext cx="5542387" cy="5228227"/>
          </a:xfrm>
        </p:spPr>
        <p:txBody>
          <a:bodyPr anchor="t">
            <a:normAutofit/>
          </a:bodyPr>
          <a:lstStyle/>
          <a:p>
            <a:pPr>
              <a:buFont typeface="Wingdings" panose="05000000000000000000" pitchFamily="2" charset="2"/>
              <a:buChar char="§"/>
            </a:pPr>
            <a:endParaRPr lang="en-US" sz="1700" dirty="0"/>
          </a:p>
          <a:p>
            <a:pPr>
              <a:buFont typeface="Wingdings" panose="05000000000000000000" pitchFamily="2" charset="2"/>
              <a:buChar char="§"/>
            </a:pPr>
            <a:r>
              <a:rPr lang="en-US" sz="2000" b="1" dirty="0"/>
              <a:t>Positive</a:t>
            </a:r>
            <a:r>
              <a:rPr lang="en-US" sz="2000" dirty="0"/>
              <a:t> use of power means we all become stronger, safer, and more respected within our relationships.</a:t>
            </a:r>
          </a:p>
          <a:p>
            <a:pPr>
              <a:buFont typeface="Wingdings" panose="05000000000000000000" pitchFamily="2" charset="2"/>
              <a:buChar char="§"/>
            </a:pPr>
            <a:r>
              <a:rPr lang="en-US" sz="2000" dirty="0"/>
              <a:t>The SSW can transform negative uses of power into its positive use to facilitate prevention and effective response to VAC/W by:</a:t>
            </a:r>
          </a:p>
          <a:p>
            <a:pPr lvl="1">
              <a:buFont typeface="Courier New" panose="02070309020205020404" pitchFamily="49" charset="0"/>
              <a:buChar char="o"/>
            </a:pPr>
            <a:r>
              <a:rPr lang="en-US" sz="2000" dirty="0"/>
              <a:t>Ensuring</a:t>
            </a:r>
            <a:r>
              <a:rPr lang="en-US" sz="2000" baseline="0" dirty="0"/>
              <a:t> safety of the survivor</a:t>
            </a:r>
          </a:p>
          <a:p>
            <a:pPr lvl="1">
              <a:buFont typeface="Courier New" panose="02070309020205020404" pitchFamily="49" charset="0"/>
              <a:buChar char="o"/>
            </a:pPr>
            <a:r>
              <a:rPr lang="en-US" sz="2000" dirty="0"/>
              <a:t>Referring and linking the survivor to</a:t>
            </a:r>
            <a:r>
              <a:rPr lang="en-US" sz="2000" baseline="0" dirty="0"/>
              <a:t> appropriate services</a:t>
            </a:r>
          </a:p>
          <a:p>
            <a:pPr lvl="1">
              <a:buFont typeface="Courier New" panose="02070309020205020404" pitchFamily="49" charset="0"/>
              <a:buChar char="o"/>
            </a:pPr>
            <a:r>
              <a:rPr lang="en-US" sz="2000" dirty="0"/>
              <a:t>Respecting privacy of the survivor</a:t>
            </a:r>
          </a:p>
          <a:p>
            <a:pPr lvl="1">
              <a:buFont typeface="Courier New" panose="02070309020205020404" pitchFamily="49" charset="0"/>
              <a:buChar char="o"/>
            </a:pPr>
            <a:r>
              <a:rPr lang="en-US" sz="2000" dirty="0"/>
              <a:t>Involving the survivor in the helping process</a:t>
            </a:r>
            <a:r>
              <a:rPr lang="en-US" sz="2000" baseline="0" dirty="0"/>
              <a:t> </a:t>
            </a:r>
            <a:endParaRPr lang="en-US" sz="2000" dirty="0"/>
          </a:p>
          <a:p>
            <a:pPr lvl="1">
              <a:buFont typeface="Courier New" panose="02070309020205020404" pitchFamily="49" charset="0"/>
              <a:buChar char="o"/>
            </a:pPr>
            <a:r>
              <a:rPr lang="en-US" sz="2000" dirty="0"/>
              <a:t>Documenting the case management process </a:t>
            </a:r>
          </a:p>
          <a:p>
            <a:pPr lvl="1">
              <a:buFont typeface="Courier New" panose="02070309020205020404" pitchFamily="49" charset="0"/>
              <a:buChar char="o"/>
            </a:pPr>
            <a:r>
              <a:rPr lang="en-US" sz="2000" dirty="0"/>
              <a:t>Prioritizing welfare needs of the survivor</a:t>
            </a:r>
          </a:p>
          <a:p>
            <a:pPr lvl="1">
              <a:buFont typeface="Courier New" panose="02070309020205020404" pitchFamily="49" charset="0"/>
              <a:buChar char="o"/>
            </a:pPr>
            <a:endParaRPr lang="en-US" sz="1700" dirty="0"/>
          </a:p>
          <a:p>
            <a:pPr lvl="1">
              <a:buFont typeface="Courier New" panose="02070309020205020404" pitchFamily="49" charset="0"/>
              <a:buChar char="o"/>
            </a:pPr>
            <a:endParaRPr lang="en-US" sz="1700" dirty="0"/>
          </a:p>
          <a:p>
            <a:endParaRPr lang="en-US" sz="1700" dirty="0"/>
          </a:p>
          <a:p>
            <a:endParaRPr lang="en-US" sz="1700" dirty="0"/>
          </a:p>
          <a:p>
            <a:endParaRPr lang="en-UG" sz="1700" dirty="0"/>
          </a:p>
        </p:txBody>
      </p:sp>
    </p:spTree>
    <p:extLst>
      <p:ext uri="{BB962C8B-B14F-4D97-AF65-F5344CB8AC3E}">
        <p14:creationId xmlns:p14="http://schemas.microsoft.com/office/powerpoint/2010/main" val="2908059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867E-F2FF-4B12-A7BB-42AE1395D18B}"/>
              </a:ext>
            </a:extLst>
          </p:cNvPr>
          <p:cNvSpPr>
            <a:spLocks noGrp="1"/>
          </p:cNvSpPr>
          <p:nvPr>
            <p:ph type="title"/>
          </p:nvPr>
        </p:nvSpPr>
        <p:spPr>
          <a:xfrm>
            <a:off x="4965430" y="629268"/>
            <a:ext cx="6586491" cy="1286160"/>
          </a:xfrm>
        </p:spPr>
        <p:txBody>
          <a:bodyPr anchor="b">
            <a:normAutofit fontScale="90000"/>
          </a:bodyPr>
          <a:lstStyle/>
          <a:p>
            <a:br>
              <a:rPr lang="en-US" sz="1100" dirty="0"/>
            </a:br>
            <a:br>
              <a:rPr lang="en-US" sz="1100" dirty="0"/>
            </a:br>
            <a:br>
              <a:rPr lang="en-US" sz="1100" dirty="0"/>
            </a:br>
            <a:br>
              <a:rPr lang="en-US" sz="1100" dirty="0"/>
            </a:br>
            <a:br>
              <a:rPr lang="en-US" sz="1100" dirty="0"/>
            </a:br>
            <a:br>
              <a:rPr lang="en-US" sz="1100" dirty="0"/>
            </a:br>
            <a:r>
              <a:rPr lang="en-US" sz="4000" dirty="0"/>
              <a:t>Influence of cultural and  social norms</a:t>
            </a:r>
            <a:br>
              <a:rPr lang="en-US" sz="4000" dirty="0"/>
            </a:br>
            <a:br>
              <a:rPr lang="en-GB" sz="1100" dirty="0"/>
            </a:br>
            <a:endParaRPr lang="en-UG" sz="1100" dirty="0"/>
          </a:p>
        </p:txBody>
      </p:sp>
      <p:sp>
        <p:nvSpPr>
          <p:cNvPr id="3" name="Content Placeholder 2">
            <a:extLst>
              <a:ext uri="{FF2B5EF4-FFF2-40B4-BE49-F238E27FC236}">
                <a16:creationId xmlns:a16="http://schemas.microsoft.com/office/drawing/2014/main" id="{C78B4F09-8FA3-44F6-BFB5-62BE88432B19}"/>
              </a:ext>
            </a:extLst>
          </p:cNvPr>
          <p:cNvSpPr>
            <a:spLocks noGrp="1"/>
          </p:cNvSpPr>
          <p:nvPr>
            <p:ph idx="1"/>
          </p:nvPr>
        </p:nvSpPr>
        <p:spPr>
          <a:xfrm>
            <a:off x="4965429" y="2115118"/>
            <a:ext cx="6586491" cy="4659248"/>
          </a:xfrm>
        </p:spPr>
        <p:txBody>
          <a:bodyPr>
            <a:normAutofit/>
          </a:bodyPr>
          <a:lstStyle/>
          <a:p>
            <a:pPr marL="0" indent="0">
              <a:buNone/>
            </a:pPr>
            <a:r>
              <a:rPr lang="en-US" sz="1800" dirty="0"/>
              <a:t>Cultural practices and social norms </a:t>
            </a:r>
            <a:r>
              <a:rPr lang="en-UG" sz="1800" dirty="0">
                <a:effectLst/>
                <a:ea typeface="Calibri" panose="020F0502020204030204" pitchFamily="34" charset="0"/>
              </a:rPr>
              <a:t>about gender concerns (e.g. equality, equity, power relations, biases, stereotypes) and the acceptability of violence against women</a:t>
            </a:r>
            <a:r>
              <a:rPr lang="en-US" sz="1800" dirty="0">
                <a:effectLst/>
                <a:ea typeface="Calibri" panose="020F0502020204030204" pitchFamily="34" charset="0"/>
              </a:rPr>
              <a:t> and children play a great role in violence in communities. These cultural practices and social norms include:</a:t>
            </a:r>
          </a:p>
          <a:p>
            <a:pPr>
              <a:buFont typeface="Wingdings" panose="05000000000000000000" pitchFamily="2" charset="2"/>
              <a:buChar char="§"/>
            </a:pPr>
            <a:r>
              <a:rPr lang="en-UG" sz="1800" dirty="0">
                <a:effectLst/>
                <a:ea typeface="Calibri" panose="020F0502020204030204" pitchFamily="34" charset="0"/>
                <a:cs typeface="Calibri" panose="020F0502020204030204" pitchFamily="34" charset="0"/>
              </a:rPr>
              <a:t>the normalization of violence</a:t>
            </a:r>
            <a:endParaRPr lang="en-US" sz="1800" dirty="0">
              <a:effectLst/>
              <a:ea typeface="Calibri" panose="020F0502020204030204" pitchFamily="34" charset="0"/>
              <a:cs typeface="Calibri" panose="020F0502020204030204" pitchFamily="34" charset="0"/>
            </a:endParaRPr>
          </a:p>
          <a:p>
            <a:pPr>
              <a:buFont typeface="Wingdings" panose="05000000000000000000" pitchFamily="2" charset="2"/>
              <a:buChar char="§"/>
            </a:pPr>
            <a:r>
              <a:rPr lang="en-UG" sz="1800" dirty="0">
                <a:effectLst/>
                <a:ea typeface="Calibri" panose="020F0502020204030204" pitchFamily="34" charset="0"/>
                <a:cs typeface="Calibri" panose="020F0502020204030204" pitchFamily="34" charset="0"/>
              </a:rPr>
              <a:t>the justification of physical violence as an acceptable means of discipline</a:t>
            </a:r>
            <a:endParaRPr lang="en-US" sz="1800" dirty="0">
              <a:effectLst/>
              <a:ea typeface="Calibri" panose="020F0502020204030204" pitchFamily="34" charset="0"/>
              <a:cs typeface="Calibri" panose="020F0502020204030204" pitchFamily="34" charset="0"/>
            </a:endParaRPr>
          </a:p>
          <a:p>
            <a:pPr>
              <a:buFont typeface="Wingdings" panose="05000000000000000000" pitchFamily="2" charset="2"/>
              <a:buChar char="§"/>
            </a:pPr>
            <a:r>
              <a:rPr lang="en-UG" sz="1800" dirty="0">
                <a:effectLst/>
                <a:ea typeface="Calibri" panose="020F0502020204030204" pitchFamily="34" charset="0"/>
                <a:cs typeface="Calibri" panose="020F0502020204030204" pitchFamily="34" charset="0"/>
              </a:rPr>
              <a:t>the low status of women and girls</a:t>
            </a:r>
            <a:r>
              <a:rPr lang="en-US" sz="1800" dirty="0">
                <a:effectLst/>
                <a:ea typeface="Calibri" panose="020F0502020204030204" pitchFamily="34" charset="0"/>
                <a:cs typeface="Calibri" panose="020F0502020204030204" pitchFamily="34" charset="0"/>
              </a:rPr>
              <a:t>; belief that women and girls shouldn’t own land</a:t>
            </a:r>
            <a:endParaRPr lang="en-US" sz="1800" dirty="0">
              <a:ea typeface="Calibri" panose="020F0502020204030204" pitchFamily="34" charset="0"/>
              <a:cs typeface="Calibri" panose="020F0502020204030204" pitchFamily="34" charset="0"/>
            </a:endParaRPr>
          </a:p>
          <a:p>
            <a:pPr>
              <a:buFont typeface="Wingdings" panose="05000000000000000000" pitchFamily="2" charset="2"/>
              <a:buChar char="§"/>
            </a:pPr>
            <a:r>
              <a:rPr lang="en-UG" sz="1800" dirty="0">
                <a:effectLst/>
                <a:ea typeface="Calibri" panose="020F0502020204030204" pitchFamily="34" charset="0"/>
                <a:cs typeface="Calibri" panose="020F0502020204030204" pitchFamily="34" charset="0"/>
              </a:rPr>
              <a:t>the perception that violence is a “family” matter, </a:t>
            </a:r>
            <a:endParaRPr lang="en-US" sz="1800" dirty="0">
              <a:effectLst/>
              <a:ea typeface="Calibri" panose="020F0502020204030204" pitchFamily="34" charset="0"/>
              <a:cs typeface="Calibri" panose="020F0502020204030204" pitchFamily="34" charset="0"/>
            </a:endParaRPr>
          </a:p>
          <a:p>
            <a:pPr>
              <a:buFont typeface="Wingdings" panose="05000000000000000000" pitchFamily="2" charset="2"/>
              <a:buChar char="§"/>
            </a:pPr>
            <a:r>
              <a:rPr lang="en-US" sz="1800" dirty="0">
                <a:effectLst/>
                <a:ea typeface="Calibri" panose="020F0502020204030204" pitchFamily="34" charset="0"/>
                <a:cs typeface="Calibri" panose="020F0502020204030204" pitchFamily="34" charset="0"/>
              </a:rPr>
              <a:t>Forced and early marriage</a:t>
            </a:r>
          </a:p>
          <a:p>
            <a:pPr>
              <a:buFont typeface="Wingdings" panose="05000000000000000000" pitchFamily="2" charset="2"/>
              <a:buChar char="§"/>
            </a:pPr>
            <a:r>
              <a:rPr lang="en-US" sz="1800" dirty="0">
                <a:ea typeface="Calibri" panose="020F0502020204030204" pitchFamily="34" charset="0"/>
                <a:cs typeface="Calibri" panose="020F0502020204030204" pitchFamily="34" charset="0"/>
              </a:rPr>
              <a:t>Female genital mutilation (FGM)</a:t>
            </a:r>
          </a:p>
          <a:p>
            <a:pPr marL="0" indent="0">
              <a:buNone/>
            </a:pPr>
            <a:r>
              <a:rPr lang="en-US" sz="1800" dirty="0">
                <a:ea typeface="Calibri" panose="020F0502020204030204" pitchFamily="34" charset="0"/>
                <a:cs typeface="Calibri" panose="020F0502020204030204" pitchFamily="34" charset="0"/>
              </a:rPr>
              <a:t>All which </a:t>
            </a:r>
            <a:r>
              <a:rPr lang="en-UG" sz="1800" dirty="0">
                <a:effectLst/>
                <a:ea typeface="Calibri" panose="020F0502020204030204" pitchFamily="34" charset="0"/>
                <a:cs typeface="Calibri" panose="020F0502020204030204" pitchFamily="34" charset="0"/>
              </a:rPr>
              <a:t>discourage</a:t>
            </a:r>
            <a:r>
              <a:rPr lang="en-US" sz="1800" dirty="0">
                <a:effectLst/>
                <a:ea typeface="Calibri" panose="020F0502020204030204" pitchFamily="34" charset="0"/>
                <a:cs typeface="Calibri" panose="020F0502020204030204" pitchFamily="34" charset="0"/>
              </a:rPr>
              <a:t>e</a:t>
            </a:r>
            <a:r>
              <a:rPr lang="en-UG" sz="1800" dirty="0">
                <a:effectLst/>
                <a:ea typeface="Calibri" panose="020F0502020204030204" pitchFamily="34" charset="0"/>
                <a:cs typeface="Calibri" panose="020F0502020204030204" pitchFamily="34" charset="0"/>
              </a:rPr>
              <a:t> survivors from seeking help. </a:t>
            </a:r>
            <a:endParaRPr lang="en-UG" sz="1800" dirty="0">
              <a:effectLst/>
              <a:ea typeface="Calibri" panose="020F0502020204030204" pitchFamily="34" charset="0"/>
              <a:cs typeface="Times New Roman" panose="02020603050405020304" pitchFamily="18" charset="0"/>
            </a:endParaRPr>
          </a:p>
          <a:p>
            <a:pPr>
              <a:buFont typeface="Wingdings" panose="05000000000000000000" pitchFamily="2" charset="2"/>
              <a:buChar char="§"/>
            </a:pPr>
            <a:endParaRPr lang="en-UG" sz="1600" dirty="0"/>
          </a:p>
        </p:txBody>
      </p:sp>
      <p:pic>
        <p:nvPicPr>
          <p:cNvPr id="9" name="Picture 8" descr="A picture containing tool, broom, table, sitting&#10;&#10;Description automatically generated">
            <a:extLst>
              <a:ext uri="{FF2B5EF4-FFF2-40B4-BE49-F238E27FC236}">
                <a16:creationId xmlns:a16="http://schemas.microsoft.com/office/drawing/2014/main" id="{5389D64F-899D-724E-83D8-2370A388BD5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3494" r="23815"/>
          <a:stretch/>
        </p:blipFill>
        <p:spPr>
          <a:xfrm>
            <a:off x="20" y="10"/>
            <a:ext cx="4635571" cy="6857990"/>
          </a:xfrm>
          <a:prstGeom prst="rect">
            <a:avLst/>
          </a:prstGeom>
          <a:effectLst/>
        </p:spPr>
      </p:pic>
      <p:cxnSp>
        <p:nvCxnSpPr>
          <p:cNvPr id="76"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0D5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79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35" name="Group 9">
            <a:extLst>
              <a:ext uri="{FF2B5EF4-FFF2-40B4-BE49-F238E27FC236}">
                <a16:creationId xmlns:a16="http://schemas.microsoft.com/office/drawing/2014/main" id="{53CA3DAA-08BB-476F-9793-941CFAEA5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C1EF744A-E0CA-4659-9909-4B77BF70D3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11">
              <a:extLst>
                <a:ext uri="{FF2B5EF4-FFF2-40B4-BE49-F238E27FC236}">
                  <a16:creationId xmlns:a16="http://schemas.microsoft.com/office/drawing/2014/main" id="{A09C8437-171E-4687-AA5E-A46A56AEE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13">
            <a:extLst>
              <a:ext uri="{FF2B5EF4-FFF2-40B4-BE49-F238E27FC236}">
                <a16:creationId xmlns:a16="http://schemas.microsoft.com/office/drawing/2014/main" id="{4FEFA667-DE58-4745-9E9D-C6E61CB06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388867E-F2FF-4B12-A7BB-42AE1395D18B}"/>
              </a:ext>
            </a:extLst>
          </p:cNvPr>
          <p:cNvSpPr>
            <a:spLocks noGrp="1"/>
          </p:cNvSpPr>
          <p:nvPr>
            <p:ph type="title"/>
          </p:nvPr>
        </p:nvSpPr>
        <p:spPr>
          <a:xfrm>
            <a:off x="685800" y="1676400"/>
            <a:ext cx="3810000" cy="3505200"/>
          </a:xfrm>
        </p:spPr>
        <p:txBody>
          <a:bodyPr anchor="t">
            <a:normAutofit/>
          </a:bodyPr>
          <a:lstStyle/>
          <a:p>
            <a:br>
              <a:rPr lang="en-US" sz="2200" dirty="0"/>
            </a:br>
            <a:br>
              <a:rPr lang="en-US" sz="2200" dirty="0"/>
            </a:br>
            <a:br>
              <a:rPr lang="en-US" sz="2200" dirty="0"/>
            </a:br>
            <a:br>
              <a:rPr lang="en-US" sz="2200" dirty="0"/>
            </a:br>
            <a:br>
              <a:rPr lang="en-US" sz="2200" dirty="0"/>
            </a:br>
            <a:br>
              <a:rPr lang="en-US" sz="2200" dirty="0"/>
            </a:br>
            <a:r>
              <a:rPr lang="en-US" sz="3200" dirty="0"/>
              <a:t>Influence of cultural and  social norms</a:t>
            </a:r>
            <a:br>
              <a:rPr lang="en-US" sz="2200" dirty="0"/>
            </a:br>
            <a:br>
              <a:rPr lang="en-GB" sz="2200" dirty="0"/>
            </a:br>
            <a:endParaRPr lang="en-UG" sz="2200" dirty="0"/>
          </a:p>
        </p:txBody>
      </p:sp>
      <p:sp>
        <p:nvSpPr>
          <p:cNvPr id="3" name="Content Placeholder 2">
            <a:extLst>
              <a:ext uri="{FF2B5EF4-FFF2-40B4-BE49-F238E27FC236}">
                <a16:creationId xmlns:a16="http://schemas.microsoft.com/office/drawing/2014/main" id="{C78B4F09-8FA3-44F6-BFB5-62BE88432B19}"/>
              </a:ext>
            </a:extLst>
          </p:cNvPr>
          <p:cNvSpPr>
            <a:spLocks noGrp="1"/>
          </p:cNvSpPr>
          <p:nvPr>
            <p:ph idx="1"/>
          </p:nvPr>
        </p:nvSpPr>
        <p:spPr>
          <a:xfrm>
            <a:off x="4724404" y="1232210"/>
            <a:ext cx="6075552" cy="4449336"/>
          </a:xfrm>
        </p:spPr>
        <p:txBody>
          <a:bodyPr>
            <a:normAutofit/>
          </a:bodyPr>
          <a:lstStyle/>
          <a:p>
            <a:pPr marL="0" indent="0">
              <a:buNone/>
            </a:pPr>
            <a:r>
              <a:rPr lang="en-US" sz="2000" dirty="0">
                <a:solidFill>
                  <a:schemeClr val="tx1">
                    <a:alpha val="55000"/>
                  </a:schemeClr>
                </a:solidFill>
              </a:rPr>
              <a:t>VAC/GBV can be prevented through changing community norms about gender concerns through:</a:t>
            </a:r>
          </a:p>
          <a:p>
            <a:r>
              <a:rPr lang="en-US" sz="2000" dirty="0">
                <a:solidFill>
                  <a:schemeClr val="tx1">
                    <a:alpha val="55000"/>
                  </a:schemeClr>
                </a:solidFill>
              </a:rPr>
              <a:t>Scaling-up community mobilization programs to change violence related behavior and promoting more equitable relations between men and women through awareness creation, dissemination of IEC materials on VAC/GBV…</a:t>
            </a:r>
          </a:p>
          <a:p>
            <a:r>
              <a:rPr lang="en-US" sz="2000" dirty="0">
                <a:solidFill>
                  <a:schemeClr val="tx1">
                    <a:alpha val="55000"/>
                  </a:schemeClr>
                </a:solidFill>
              </a:rPr>
              <a:t>Holding perpetrators accountable rather blaming victims/survivors</a:t>
            </a:r>
          </a:p>
          <a:p>
            <a:r>
              <a:rPr lang="en-US" sz="2000" dirty="0">
                <a:solidFill>
                  <a:schemeClr val="tx1">
                    <a:alpha val="55000"/>
                  </a:schemeClr>
                </a:solidFill>
              </a:rPr>
              <a:t>Ensuring comprehensive response by mobilizing referral networks of service providers in the community to work together</a:t>
            </a:r>
          </a:p>
          <a:p>
            <a:pPr>
              <a:buFont typeface="Wingdings" panose="05000000000000000000" pitchFamily="2" charset="2"/>
              <a:buChar char="§"/>
            </a:pPr>
            <a:endParaRPr lang="en-UG" sz="1700" dirty="0">
              <a:solidFill>
                <a:schemeClr val="tx1">
                  <a:alpha val="55000"/>
                </a:schemeClr>
              </a:solidFill>
            </a:endParaRPr>
          </a:p>
        </p:txBody>
      </p:sp>
    </p:spTree>
    <p:extLst>
      <p:ext uri="{BB962C8B-B14F-4D97-AF65-F5344CB8AC3E}">
        <p14:creationId xmlns:p14="http://schemas.microsoft.com/office/powerpoint/2010/main" val="786699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toy&#10;&#10;Description automatically generated">
            <a:extLst>
              <a:ext uri="{FF2B5EF4-FFF2-40B4-BE49-F238E27FC236}">
                <a16:creationId xmlns:a16="http://schemas.microsoft.com/office/drawing/2014/main" id="{CDBE4EC7-50ED-8C4A-BB00-97CC27DA962C}"/>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22097" r="9089" b="5981"/>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FB43481D-E707-A34C-B89C-7FE591AD8F5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Questions?</a:t>
            </a:r>
          </a:p>
        </p:txBody>
      </p:sp>
    </p:spTree>
    <p:extLst>
      <p:ext uri="{BB962C8B-B14F-4D97-AF65-F5344CB8AC3E}">
        <p14:creationId xmlns:p14="http://schemas.microsoft.com/office/powerpoint/2010/main" val="165491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close up of a keyboard&#10;&#10;Description automatically generated">
            <a:extLst>
              <a:ext uri="{FF2B5EF4-FFF2-40B4-BE49-F238E27FC236}">
                <a16:creationId xmlns:a16="http://schemas.microsoft.com/office/drawing/2014/main" id="{7DB7F476-52CC-A34E-A8FA-B9B0B35E30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3309" b="34504"/>
          <a:stretch/>
        </p:blipFill>
        <p:spPr>
          <a:xfrm>
            <a:off x="20" y="10"/>
            <a:ext cx="12191980" cy="6857990"/>
          </a:xfrm>
          <a:prstGeom prst="rect">
            <a:avLst/>
          </a:prstGeom>
        </p:spPr>
      </p:pic>
      <p:sp>
        <p:nvSpPr>
          <p:cNvPr id="2" name="Title 1">
            <a:extLst>
              <a:ext uri="{FF2B5EF4-FFF2-40B4-BE49-F238E27FC236}">
                <a16:creationId xmlns:a16="http://schemas.microsoft.com/office/drawing/2014/main" id="{06587A46-F20F-084A-B8BE-834BEA59A257}"/>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br>
              <a:rPr lang="en-US" sz="4000" dirty="0"/>
            </a:br>
            <a:r>
              <a:rPr lang="en-US" sz="4400" b="1" dirty="0"/>
              <a:t>Cost of Violence</a:t>
            </a:r>
          </a:p>
        </p:txBody>
      </p:sp>
      <p:sp>
        <p:nvSpPr>
          <p:cNvPr id="3" name="Text Placeholder 2">
            <a:extLst>
              <a:ext uri="{FF2B5EF4-FFF2-40B4-BE49-F238E27FC236}">
                <a16:creationId xmlns:a16="http://schemas.microsoft.com/office/drawing/2014/main" id="{36915CEB-5BA6-D74E-B6EE-2D8C41E04065}"/>
              </a:ext>
            </a:extLst>
          </p:cNvPr>
          <p:cNvSpPr>
            <a:spLocks noGrp="1"/>
          </p:cNvSpPr>
          <p:nvPr>
            <p:ph type="body" idx="1"/>
          </p:nvPr>
        </p:nvSpPr>
        <p:spPr>
          <a:xfrm>
            <a:off x="7782910" y="5242675"/>
            <a:ext cx="4330262" cy="683284"/>
          </a:xfrm>
        </p:spPr>
        <p:txBody>
          <a:bodyPr vert="horz" lIns="91440" tIns="45720" rIns="91440" bIns="45720" rtlCol="0">
            <a:normAutofit/>
          </a:bodyPr>
          <a:lstStyle/>
          <a:p>
            <a:pPr algn="ctr"/>
            <a:r>
              <a:rPr lang="en-US" sz="2800" dirty="0">
                <a:solidFill>
                  <a:schemeClr val="tx1"/>
                </a:solidFill>
              </a:rPr>
              <a:t>Session 4</a:t>
            </a:r>
          </a:p>
        </p:txBody>
      </p:sp>
    </p:spTree>
    <p:extLst>
      <p:ext uri="{BB962C8B-B14F-4D97-AF65-F5344CB8AC3E}">
        <p14:creationId xmlns:p14="http://schemas.microsoft.com/office/powerpoint/2010/main" val="75439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7B22A-6732-440A-89EE-1708704ADF3E}"/>
              </a:ext>
            </a:extLst>
          </p:cNvPr>
          <p:cNvSpPr>
            <a:spLocks noGrp="1"/>
          </p:cNvSpPr>
          <p:nvPr>
            <p:ph type="title"/>
          </p:nvPr>
        </p:nvSpPr>
        <p:spPr>
          <a:xfrm>
            <a:off x="127001" y="285750"/>
            <a:ext cx="5486400" cy="958850"/>
          </a:xfrm>
          <a:solidFill>
            <a:schemeClr val="accent1"/>
          </a:solidFill>
        </p:spPr>
        <p:txBody>
          <a:bodyPr>
            <a:normAutofit/>
          </a:bodyPr>
          <a:lstStyle/>
          <a:p>
            <a:r>
              <a:rPr lang="en-US" sz="4000" dirty="0">
                <a:solidFill>
                  <a:schemeClr val="bg1"/>
                </a:solidFill>
              </a:rPr>
              <a:t>Cost of Violence</a:t>
            </a:r>
            <a:endParaRPr lang="en-UG" sz="4000" dirty="0">
              <a:solidFill>
                <a:schemeClr val="bg1"/>
              </a:solidFill>
            </a:endParaRPr>
          </a:p>
        </p:txBody>
      </p:sp>
      <p:sp>
        <p:nvSpPr>
          <p:cNvPr id="3" name="Content Placeholder 2">
            <a:extLst>
              <a:ext uri="{FF2B5EF4-FFF2-40B4-BE49-F238E27FC236}">
                <a16:creationId xmlns:a16="http://schemas.microsoft.com/office/drawing/2014/main" id="{02A9DBC9-7D25-4664-9A91-21DD1EAA8AC1}"/>
              </a:ext>
            </a:extLst>
          </p:cNvPr>
          <p:cNvSpPr>
            <a:spLocks noGrp="1"/>
          </p:cNvSpPr>
          <p:nvPr>
            <p:ph idx="1"/>
          </p:nvPr>
        </p:nvSpPr>
        <p:spPr>
          <a:xfrm>
            <a:off x="127000" y="1427356"/>
            <a:ext cx="5797550" cy="5329044"/>
          </a:xfrm>
        </p:spPr>
        <p:txBody>
          <a:bodyPr>
            <a:normAutofit/>
          </a:bodyPr>
          <a:lstStyle/>
          <a:p>
            <a:pPr marL="0" indent="0">
              <a:buNone/>
            </a:pPr>
            <a:r>
              <a:rPr lang="en-US" sz="2000" dirty="0">
                <a:effectLst/>
                <a:ea typeface="Calibri" panose="020F0502020204030204" pitchFamily="34" charset="0"/>
                <a:cs typeface="Times New Roman" panose="02020603050405020304" pitchFamily="18" charset="0"/>
              </a:rPr>
              <a:t>VAC/</a:t>
            </a:r>
            <a:r>
              <a:rPr lang="en-US" sz="2000" dirty="0">
                <a:ea typeface="Calibri" panose="020F0502020204030204" pitchFamily="34" charset="0"/>
                <a:cs typeface="Times New Roman" panose="02020603050405020304" pitchFamily="18" charset="0"/>
              </a:rPr>
              <a:t>GBV</a:t>
            </a:r>
            <a:r>
              <a:rPr lang="en-UG" sz="2000" dirty="0">
                <a:effectLst/>
                <a:ea typeface="Calibri" panose="020F0502020204030204" pitchFamily="34" charset="0"/>
                <a:cs typeface="Times New Roman" panose="02020603050405020304" pitchFamily="18" charset="0"/>
              </a:rPr>
              <a:t> has </a:t>
            </a:r>
            <a:r>
              <a:rPr lang="en-US" sz="2000" dirty="0">
                <a:effectLst/>
                <a:ea typeface="Calibri" panose="020F0502020204030204" pitchFamily="34" charset="0"/>
                <a:cs typeface="Times New Roman" panose="02020603050405020304" pitchFamily="18" charset="0"/>
              </a:rPr>
              <a:t>serious social and economic costs with short- and long-term effects. </a:t>
            </a:r>
            <a:endParaRPr lang="en-UG" sz="2000" dirty="0">
              <a:effectLst/>
              <a:ea typeface="Calibri" panose="020F0502020204030204" pitchFamily="34" charset="0"/>
              <a:cs typeface="Times New Roman" panose="02020603050405020304" pitchFamily="18" charset="0"/>
            </a:endParaRPr>
          </a:p>
          <a:p>
            <a:pPr marL="0" indent="0">
              <a:lnSpc>
                <a:spcPct val="100000"/>
              </a:lnSpc>
              <a:spcAft>
                <a:spcPts val="800"/>
              </a:spcAft>
              <a:buNone/>
            </a:pPr>
            <a:r>
              <a:rPr lang="en-UG" sz="2000" dirty="0">
                <a:effectLst/>
                <a:ea typeface="Calibri" panose="020F0502020204030204" pitchFamily="34" charset="0"/>
                <a:cs typeface="Calibri" panose="020F0502020204030204" pitchFamily="34" charset="0"/>
              </a:rPr>
              <a:t>The widespread burden of violence against women yields tremendous financial impact because of lost productivity and the cost of delivering services to survivors.</a:t>
            </a:r>
            <a:endParaRPr lang="en-UG" sz="2000" dirty="0">
              <a:effectLst/>
              <a:ea typeface="Calibri" panose="020F0502020204030204" pitchFamily="34" charset="0"/>
              <a:cs typeface="Times New Roman" panose="02020603050405020304" pitchFamily="18" charset="0"/>
            </a:endParaRPr>
          </a:p>
          <a:p>
            <a:pPr marL="0" lvl="0" indent="0">
              <a:lnSpc>
                <a:spcPct val="100000"/>
              </a:lnSpc>
              <a:buNone/>
            </a:pPr>
            <a:r>
              <a:rPr lang="en-UG" sz="2000" dirty="0">
                <a:effectLst/>
                <a:ea typeface="Calibri" panose="020F0502020204030204" pitchFamily="34" charset="0"/>
                <a:cs typeface="Calibri" panose="020F0502020204030204" pitchFamily="34" charset="0"/>
              </a:rPr>
              <a:t>The global cost of violence against women has been estimated conservatively to be 2% of the global GDP, or US$1.5 trillion. (</a:t>
            </a:r>
            <a:r>
              <a:rPr lang="en-US" sz="2000" dirty="0">
                <a:ea typeface="Calibri" panose="020F0502020204030204" pitchFamily="34" charset="0"/>
                <a:cs typeface="Calibri" panose="020F0502020204030204" pitchFamily="34" charset="0"/>
              </a:rPr>
              <a:t>CARE</a:t>
            </a:r>
            <a:r>
              <a:rPr lang="en-UG" sz="2000" dirty="0">
                <a:effectLst/>
                <a:ea typeface="Calibri" panose="020F0502020204030204" pitchFamily="34" charset="0"/>
                <a:cs typeface="Calibri" panose="020F0502020204030204" pitchFamily="34" charset="0"/>
              </a:rPr>
              <a:t>, 201</a:t>
            </a:r>
            <a:r>
              <a:rPr lang="en-US" sz="2000" dirty="0">
                <a:effectLst/>
                <a:ea typeface="Calibri" panose="020F0502020204030204" pitchFamily="34" charset="0"/>
                <a:cs typeface="Calibri" panose="020F0502020204030204" pitchFamily="34" charset="0"/>
              </a:rPr>
              <a:t>8</a:t>
            </a:r>
            <a:r>
              <a:rPr lang="en-UG" sz="2000" dirty="0">
                <a:effectLst/>
                <a:ea typeface="Calibri" panose="020F0502020204030204" pitchFamily="34" charset="0"/>
                <a:cs typeface="Calibri" panose="020F0502020204030204" pitchFamily="34" charset="0"/>
              </a:rPr>
              <a:t>)</a:t>
            </a:r>
            <a:endParaRPr lang="en-UG" sz="2000" dirty="0">
              <a:effectLst/>
              <a:ea typeface="Calibri" panose="020F0502020204030204" pitchFamily="34" charset="0"/>
              <a:cs typeface="Times New Roman" panose="02020603050405020304" pitchFamily="18" charset="0"/>
            </a:endParaRPr>
          </a:p>
          <a:p>
            <a:pPr marL="0" lvl="0" indent="0">
              <a:lnSpc>
                <a:spcPct val="100000"/>
              </a:lnSpc>
              <a:spcAft>
                <a:spcPts val="800"/>
              </a:spcAft>
              <a:buNone/>
            </a:pPr>
            <a:r>
              <a:rPr lang="en-US" sz="2000" dirty="0">
                <a:effectLst/>
                <a:ea typeface="Calibri" panose="020F0502020204030204" pitchFamily="34" charset="0"/>
                <a:cs typeface="Calibri" panose="020F0502020204030204" pitchFamily="34" charset="0"/>
              </a:rPr>
              <a:t>I</a:t>
            </a:r>
            <a:r>
              <a:rPr lang="en-UG" sz="2000" dirty="0">
                <a:effectLst/>
                <a:ea typeface="Calibri" panose="020F0502020204030204" pitchFamily="34" charset="0"/>
                <a:cs typeface="Calibri" panose="020F0502020204030204" pitchFamily="34" charset="0"/>
              </a:rPr>
              <a:t>n Uganda, for example, provision of public services to address domestic violence costs $US22.2 million, which represents 0.75% of the country’s national 2010/2011 budget. (CARE, 2018; Kasirye, 2012)</a:t>
            </a:r>
            <a:endParaRPr lang="en-US" sz="2000" dirty="0">
              <a:effectLst/>
              <a:ea typeface="Calibri" panose="020F0502020204030204" pitchFamily="34" charset="0"/>
              <a:cs typeface="Calibri" panose="020F0502020204030204" pitchFamily="34" charset="0"/>
            </a:endParaRPr>
          </a:p>
          <a:p>
            <a:pPr marL="0" indent="0">
              <a:buNone/>
            </a:pPr>
            <a:r>
              <a:rPr lang="en-US" sz="2000" dirty="0">
                <a:ea typeface="Calibri" panose="020F0502020204030204" pitchFamily="34" charset="0"/>
                <a:cs typeface="Calibri" panose="020F0502020204030204" pitchFamily="34" charset="0"/>
              </a:rPr>
              <a:t>The cost of inaction is as high as the cost of violence.</a:t>
            </a:r>
            <a:endParaRPr lang="en-UG" sz="2000" dirty="0">
              <a:effectLst/>
              <a:ea typeface="Calibri" panose="020F0502020204030204" pitchFamily="34" charset="0"/>
              <a:cs typeface="Times New Roman" panose="02020603050405020304" pitchFamily="18" charset="0"/>
            </a:endParaRPr>
          </a:p>
          <a:p>
            <a:pPr marL="0" indent="0">
              <a:buNone/>
            </a:pPr>
            <a:endParaRPr lang="en-UG" sz="2000" dirty="0"/>
          </a:p>
        </p:txBody>
      </p:sp>
      <p:pic>
        <p:nvPicPr>
          <p:cNvPr id="5" name="Picture 4">
            <a:extLst>
              <a:ext uri="{FF2B5EF4-FFF2-40B4-BE49-F238E27FC236}">
                <a16:creationId xmlns:a16="http://schemas.microsoft.com/office/drawing/2014/main" id="{DCB9AB44-A464-4132-9145-4634E8EC89E2}"/>
              </a:ext>
            </a:extLst>
          </p:cNvPr>
          <p:cNvPicPr>
            <a:picLocks noChangeAspect="1"/>
          </p:cNvPicPr>
          <p:nvPr/>
        </p:nvPicPr>
        <p:blipFill rotWithShape="1">
          <a:blip r:embed="rId3"/>
          <a:srcRect r="5786" b="2"/>
          <a:stretch/>
        </p:blipFill>
        <p:spPr>
          <a:xfrm>
            <a:off x="5836501" y="57682"/>
            <a:ext cx="6310854" cy="6800318"/>
          </a:xfrm>
          <a:prstGeom prst="rect">
            <a:avLst/>
          </a:prstGeom>
          <a:effectLst/>
        </p:spPr>
      </p:pic>
    </p:spTree>
    <p:extLst>
      <p:ext uri="{BB962C8B-B14F-4D97-AF65-F5344CB8AC3E}">
        <p14:creationId xmlns:p14="http://schemas.microsoft.com/office/powerpoint/2010/main" val="279914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AAB93-AB18-4660-A371-3870718835C6}"/>
              </a:ext>
            </a:extLst>
          </p:cNvPr>
          <p:cNvSpPr>
            <a:spLocks noGrp="1"/>
          </p:cNvSpPr>
          <p:nvPr>
            <p:ph type="title"/>
          </p:nvPr>
        </p:nvSpPr>
        <p:spPr>
          <a:xfrm>
            <a:off x="1504950" y="2317750"/>
            <a:ext cx="4500856" cy="2120900"/>
          </a:xfrm>
          <a:ln w="25400" cap="sq">
            <a:solidFill>
              <a:srgbClr val="FFFFFF"/>
            </a:solidFill>
            <a:miter lim="800000"/>
          </a:ln>
        </p:spPr>
        <p:txBody>
          <a:bodyPr wrap="square">
            <a:normAutofit/>
          </a:bodyPr>
          <a:lstStyle/>
          <a:p>
            <a:pPr algn="ctr"/>
            <a:r>
              <a:rPr lang="en-GB" sz="4000" dirty="0">
                <a:solidFill>
                  <a:srgbClr val="FFFFFF"/>
                </a:solidFill>
                <a:ea typeface="Calibri"/>
                <a:cs typeface="Calibri"/>
                <a:sym typeface="Calibri"/>
              </a:rPr>
              <a:t>The Social cost of violence</a:t>
            </a:r>
            <a:br>
              <a:rPr lang="en-GB" sz="2400" dirty="0">
                <a:solidFill>
                  <a:srgbClr val="FFFFFF"/>
                </a:solidFill>
              </a:rPr>
            </a:br>
            <a:endParaRPr lang="en-UG" sz="2400" dirty="0">
              <a:solidFill>
                <a:srgbClr val="FFFFFF"/>
              </a:solidFill>
            </a:endParaRPr>
          </a:p>
        </p:txBody>
      </p:sp>
      <p:sp>
        <p:nvSpPr>
          <p:cNvPr id="21" name="Rectangle 20">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12F708E-E211-417F-99B4-BA889E4B25EA}"/>
              </a:ext>
            </a:extLst>
          </p:cNvPr>
          <p:cNvSpPr>
            <a:spLocks noGrp="1"/>
          </p:cNvSpPr>
          <p:nvPr>
            <p:ph sz="half" idx="2"/>
          </p:nvPr>
        </p:nvSpPr>
        <p:spPr>
          <a:xfrm>
            <a:off x="6570204" y="1266825"/>
            <a:ext cx="5057398" cy="4951096"/>
          </a:xfrm>
        </p:spPr>
        <p:txBody>
          <a:bodyPr>
            <a:normAutofit/>
          </a:bodyPr>
          <a:lstStyle/>
          <a:p>
            <a:pPr marL="457200" indent="-457200">
              <a:buFont typeface="Arial" panose="020B0604020202020204" pitchFamily="34" charset="0"/>
              <a:buChar char="•"/>
            </a:pPr>
            <a:r>
              <a:rPr lang="en-US" sz="2400" dirty="0"/>
              <a:t>Inhibits optimal brain development </a:t>
            </a:r>
          </a:p>
          <a:p>
            <a:pPr marL="457200" indent="-457200">
              <a:buFont typeface="Arial" panose="020B0604020202020204" pitchFamily="34" charset="0"/>
              <a:buChar char="•"/>
            </a:pPr>
            <a:r>
              <a:rPr lang="en-US" sz="2400" dirty="0"/>
              <a:t>Psychological behavioral problems </a:t>
            </a:r>
          </a:p>
          <a:p>
            <a:pPr marL="800100" lvl="1" indent="-342900">
              <a:buFont typeface="Arial" panose="020B0604020202020204" pitchFamily="34" charset="0"/>
              <a:buChar char="•"/>
            </a:pPr>
            <a:r>
              <a:rPr lang="en-US" dirty="0"/>
              <a:t>Depression</a:t>
            </a:r>
          </a:p>
          <a:p>
            <a:pPr marL="800100" lvl="1" indent="-342900">
              <a:buFont typeface="Arial" panose="020B0604020202020204" pitchFamily="34" charset="0"/>
              <a:buChar char="•"/>
            </a:pPr>
            <a:r>
              <a:rPr lang="en-US" dirty="0"/>
              <a:t>Anxiety </a:t>
            </a:r>
          </a:p>
          <a:p>
            <a:pPr marL="800100" lvl="1" indent="-342900">
              <a:buFont typeface="Arial" panose="020B0604020202020204" pitchFamily="34" charset="0"/>
              <a:buChar char="•"/>
            </a:pPr>
            <a:r>
              <a:rPr lang="en-US" dirty="0"/>
              <a:t>Post-traumatic stress</a:t>
            </a:r>
          </a:p>
          <a:p>
            <a:pPr marL="800100" lvl="1" indent="-342900">
              <a:buFont typeface="Arial" panose="020B0604020202020204" pitchFamily="34" charset="0"/>
              <a:buChar char="•"/>
            </a:pPr>
            <a:r>
              <a:rPr lang="en-US" dirty="0"/>
              <a:t>Suicide </a:t>
            </a:r>
          </a:p>
          <a:p>
            <a:pPr marL="800100" lvl="1" indent="-342900">
              <a:buFont typeface="Arial" panose="020B0604020202020204" pitchFamily="34" charset="0"/>
              <a:buChar char="•"/>
            </a:pPr>
            <a:r>
              <a:rPr lang="en-US" dirty="0"/>
              <a:t>Self-harm </a:t>
            </a:r>
          </a:p>
          <a:p>
            <a:pPr marL="800100" lvl="1" indent="-342900">
              <a:buFont typeface="Arial" panose="020B0604020202020204" pitchFamily="34" charset="0"/>
              <a:buChar char="•"/>
            </a:pPr>
            <a:r>
              <a:rPr lang="en-US" dirty="0"/>
              <a:t>Perpetuation of violence </a:t>
            </a:r>
          </a:p>
          <a:p>
            <a:pPr marL="800100" lvl="1" indent="-342900">
              <a:buFont typeface="Arial" panose="020B0604020202020204" pitchFamily="34" charset="0"/>
              <a:buChar char="•"/>
            </a:pPr>
            <a:r>
              <a:rPr lang="en-US" dirty="0"/>
              <a:t>Risk-taking behavior (such as alcohol and drug use, delinquency, unsafe sexual practices)</a:t>
            </a:r>
          </a:p>
          <a:p>
            <a:pPr marL="0" indent="0">
              <a:buNone/>
            </a:pPr>
            <a:endParaRPr lang="en-UG" sz="1300" dirty="0"/>
          </a:p>
        </p:txBody>
      </p:sp>
    </p:spTree>
    <p:extLst>
      <p:ext uri="{BB962C8B-B14F-4D97-AF65-F5344CB8AC3E}">
        <p14:creationId xmlns:p14="http://schemas.microsoft.com/office/powerpoint/2010/main" val="2832946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00100-6425-4FEB-9DAB-C0F1AFF3A921}"/>
              </a:ext>
            </a:extLst>
          </p:cNvPr>
          <p:cNvSpPr>
            <a:spLocks noGrp="1"/>
          </p:cNvSpPr>
          <p:nvPr>
            <p:ph type="title"/>
          </p:nvPr>
        </p:nvSpPr>
        <p:spPr>
          <a:xfrm>
            <a:off x="1901162" y="2667000"/>
            <a:ext cx="3722933" cy="1797050"/>
          </a:xfrm>
          <a:ln w="25400" cap="sq">
            <a:solidFill>
              <a:srgbClr val="FFFFFF"/>
            </a:solidFill>
            <a:miter lim="800000"/>
          </a:ln>
        </p:spPr>
        <p:txBody>
          <a:bodyPr wrap="square">
            <a:normAutofit/>
          </a:bodyPr>
          <a:lstStyle/>
          <a:p>
            <a:pPr algn="ctr"/>
            <a:r>
              <a:rPr lang="en-US" sz="4000" dirty="0">
                <a:solidFill>
                  <a:srgbClr val="FFFFFF"/>
                </a:solidFill>
              </a:rPr>
              <a:t>Economic cost of Violence</a:t>
            </a:r>
            <a:endParaRPr lang="en-UG" sz="4000" dirty="0">
              <a:solidFill>
                <a:srgbClr val="FFFFFF"/>
              </a:solidFill>
            </a:endParaRPr>
          </a:p>
        </p:txBody>
      </p:sp>
      <p:sp>
        <p:nvSpPr>
          <p:cNvPr id="13" name="Rectangle 12">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DE7BA13-4A00-4DFE-B5AA-C9E153C396DB}"/>
              </a:ext>
            </a:extLst>
          </p:cNvPr>
          <p:cNvSpPr>
            <a:spLocks noGrp="1"/>
          </p:cNvSpPr>
          <p:nvPr>
            <p:ph sz="half" idx="2"/>
          </p:nvPr>
        </p:nvSpPr>
        <p:spPr>
          <a:xfrm>
            <a:off x="6570204" y="1781175"/>
            <a:ext cx="5057398" cy="4206876"/>
          </a:xfrm>
        </p:spPr>
        <p:txBody>
          <a:bodyPr>
            <a:normAutofit/>
          </a:bodyPr>
          <a:lstStyle/>
          <a:p>
            <a:endParaRPr lang="en-US" sz="2000" dirty="0"/>
          </a:p>
          <a:p>
            <a:pPr marL="0" indent="0">
              <a:buNone/>
            </a:pPr>
            <a:r>
              <a:rPr lang="en-US" dirty="0"/>
              <a:t>Broadly divided into two kinds: </a:t>
            </a:r>
          </a:p>
          <a:p>
            <a:pPr marL="457200" indent="-457200">
              <a:buFont typeface="Arial" panose="020B0604020202020204" pitchFamily="34" charset="0"/>
              <a:buChar char="•"/>
            </a:pPr>
            <a:r>
              <a:rPr lang="en-US" b="1" dirty="0"/>
              <a:t>Direct</a:t>
            </a:r>
            <a:r>
              <a:rPr lang="en-US" dirty="0"/>
              <a:t> costs are more immediate and measurable </a:t>
            </a:r>
          </a:p>
          <a:p>
            <a:pPr marL="457200" indent="-457200">
              <a:buFont typeface="Arial" panose="020B0604020202020204" pitchFamily="34" charset="0"/>
              <a:buChar char="•"/>
            </a:pPr>
            <a:r>
              <a:rPr lang="en-US" b="1" dirty="0"/>
              <a:t>Indirect</a:t>
            </a:r>
            <a:r>
              <a:rPr lang="en-US" dirty="0"/>
              <a:t> costs arise from the impact of violence</a:t>
            </a:r>
          </a:p>
          <a:p>
            <a:pPr marL="0" indent="0">
              <a:buNone/>
            </a:pPr>
            <a:endParaRPr lang="en-UG" sz="2000" dirty="0"/>
          </a:p>
        </p:txBody>
      </p:sp>
    </p:spTree>
    <p:extLst>
      <p:ext uri="{BB962C8B-B14F-4D97-AF65-F5344CB8AC3E}">
        <p14:creationId xmlns:p14="http://schemas.microsoft.com/office/powerpoint/2010/main" val="3793152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B6A289-320A-4E67-9BF9-6F960E63FA44}"/>
              </a:ext>
            </a:extLst>
          </p:cNvPr>
          <p:cNvSpPr txBox="1">
            <a:spLocks/>
          </p:cNvSpPr>
          <p:nvPr/>
        </p:nvSpPr>
        <p:spPr>
          <a:xfrm>
            <a:off x="50800" y="12264"/>
            <a:ext cx="12192000" cy="751445"/>
          </a:xfrm>
          <a:prstGeom prst="rect">
            <a:avLst/>
          </a:prstGeom>
          <a:solidFill>
            <a:srgbClr val="00B0F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kumimoji="0" lang="en-US" sz="28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a:t>
            </a:r>
            <a:r>
              <a:rPr lang="en-US" sz="3200">
                <a:latin typeface="+mj-lt"/>
              </a:rPr>
              <a:t>ECONOMIC cost </a:t>
            </a:r>
            <a:r>
              <a:rPr lang="en-US" sz="3200" dirty="0">
                <a:latin typeface="+mj-lt"/>
              </a:rPr>
              <a:t>of violence </a:t>
            </a:r>
          </a:p>
        </p:txBody>
      </p:sp>
      <p:grpSp>
        <p:nvGrpSpPr>
          <p:cNvPr id="7" name="Group 5">
            <a:extLst>
              <a:ext uri="{FF2B5EF4-FFF2-40B4-BE49-F238E27FC236}">
                <a16:creationId xmlns:a16="http://schemas.microsoft.com/office/drawing/2014/main" id="{3BB0587C-F0E2-4FA4-81DC-E211C5636873}"/>
              </a:ext>
            </a:extLst>
          </p:cNvPr>
          <p:cNvGrpSpPr/>
          <p:nvPr/>
        </p:nvGrpSpPr>
        <p:grpSpPr>
          <a:xfrm>
            <a:off x="635000" y="1136650"/>
            <a:ext cx="11004550" cy="5461000"/>
            <a:chOff x="-179402" y="1591533"/>
            <a:chExt cx="9645650" cy="4389544"/>
          </a:xfrm>
        </p:grpSpPr>
        <p:sp>
          <p:nvSpPr>
            <p:cNvPr id="8" name="Rectangle 7">
              <a:extLst>
                <a:ext uri="{FF2B5EF4-FFF2-40B4-BE49-F238E27FC236}">
                  <a16:creationId xmlns:a16="http://schemas.microsoft.com/office/drawing/2014/main" id="{76531C9D-01EA-4511-A6E4-6D2010A6E8B7}"/>
                </a:ext>
              </a:extLst>
            </p:cNvPr>
            <p:cNvSpPr/>
            <p:nvPr/>
          </p:nvSpPr>
          <p:spPr>
            <a:xfrm>
              <a:off x="201671" y="1591533"/>
              <a:ext cx="3632834" cy="1583298"/>
            </a:xfrm>
            <a:prstGeom prst="rect">
              <a:avLst/>
            </a:prstGeom>
            <a:solidFill>
              <a:schemeClr val="accent5">
                <a:lumMod val="75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defTabSz="685800">
                <a:defRPr/>
              </a:pPr>
              <a:r>
                <a:rPr lang="en-GB" b="1" dirty="0">
                  <a:solidFill>
                    <a:prstClr val="white"/>
                  </a:solidFill>
                  <a:latin typeface="Calibri" panose="020F0502020204030204"/>
                  <a:cs typeface="Calibri" panose="020F0502020204030204" pitchFamily="34" charset="0"/>
                </a:rPr>
                <a:t>Medical</a:t>
              </a:r>
            </a:p>
            <a:p>
              <a:pPr algn="ctr"/>
              <a:r>
                <a:rPr lang="en-US" dirty="0">
                  <a:solidFill>
                    <a:schemeClr val="bg1"/>
                  </a:solidFill>
                </a:rPr>
                <a:t>Hospital inpatient / outpatient</a:t>
              </a:r>
            </a:p>
            <a:p>
              <a:pPr algn="ctr"/>
              <a:r>
                <a:rPr lang="en-US" dirty="0">
                  <a:solidFill>
                    <a:schemeClr val="bg1"/>
                  </a:solidFill>
                </a:rPr>
                <a:t>Transport / ambulance</a:t>
              </a:r>
            </a:p>
            <a:p>
              <a:pPr algn="ctr"/>
              <a:r>
                <a:rPr lang="en-US" dirty="0">
                  <a:solidFill>
                    <a:schemeClr val="bg1"/>
                  </a:solidFill>
                </a:rPr>
                <a:t>Physician</a:t>
              </a:r>
            </a:p>
            <a:p>
              <a:pPr algn="ctr"/>
              <a:r>
                <a:rPr lang="en-US" dirty="0">
                  <a:solidFill>
                    <a:schemeClr val="bg1"/>
                  </a:solidFill>
                </a:rPr>
                <a:t>Drugs/ laboratory tests</a:t>
              </a:r>
            </a:p>
            <a:p>
              <a:pPr algn="ctr"/>
              <a:r>
                <a:rPr lang="en-US" dirty="0">
                  <a:solidFill>
                    <a:schemeClr val="bg1"/>
                  </a:solidFill>
                </a:rPr>
                <a:t>Counseling</a:t>
              </a:r>
            </a:p>
            <a:p>
              <a:pPr algn="ctr" defTabSz="685800">
                <a:defRPr/>
              </a:pPr>
              <a:endParaRPr lang="en-GB" sz="1400" b="1" dirty="0">
                <a:solidFill>
                  <a:prstClr val="white"/>
                </a:solidFill>
                <a:latin typeface="Calibri" panose="020F0502020204030204"/>
                <a:cs typeface="Calibri" panose="020F0502020204030204" pitchFamily="34" charset="0"/>
              </a:endParaRPr>
            </a:p>
          </p:txBody>
        </p:sp>
        <p:sp>
          <p:nvSpPr>
            <p:cNvPr id="9" name="Rectangle 8">
              <a:extLst>
                <a:ext uri="{FF2B5EF4-FFF2-40B4-BE49-F238E27FC236}">
                  <a16:creationId xmlns:a16="http://schemas.microsoft.com/office/drawing/2014/main" id="{26567468-6738-4DB7-B606-D0F1A253FE78}"/>
                </a:ext>
              </a:extLst>
            </p:cNvPr>
            <p:cNvSpPr/>
            <p:nvPr/>
          </p:nvSpPr>
          <p:spPr>
            <a:xfrm>
              <a:off x="5360929" y="1591533"/>
              <a:ext cx="3581400" cy="1707576"/>
            </a:xfrm>
            <a:prstGeom prst="rect">
              <a:avLst/>
            </a:prstGeom>
            <a:solidFill>
              <a:srgbClr val="6E3D6F"/>
            </a:solidFill>
          </p:spPr>
          <p:txBody>
            <a:bodyPr wrap="square">
              <a:spAutoFit/>
            </a:bodyPr>
            <a:lstStyle/>
            <a:p>
              <a:pPr algn="ctr" defTabSz="685800">
                <a:defRPr/>
              </a:pPr>
              <a:r>
                <a:rPr lang="en-GB" b="1" dirty="0">
                  <a:solidFill>
                    <a:prstClr val="white"/>
                  </a:solidFill>
                  <a:latin typeface="Calibri" panose="020F0502020204030204"/>
                  <a:cs typeface="Calibri" panose="020F0502020204030204" pitchFamily="34" charset="0"/>
                </a:rPr>
                <a:t>Non-medical</a:t>
              </a:r>
            </a:p>
            <a:p>
              <a:pPr algn="ctr" defTabSz="685800">
                <a:defRPr/>
              </a:pPr>
              <a:endParaRPr lang="en-GB" sz="1400" b="1" dirty="0">
                <a:solidFill>
                  <a:prstClr val="white"/>
                </a:solidFill>
                <a:latin typeface="Calibri" panose="020F0502020204030204"/>
                <a:cs typeface="Calibri" panose="020F0502020204030204" pitchFamily="34" charset="0"/>
              </a:endParaRPr>
            </a:p>
            <a:p>
              <a:pPr algn="ctr"/>
              <a:r>
                <a:rPr lang="en-US" dirty="0">
                  <a:solidFill>
                    <a:schemeClr val="bg1"/>
                  </a:solidFill>
                </a:rPr>
                <a:t>Policing and imprisonment</a:t>
              </a:r>
            </a:p>
            <a:p>
              <a:pPr algn="ctr"/>
              <a:r>
                <a:rPr lang="en-US" dirty="0">
                  <a:solidFill>
                    <a:schemeClr val="bg1"/>
                  </a:solidFill>
                </a:rPr>
                <a:t>Legal services</a:t>
              </a:r>
            </a:p>
            <a:p>
              <a:pPr algn="ctr"/>
              <a:r>
                <a:rPr lang="en-US" dirty="0">
                  <a:solidFill>
                    <a:schemeClr val="bg1"/>
                  </a:solidFill>
                </a:rPr>
                <a:t>Foster care</a:t>
              </a:r>
            </a:p>
            <a:p>
              <a:pPr algn="ctr"/>
              <a:r>
                <a:rPr lang="en-US" dirty="0">
                  <a:solidFill>
                    <a:schemeClr val="bg1"/>
                  </a:solidFill>
                </a:rPr>
                <a:t>Private security</a:t>
              </a:r>
            </a:p>
            <a:p>
              <a:pPr marL="257175" indent="-257175" algn="ctr" defTabSz="685800">
                <a:buFont typeface="Arial" panose="020B0604020202020204" pitchFamily="34" charset="0"/>
                <a:buChar char="•"/>
                <a:defRPr/>
              </a:pPr>
              <a:endParaRPr lang="en-GB" sz="1400" b="1" dirty="0">
                <a:solidFill>
                  <a:prstClr val="white"/>
                </a:solidFill>
                <a:latin typeface="Calibri" panose="020F0502020204030204"/>
              </a:endParaRPr>
            </a:p>
          </p:txBody>
        </p:sp>
        <p:sp>
          <p:nvSpPr>
            <p:cNvPr id="10" name="Oval 8">
              <a:extLst>
                <a:ext uri="{FF2B5EF4-FFF2-40B4-BE49-F238E27FC236}">
                  <a16:creationId xmlns:a16="http://schemas.microsoft.com/office/drawing/2014/main" id="{4E4A141C-741F-4F5A-B13B-08B2F620789C}"/>
                </a:ext>
              </a:extLst>
            </p:cNvPr>
            <p:cNvSpPr/>
            <p:nvPr/>
          </p:nvSpPr>
          <p:spPr>
            <a:xfrm>
              <a:off x="3442048" y="1892127"/>
              <a:ext cx="2301240" cy="594335"/>
            </a:xfrm>
            <a:prstGeom prst="ellipse">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prstClr val="black"/>
                  </a:solidFill>
                  <a:latin typeface="Calibri" panose="020F0502020204030204"/>
                  <a:cs typeface="Arial" panose="020B0604020202020204" pitchFamily="34" charset="0"/>
                </a:rPr>
                <a:t>Direct Costs </a:t>
              </a:r>
              <a:endParaRPr lang="en-CA" b="1" i="1" dirty="0">
                <a:solidFill>
                  <a:prstClr val="black"/>
                </a:solidFill>
                <a:latin typeface="Calibri" panose="020F0502020204030204"/>
                <a:cs typeface="Arial" panose="020B0604020202020204" pitchFamily="34" charset="0"/>
              </a:endParaRPr>
            </a:p>
          </p:txBody>
        </p:sp>
        <p:sp>
          <p:nvSpPr>
            <p:cNvPr id="11" name="Oval 9">
              <a:extLst>
                <a:ext uri="{FF2B5EF4-FFF2-40B4-BE49-F238E27FC236}">
                  <a16:creationId xmlns:a16="http://schemas.microsoft.com/office/drawing/2014/main" id="{FBD0903D-6E87-42C8-8ACF-3E79C6534F0C}"/>
                </a:ext>
              </a:extLst>
            </p:cNvPr>
            <p:cNvSpPr/>
            <p:nvPr/>
          </p:nvSpPr>
          <p:spPr>
            <a:xfrm>
              <a:off x="3339178" y="3054818"/>
              <a:ext cx="2609850" cy="732478"/>
            </a:xfrm>
            <a:prstGeom prst="ellipse">
              <a:avLst/>
            </a:prstGeom>
            <a:solidFill>
              <a:schemeClr val="accent4">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prstClr val="black"/>
                  </a:solidFill>
                  <a:latin typeface="Calibri" panose="020F0502020204030204"/>
                  <a:cs typeface="Arial" panose="020B0604020202020204" pitchFamily="34" charset="0"/>
                </a:rPr>
                <a:t>Both direct and in-direct costs have short- and long-term effects</a:t>
              </a:r>
            </a:p>
          </p:txBody>
        </p:sp>
        <p:sp>
          <p:nvSpPr>
            <p:cNvPr id="12" name="Oval 10">
              <a:extLst>
                <a:ext uri="{FF2B5EF4-FFF2-40B4-BE49-F238E27FC236}">
                  <a16:creationId xmlns:a16="http://schemas.microsoft.com/office/drawing/2014/main" id="{F532A38E-0499-4C97-BFA5-6FEAC18D78E7}"/>
                </a:ext>
              </a:extLst>
            </p:cNvPr>
            <p:cNvSpPr/>
            <p:nvPr/>
          </p:nvSpPr>
          <p:spPr>
            <a:xfrm>
              <a:off x="3339178" y="4329672"/>
              <a:ext cx="2609850" cy="764632"/>
            </a:xfrm>
            <a:prstGeom prst="ellipse">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prstClr val="black"/>
                  </a:solidFill>
                  <a:latin typeface="Calibri" panose="020F0502020204030204"/>
                  <a:cs typeface="Arial" panose="020B0604020202020204" pitchFamily="34" charset="0"/>
                </a:rPr>
                <a:t>Indirect costs</a:t>
              </a:r>
            </a:p>
          </p:txBody>
        </p:sp>
        <p:sp>
          <p:nvSpPr>
            <p:cNvPr id="13" name="Rectangle: Rounded Corners 11">
              <a:extLst>
                <a:ext uri="{FF2B5EF4-FFF2-40B4-BE49-F238E27FC236}">
                  <a16:creationId xmlns:a16="http://schemas.microsoft.com/office/drawing/2014/main" id="{ED2F3755-CD7F-4FBB-8CD9-11D8E243CB25}"/>
                </a:ext>
              </a:extLst>
            </p:cNvPr>
            <p:cNvSpPr/>
            <p:nvPr/>
          </p:nvSpPr>
          <p:spPr>
            <a:xfrm>
              <a:off x="-179402" y="3591682"/>
              <a:ext cx="4013907" cy="2389395"/>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Tangible</a:t>
              </a:r>
            </a:p>
            <a:p>
              <a:pPr algn="ctr"/>
              <a:r>
                <a:rPr lang="en-US" dirty="0"/>
                <a:t>Loss of productivity (earnings and time)</a:t>
              </a:r>
            </a:p>
            <a:p>
              <a:pPr algn="ctr"/>
              <a:r>
                <a:rPr lang="en-US" dirty="0"/>
                <a:t>Lost investments in social capital</a:t>
              </a:r>
            </a:p>
            <a:p>
              <a:pPr algn="ctr"/>
              <a:r>
                <a:rPr lang="en-US" dirty="0"/>
                <a:t>Life insurance</a:t>
              </a:r>
            </a:p>
            <a:p>
              <a:pPr algn="ctr"/>
              <a:r>
                <a:rPr lang="en-US" dirty="0"/>
                <a:t>protection</a:t>
              </a:r>
            </a:p>
            <a:p>
              <a:pPr algn="ctr"/>
              <a:r>
                <a:rPr lang="en-US" dirty="0"/>
                <a:t>Macroeconomic</a:t>
              </a:r>
            </a:p>
            <a:p>
              <a:endParaRPr lang="en-US" sz="1400" b="1" dirty="0">
                <a:solidFill>
                  <a:srgbClr val="FFC000">
                    <a:lumMod val="20000"/>
                    <a:lumOff val="80000"/>
                  </a:srgbClr>
                </a:solidFill>
                <a:latin typeface="Calibri" panose="020F0502020204030204"/>
                <a:cs typeface="Arial" panose="020B0604020202020204" pitchFamily="34" charset="0"/>
              </a:endParaRPr>
            </a:p>
          </p:txBody>
        </p:sp>
        <p:sp>
          <p:nvSpPr>
            <p:cNvPr id="14" name="Rectangle: Rounded Corners 12">
              <a:extLst>
                <a:ext uri="{FF2B5EF4-FFF2-40B4-BE49-F238E27FC236}">
                  <a16:creationId xmlns:a16="http://schemas.microsoft.com/office/drawing/2014/main" id="{CAEBD107-2A0A-41BE-92B7-0C3E7C66BA7D}"/>
                </a:ext>
              </a:extLst>
            </p:cNvPr>
            <p:cNvSpPr/>
            <p:nvPr/>
          </p:nvSpPr>
          <p:spPr>
            <a:xfrm>
              <a:off x="5309494" y="3536599"/>
              <a:ext cx="4156754" cy="2411186"/>
            </a:xfrm>
            <a:prstGeom prst="roundRect">
              <a:avLst/>
            </a:prstGeom>
            <a:gradFill flip="none" rotWithShape="1">
              <a:gsLst>
                <a:gs pos="5000">
                  <a:srgbClr val="6E3D6F"/>
                </a:gs>
                <a:gs pos="100000">
                  <a:schemeClr val="accent5">
                    <a:lumMod val="75000"/>
                    <a:shade val="67500"/>
                    <a:satMod val="115000"/>
                  </a:schemeClr>
                </a:gs>
                <a:gs pos="100000">
                  <a:schemeClr val="accent5">
                    <a:lumMod val="75000"/>
                    <a:shade val="100000"/>
                    <a:satMod val="115000"/>
                  </a:schemeClr>
                </a:gs>
              </a:gsLst>
              <a:lin ang="5400000" scaled="1"/>
              <a:tileRect/>
            </a:gradFill>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alibri" panose="020F0502020204030204"/>
                  <a:cs typeface="Arial" panose="020B0604020202020204" pitchFamily="34" charset="0"/>
                </a:rPr>
                <a:t>In-Tangible</a:t>
              </a:r>
            </a:p>
            <a:p>
              <a:pPr algn="ctr"/>
              <a:r>
                <a:rPr lang="en-US" dirty="0"/>
                <a:t>Health-related quality of life </a:t>
              </a:r>
            </a:p>
            <a:p>
              <a:pPr marL="223838" indent="0" algn="ctr">
                <a:buNone/>
              </a:pPr>
              <a:r>
                <a:rPr lang="en-US" dirty="0"/>
                <a:t>-      pain and suffering, psychological</a:t>
              </a:r>
            </a:p>
            <a:p>
              <a:pPr algn="ctr"/>
              <a:r>
                <a:rPr lang="en-US" dirty="0"/>
                <a:t>Other quality of life </a:t>
              </a:r>
            </a:p>
            <a:p>
              <a:pPr marL="681038" indent="-457200" algn="ctr" defTabSz="457200" rtl="0" eaLnBrk="1" latinLnBrk="0" hangingPunct="1">
                <a:buFontTx/>
                <a:buChar char="-"/>
              </a:pPr>
              <a:r>
                <a:rPr lang="en-US" dirty="0">
                  <a:solidFill>
                    <a:schemeClr val="bg1"/>
                  </a:solidFill>
                </a:rPr>
                <a:t>r</a:t>
              </a:r>
              <a:r>
                <a:rPr lang="en-US" kern="1200" dirty="0">
                  <a:solidFill>
                    <a:schemeClr val="bg1"/>
                  </a:solidFill>
                  <a:latin typeface="+mn-lt"/>
                  <a:ea typeface="+mn-ea"/>
                  <a:cs typeface="+mn-cs"/>
                </a:rPr>
                <a:t>educed job opportunities</a:t>
              </a:r>
              <a:r>
                <a:rPr lang="en-US" dirty="0">
                  <a:solidFill>
                    <a:schemeClr val="bg1"/>
                  </a:solidFill>
                </a:rPr>
                <a:t> </a:t>
              </a:r>
            </a:p>
            <a:p>
              <a:pPr marL="681038" indent="-457200" algn="ctr" defTabSz="457200" rtl="0" eaLnBrk="1" latinLnBrk="0" hangingPunct="1">
                <a:buFontTx/>
                <a:buChar char="-"/>
              </a:pPr>
              <a:r>
                <a:rPr lang="en-US" kern="1200" dirty="0">
                  <a:solidFill>
                    <a:schemeClr val="bg1"/>
                  </a:solidFill>
                  <a:latin typeface="+mn-lt"/>
                  <a:ea typeface="+mn-ea"/>
                  <a:cs typeface="+mn-cs"/>
                </a:rPr>
                <a:t>access to schools and public services</a:t>
              </a:r>
            </a:p>
            <a:p>
              <a:pPr marL="681038" indent="-457200" algn="ctr" defTabSz="457200" rtl="0" eaLnBrk="1" latinLnBrk="0" hangingPunct="1">
                <a:buFontTx/>
                <a:buChar char="-"/>
              </a:pPr>
              <a:r>
                <a:rPr lang="en-US" kern="1200" dirty="0">
                  <a:solidFill>
                    <a:schemeClr val="bg1"/>
                  </a:solidFill>
                  <a:latin typeface="+mn-lt"/>
                  <a:ea typeface="+mn-ea"/>
                  <a:cs typeface="+mn-cs"/>
                </a:rPr>
                <a:t>participation in community life</a:t>
              </a:r>
            </a:p>
            <a:p>
              <a:pPr algn="ctr"/>
              <a:endParaRPr lang="en-US" sz="1400" b="1" dirty="0">
                <a:solidFill>
                  <a:srgbClr val="FFC000">
                    <a:lumMod val="20000"/>
                    <a:lumOff val="80000"/>
                  </a:srgbClr>
                </a:solidFill>
                <a:latin typeface="Calibri" panose="020F0502020204030204"/>
                <a:cs typeface="Arial" panose="020B0604020202020204" pitchFamily="34" charset="0"/>
              </a:endParaRPr>
            </a:p>
            <a:p>
              <a:pPr algn="ctr"/>
              <a:endParaRPr lang="en-US" sz="1400" b="1" dirty="0">
                <a:solidFill>
                  <a:srgbClr val="FFC000">
                    <a:lumMod val="20000"/>
                    <a:lumOff val="80000"/>
                  </a:srgbClr>
                </a:solidFill>
                <a:latin typeface="Calibri" panose="020F0502020204030204"/>
                <a:cs typeface="Arial" panose="020B0604020202020204" pitchFamily="34" charset="0"/>
              </a:endParaRPr>
            </a:p>
          </p:txBody>
        </p:sp>
      </p:grpSp>
    </p:spTree>
    <p:extLst>
      <p:ext uri="{BB962C8B-B14F-4D97-AF65-F5344CB8AC3E}">
        <p14:creationId xmlns:p14="http://schemas.microsoft.com/office/powerpoint/2010/main" val="3292480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ooden, table, board, sitting&#10;&#10;Description automatically generated">
            <a:extLst>
              <a:ext uri="{FF2B5EF4-FFF2-40B4-BE49-F238E27FC236}">
                <a16:creationId xmlns:a16="http://schemas.microsoft.com/office/drawing/2014/main" id="{1A07192D-95AF-F74D-A542-397080CCBC0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135" r="-1" b="6573"/>
          <a:stretch/>
        </p:blipFill>
        <p:spPr>
          <a:xfrm>
            <a:off x="20" y="10"/>
            <a:ext cx="12188932" cy="6857990"/>
          </a:xfrm>
          <a:prstGeom prst="rect">
            <a:avLst/>
          </a:prstGeom>
        </p:spPr>
      </p:pic>
      <p:sp>
        <p:nvSpPr>
          <p:cNvPr id="2" name="Title 1">
            <a:extLst>
              <a:ext uri="{FF2B5EF4-FFF2-40B4-BE49-F238E27FC236}">
                <a16:creationId xmlns:a16="http://schemas.microsoft.com/office/drawing/2014/main" id="{566C88D9-EC14-1F4E-921D-6EDE7C9703AE}"/>
              </a:ext>
            </a:extLst>
          </p:cNvPr>
          <p:cNvSpPr>
            <a:spLocks noGrp="1"/>
          </p:cNvSpPr>
          <p:nvPr>
            <p:ph type="title"/>
          </p:nvPr>
        </p:nvSpPr>
        <p:spPr>
          <a:xfrm>
            <a:off x="618062" y="4185749"/>
            <a:ext cx="9265771" cy="622836"/>
          </a:xfrm>
        </p:spPr>
        <p:txBody>
          <a:bodyPr>
            <a:normAutofit/>
          </a:bodyPr>
          <a:lstStyle/>
          <a:p>
            <a:r>
              <a:rPr lang="en-KE" sz="3600" dirty="0"/>
              <a:t>Agenda </a:t>
            </a:r>
          </a:p>
        </p:txBody>
      </p:sp>
      <p:sp>
        <p:nvSpPr>
          <p:cNvPr id="59" name="Content Placeholder 2">
            <a:extLst>
              <a:ext uri="{FF2B5EF4-FFF2-40B4-BE49-F238E27FC236}">
                <a16:creationId xmlns:a16="http://schemas.microsoft.com/office/drawing/2014/main" id="{A526B39C-C351-1843-A57E-994A56DF41A2}"/>
              </a:ext>
            </a:extLst>
          </p:cNvPr>
          <p:cNvSpPr>
            <a:spLocks noGrp="1"/>
          </p:cNvSpPr>
          <p:nvPr>
            <p:ph idx="1"/>
          </p:nvPr>
        </p:nvSpPr>
        <p:spPr>
          <a:xfrm>
            <a:off x="618063" y="4856921"/>
            <a:ext cx="9565028" cy="1249240"/>
          </a:xfrm>
        </p:spPr>
        <p:txBody>
          <a:bodyPr>
            <a:normAutofit/>
          </a:bodyPr>
          <a:lstStyle/>
          <a:p>
            <a:pPr marL="45720" indent="0">
              <a:buNone/>
            </a:pPr>
            <a:endParaRPr lang="en-KE" sz="1600" b="1" dirty="0"/>
          </a:p>
          <a:p>
            <a:endParaRPr lang="en-KE" sz="1400" dirty="0"/>
          </a:p>
        </p:txBody>
      </p:sp>
    </p:spTree>
    <p:extLst>
      <p:ext uri="{BB962C8B-B14F-4D97-AF65-F5344CB8AC3E}">
        <p14:creationId xmlns:p14="http://schemas.microsoft.com/office/powerpoint/2010/main" val="240606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toy&#10;&#10;Description automatically generated">
            <a:extLst>
              <a:ext uri="{FF2B5EF4-FFF2-40B4-BE49-F238E27FC236}">
                <a16:creationId xmlns:a16="http://schemas.microsoft.com/office/drawing/2014/main" id="{CDBE4EC7-50ED-8C4A-BB00-97CC27DA962C}"/>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22097" r="9089" b="5981"/>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FB43481D-E707-A34C-B89C-7FE591AD8F5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Questions?</a:t>
            </a:r>
          </a:p>
        </p:txBody>
      </p:sp>
    </p:spTree>
    <p:extLst>
      <p:ext uri="{BB962C8B-B14F-4D97-AF65-F5344CB8AC3E}">
        <p14:creationId xmlns:p14="http://schemas.microsoft.com/office/powerpoint/2010/main" val="3805684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2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1FCD6C08-79F8-407A-B971-B53985235CDC}"/>
              </a:ext>
            </a:extLst>
          </p:cNvPr>
          <p:cNvSpPr>
            <a:spLocks noGrp="1"/>
          </p:cNvSpPr>
          <p:nvPr>
            <p:ph type="title"/>
          </p:nvPr>
        </p:nvSpPr>
        <p:spPr>
          <a:xfrm>
            <a:off x="734664" y="930530"/>
            <a:ext cx="3361677" cy="3275019"/>
          </a:xfrm>
        </p:spPr>
        <p:txBody>
          <a:bodyPr vert="horz" lIns="91440" tIns="45720" rIns="91440" bIns="45720" rtlCol="0" anchor="ctr">
            <a:normAutofit fontScale="90000"/>
          </a:bodyPr>
          <a:lstStyle/>
          <a:p>
            <a:br>
              <a:rPr lang="en-US" sz="5000" dirty="0">
                <a:solidFill>
                  <a:srgbClr val="FFFFFF"/>
                </a:solidFill>
              </a:rPr>
            </a:br>
            <a:r>
              <a:rPr lang="en-US" sz="5400" dirty="0">
                <a:solidFill>
                  <a:srgbClr val="FFFFFF"/>
                </a:solidFill>
              </a:rPr>
              <a:t>Increase of VAC/VAW during COVID-19</a:t>
            </a:r>
            <a:br>
              <a:rPr lang="en-US" sz="5400" dirty="0">
                <a:solidFill>
                  <a:srgbClr val="FFFFFF"/>
                </a:solidFill>
              </a:rPr>
            </a:br>
            <a:endParaRPr lang="en-US" sz="5000" dirty="0">
              <a:solidFill>
                <a:srgbClr val="FFFFFF"/>
              </a:solidFill>
            </a:endParaRPr>
          </a:p>
        </p:txBody>
      </p:sp>
      <p:sp>
        <p:nvSpPr>
          <p:cNvPr id="63" name="Rectangle 2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 Placeholder 4">
            <a:extLst>
              <a:ext uri="{FF2B5EF4-FFF2-40B4-BE49-F238E27FC236}">
                <a16:creationId xmlns:a16="http://schemas.microsoft.com/office/drawing/2014/main" id="{E8711836-D8DA-42F0-98B2-25DC730D12D4}"/>
              </a:ext>
            </a:extLst>
          </p:cNvPr>
          <p:cNvSpPr>
            <a:spLocks noGrp="1"/>
          </p:cNvSpPr>
          <p:nvPr>
            <p:ph type="body" idx="1"/>
          </p:nvPr>
        </p:nvSpPr>
        <p:spPr>
          <a:xfrm>
            <a:off x="734664" y="5119223"/>
            <a:ext cx="1830086" cy="1022860"/>
          </a:xfrm>
        </p:spPr>
        <p:txBody>
          <a:bodyPr vert="horz" lIns="91440" tIns="45720" rIns="91440" bIns="45720" rtlCol="0" anchor="ctr">
            <a:normAutofit/>
          </a:bodyPr>
          <a:lstStyle/>
          <a:p>
            <a:r>
              <a:rPr lang="en-US" sz="3200" dirty="0">
                <a:solidFill>
                  <a:srgbClr val="FFFFFF"/>
                </a:solidFill>
              </a:rPr>
              <a:t>Session 5</a:t>
            </a:r>
          </a:p>
        </p:txBody>
      </p:sp>
      <p:sp>
        <p:nvSpPr>
          <p:cNvPr id="64" name="Rectangle 2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553C5C"/>
          </a:solidFill>
          <a:ln w="25400">
            <a:solidFill>
              <a:srgbClr val="553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8" name="Content Placeholder 4" descr="Text&#10;&#10;Description automatically generated">
            <a:extLst>
              <a:ext uri="{FF2B5EF4-FFF2-40B4-BE49-F238E27FC236}">
                <a16:creationId xmlns:a16="http://schemas.microsoft.com/office/drawing/2014/main" id="{64216980-0017-0548-B174-1BFB6EC8DBB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326" r="-2" b="-2"/>
          <a:stretch/>
        </p:blipFill>
        <p:spPr>
          <a:xfrm>
            <a:off x="4517401" y="450221"/>
            <a:ext cx="7203993" cy="5957557"/>
          </a:xfrm>
          <a:prstGeom prst="rect">
            <a:avLst/>
          </a:prstGeom>
        </p:spPr>
      </p:pic>
    </p:spTree>
    <p:extLst>
      <p:ext uri="{BB962C8B-B14F-4D97-AF65-F5344CB8AC3E}">
        <p14:creationId xmlns:p14="http://schemas.microsoft.com/office/powerpoint/2010/main" val="1112750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3"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36ECA3-8787-F24C-A609-651FD2B8A4AB}"/>
              </a:ext>
            </a:extLst>
          </p:cNvPr>
          <p:cNvSpPr>
            <a:spLocks noGrp="1"/>
          </p:cNvSpPr>
          <p:nvPr>
            <p:ph type="title"/>
          </p:nvPr>
        </p:nvSpPr>
        <p:spPr>
          <a:xfrm>
            <a:off x="621792" y="1161288"/>
            <a:ext cx="3602736" cy="4526280"/>
          </a:xfrm>
        </p:spPr>
        <p:txBody>
          <a:bodyPr>
            <a:normAutofit/>
          </a:bodyPr>
          <a:lstStyle/>
          <a:p>
            <a:r>
              <a:rPr lang="en-KE" sz="4000"/>
              <a:t>Chat box</a:t>
            </a:r>
          </a:p>
        </p:txBody>
      </p:sp>
      <p:sp>
        <p:nvSpPr>
          <p:cNvPr id="8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27204A4-287A-2B4F-A425-3048B0C68B02}"/>
              </a:ext>
            </a:extLst>
          </p:cNvPr>
          <p:cNvSpPr>
            <a:spLocks noGrp="1"/>
          </p:cNvSpPr>
          <p:nvPr>
            <p:ph idx="1"/>
          </p:nvPr>
        </p:nvSpPr>
        <p:spPr>
          <a:xfrm>
            <a:off x="5434149" y="932688"/>
            <a:ext cx="5916603" cy="4992624"/>
          </a:xfrm>
        </p:spPr>
        <p:txBody>
          <a:bodyPr anchor="ctr">
            <a:normAutofit/>
          </a:bodyPr>
          <a:lstStyle/>
          <a:p>
            <a:pPr marL="0" indent="0">
              <a:buNone/>
            </a:pPr>
            <a:r>
              <a:rPr lang="en-AU" sz="2000" b="1"/>
              <a:t>Take a few moments to think about the following question: </a:t>
            </a:r>
          </a:p>
          <a:p>
            <a:pPr marL="0" indent="0">
              <a:buNone/>
            </a:pPr>
            <a:r>
              <a:rPr lang="en-GB" sz="2000" b="1"/>
              <a:t>What do you think are/have been some of the impacts of COVID-19 on the situation of violence against children, violence against women and gender based violence?</a:t>
            </a:r>
          </a:p>
          <a:p>
            <a:pPr marL="0" indent="0">
              <a:buNone/>
            </a:pPr>
            <a:endParaRPr lang="en-GB" sz="2000" b="1"/>
          </a:p>
          <a:p>
            <a:pPr marL="0" indent="0">
              <a:buNone/>
            </a:pPr>
            <a:r>
              <a:rPr lang="en-GB" sz="2000" b="1"/>
              <a:t>Please either raise your hand and/or write in chat box</a:t>
            </a:r>
            <a:endParaRPr lang="en-AU" sz="2000" b="1"/>
          </a:p>
          <a:p>
            <a:endParaRPr lang="en-KE" sz="2000"/>
          </a:p>
        </p:txBody>
      </p:sp>
    </p:spTree>
    <p:extLst>
      <p:ext uri="{BB962C8B-B14F-4D97-AF65-F5344CB8AC3E}">
        <p14:creationId xmlns:p14="http://schemas.microsoft.com/office/powerpoint/2010/main" val="530333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EB7D0B-BA78-41A2-9162-CCFF429E9868}"/>
              </a:ext>
            </a:extLst>
          </p:cNvPr>
          <p:cNvSpPr>
            <a:spLocks noGrp="1"/>
          </p:cNvSpPr>
          <p:nvPr>
            <p:ph idx="1"/>
          </p:nvPr>
        </p:nvSpPr>
        <p:spPr>
          <a:xfrm>
            <a:off x="3975101" y="1"/>
            <a:ext cx="8021406" cy="6807200"/>
          </a:xfrm>
        </p:spPr>
        <p:txBody>
          <a:bodyPr anchor="ctr">
            <a:normAutofit lnSpcReduction="10000"/>
          </a:bodyPr>
          <a:lstStyle/>
          <a:p>
            <a:pPr marL="0" indent="0">
              <a:buNone/>
            </a:pPr>
            <a:endParaRPr lang="en-US" sz="2400" dirty="0">
              <a:solidFill>
                <a:srgbClr val="000000"/>
              </a:solidFill>
              <a:ea typeface="Calibri" panose="020F0502020204030204" pitchFamily="34" charset="0"/>
              <a:cs typeface="Times New Roman" panose="02020603050405020304" pitchFamily="18" charset="0"/>
            </a:endParaRPr>
          </a:p>
          <a:p>
            <a:pPr marL="0" indent="0">
              <a:buNone/>
            </a:pPr>
            <a:endParaRPr lang="en-US" sz="2400" dirty="0">
              <a:solidFill>
                <a:srgbClr val="000000"/>
              </a:solidFill>
              <a:ea typeface="Calibri" panose="020F0502020204030204" pitchFamily="34" charset="0"/>
              <a:cs typeface="Times New Roman" panose="02020603050405020304" pitchFamily="18" charset="0"/>
            </a:endParaRPr>
          </a:p>
          <a:p>
            <a:pPr marL="0" indent="0">
              <a:buNone/>
            </a:pPr>
            <a:r>
              <a:rPr lang="en-US" sz="2400" dirty="0">
                <a:solidFill>
                  <a:srgbClr val="000000"/>
                </a:solidFill>
                <a:ea typeface="Calibri" panose="020F0502020204030204" pitchFamily="34" charset="0"/>
                <a:cs typeface="Times New Roman" panose="02020603050405020304" pitchFamily="18" charset="0"/>
              </a:rPr>
              <a:t>T</a:t>
            </a:r>
            <a:r>
              <a:rPr lang="en-UG" sz="2400" dirty="0">
                <a:solidFill>
                  <a:srgbClr val="000000"/>
                </a:solidFill>
                <a:effectLst/>
                <a:ea typeface="Calibri" panose="020F0502020204030204" pitchFamily="34" charset="0"/>
                <a:cs typeface="Times New Roman" panose="02020603050405020304" pitchFamily="18" charset="0"/>
              </a:rPr>
              <a:t>he current pandemic has amplified cases of domestic violence against women and girls</a:t>
            </a:r>
            <a:r>
              <a:rPr lang="en-US" sz="2400" dirty="0">
                <a:solidFill>
                  <a:srgbClr val="000000"/>
                </a:solidFill>
                <a:effectLst/>
                <a:ea typeface="Calibri" panose="020F0502020204030204" pitchFamily="34" charset="0"/>
                <a:cs typeface="Times New Roman" panose="02020603050405020304" pitchFamily="18" charset="0"/>
              </a:rPr>
              <a:t> globally and nationally:</a:t>
            </a:r>
            <a:endParaRPr lang="en-GB" sz="2400" b="1" dirty="0">
              <a:solidFill>
                <a:schemeClr val="accent1"/>
              </a:solidFill>
            </a:endParaRPr>
          </a:p>
          <a:p>
            <a:pPr>
              <a:buFont typeface="Wingdings" panose="05000000000000000000" pitchFamily="2" charset="2"/>
              <a:buChar char="§"/>
            </a:pPr>
            <a:r>
              <a:rPr lang="en-GB" sz="2400" dirty="0"/>
              <a:t>Doubling or tripling of domestic violence calls to police / helplines and to Child Helplines in countries like </a:t>
            </a:r>
            <a:r>
              <a:rPr lang="en-UG" sz="2400" dirty="0">
                <a:solidFill>
                  <a:srgbClr val="000000"/>
                </a:solidFill>
                <a:effectLst/>
                <a:ea typeface="Calibri" panose="020F0502020204030204" pitchFamily="34" charset="0"/>
                <a:cs typeface="Times New Roman" panose="02020603050405020304" pitchFamily="18" charset="0"/>
              </a:rPr>
              <a:t>China, France, Spain, Italy</a:t>
            </a:r>
            <a:r>
              <a:rPr lang="en-US" sz="2400" dirty="0">
                <a:solidFill>
                  <a:srgbClr val="000000"/>
                </a:solidFill>
                <a:effectLst/>
                <a:ea typeface="Calibri" panose="020F0502020204030204" pitchFamily="34" charset="0"/>
                <a:cs typeface="Times New Roman" panose="02020603050405020304" pitchFamily="18" charset="0"/>
              </a:rPr>
              <a:t>.</a:t>
            </a:r>
            <a:endParaRPr lang="en-GB" sz="2400" dirty="0"/>
          </a:p>
          <a:p>
            <a:pPr>
              <a:buFont typeface="Wingdings" panose="05000000000000000000" pitchFamily="2" charset="2"/>
              <a:buChar char="§"/>
            </a:pPr>
            <a:r>
              <a:rPr lang="en-GB" sz="2400" dirty="0"/>
              <a:t>Domestic abuse killings more than doubled in first month of containment measures in the United Kingdom.</a:t>
            </a:r>
          </a:p>
          <a:p>
            <a:pPr marL="0" indent="0">
              <a:buNone/>
            </a:pPr>
            <a:r>
              <a:rPr lang="en-GB" sz="2400" dirty="0"/>
              <a:t>In Uganda, VAC/W and GBV cases progressively increased since the implementation of the containment measures  begun.</a:t>
            </a:r>
          </a:p>
          <a:p>
            <a:pPr>
              <a:buFont typeface="Wingdings" panose="05000000000000000000" pitchFamily="2" charset="2"/>
              <a:buChar char="§"/>
            </a:pPr>
            <a:r>
              <a:rPr lang="en-GB" sz="2400" dirty="0"/>
              <a:t>Calls to the UCHL significantly increased since the implementation of the containment measures peaking with May with 41,977 calls (average of 1,354 calls a day). </a:t>
            </a:r>
          </a:p>
          <a:p>
            <a:pPr>
              <a:buFont typeface="Wingdings" panose="05000000000000000000" pitchFamily="2" charset="2"/>
              <a:buChar char="§"/>
            </a:pPr>
            <a:r>
              <a:rPr lang="en-GB" sz="2400" dirty="0"/>
              <a:t> Increase on GBV reports – 3,280 cases reported to the Uganda police between March and April with an additional 283 VAC cases.</a:t>
            </a:r>
          </a:p>
          <a:p>
            <a:pPr>
              <a:buFont typeface="Wingdings" panose="05000000000000000000" pitchFamily="2" charset="2"/>
              <a:buChar char="§"/>
            </a:pPr>
            <a:r>
              <a:rPr lang="en-GB" sz="2400" dirty="0"/>
              <a:t>Reports on VAC progressively increased since school closure with August seeing a 44% increase in reported VAC cases.</a:t>
            </a:r>
          </a:p>
          <a:p>
            <a:pPr marL="0" indent="0">
              <a:buNone/>
            </a:pPr>
            <a:endParaRPr lang="en-GB" sz="2400" i="1" dirty="0"/>
          </a:p>
          <a:p>
            <a:pPr lvl="1"/>
            <a:endParaRPr lang="en-GB" dirty="0"/>
          </a:p>
          <a:p>
            <a:pPr lvl="1"/>
            <a:endParaRPr lang="en-GB" sz="2200" i="1" dirty="0"/>
          </a:p>
        </p:txBody>
      </p:sp>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353432-2B81-4D8C-916B-54A3A3B95E14}"/>
              </a:ext>
            </a:extLst>
          </p:cNvPr>
          <p:cNvSpPr>
            <a:spLocks noGrp="1"/>
          </p:cNvSpPr>
          <p:nvPr>
            <p:ph type="title"/>
          </p:nvPr>
        </p:nvSpPr>
        <p:spPr>
          <a:xfrm>
            <a:off x="312724" y="1517651"/>
            <a:ext cx="3197013" cy="3365500"/>
          </a:xfrm>
        </p:spPr>
        <p:txBody>
          <a:bodyPr anchor="t">
            <a:normAutofit fontScale="90000"/>
          </a:bodyPr>
          <a:lstStyle/>
          <a:p>
            <a:pPr algn="ctr"/>
            <a:r>
              <a:rPr lang="en-GB" sz="4800" dirty="0">
                <a:solidFill>
                  <a:schemeClr val="bg1"/>
                </a:solidFill>
              </a:rPr>
              <a:t>GBV VAC/W and GBV in the context of COVID-19</a:t>
            </a:r>
          </a:p>
        </p:txBody>
      </p:sp>
    </p:spTree>
    <p:extLst>
      <p:ext uri="{BB962C8B-B14F-4D97-AF65-F5344CB8AC3E}">
        <p14:creationId xmlns:p14="http://schemas.microsoft.com/office/powerpoint/2010/main" val="1303347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EB7D0B-BA78-41A2-9162-CCFF429E9868}"/>
              </a:ext>
            </a:extLst>
          </p:cNvPr>
          <p:cNvSpPr>
            <a:spLocks noGrp="1"/>
          </p:cNvSpPr>
          <p:nvPr>
            <p:ph idx="1"/>
          </p:nvPr>
        </p:nvSpPr>
        <p:spPr>
          <a:xfrm>
            <a:off x="4155416" y="609601"/>
            <a:ext cx="7071384" cy="5130799"/>
          </a:xfrm>
        </p:spPr>
        <p:txBody>
          <a:bodyPr anchor="ctr">
            <a:normAutofit/>
          </a:bodyPr>
          <a:lstStyle/>
          <a:p>
            <a:pPr marL="0" indent="0">
              <a:buNone/>
            </a:pP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dirty="0">
                <a:effectLst/>
                <a:ea typeface="Calibri" panose="020F0502020204030204" pitchFamily="34" charset="0"/>
                <a:cs typeface="Times New Roman" panose="02020603050405020304" pitchFamily="18" charset="0"/>
              </a:rPr>
              <a:t>VAC/</a:t>
            </a:r>
            <a:r>
              <a:rPr lang="en-US" sz="2400" dirty="0">
                <a:ea typeface="Calibri" panose="020F0502020204030204" pitchFamily="34" charset="0"/>
                <a:cs typeface="Times New Roman" panose="02020603050405020304" pitchFamily="18" charset="0"/>
              </a:rPr>
              <a:t>GBV</a:t>
            </a:r>
            <a:r>
              <a:rPr lang="en-UG" sz="2400" dirty="0">
                <a:effectLst/>
                <a:ea typeface="Calibri" panose="020F0502020204030204" pitchFamily="34" charset="0"/>
                <a:cs typeface="Times New Roman" panose="02020603050405020304" pitchFamily="18" charset="0"/>
              </a:rPr>
              <a:t> has serious consequences for women’s </a:t>
            </a:r>
            <a:r>
              <a:rPr lang="en-US" sz="2400" dirty="0">
                <a:effectLst/>
                <a:ea typeface="Calibri" panose="020F0502020204030204" pitchFamily="34" charset="0"/>
                <a:cs typeface="Times New Roman" panose="02020603050405020304" pitchFamily="18" charset="0"/>
              </a:rPr>
              <a:t>and girls’ </a:t>
            </a:r>
            <a:r>
              <a:rPr lang="en-UG" sz="2400" dirty="0">
                <a:effectLst/>
                <a:ea typeface="Calibri" panose="020F0502020204030204" pitchFamily="34" charset="0"/>
                <a:cs typeface="Times New Roman" panose="02020603050405020304" pitchFamily="18" charset="0"/>
              </a:rPr>
              <a:t>mental </a:t>
            </a:r>
            <a:r>
              <a:rPr lang="en-US" sz="2400" dirty="0">
                <a:ea typeface="Calibri" panose="020F0502020204030204" pitchFamily="34" charset="0"/>
                <a:cs typeface="Times New Roman" panose="02020603050405020304" pitchFamily="18" charset="0"/>
              </a:rPr>
              <a:t>and </a:t>
            </a:r>
            <a:r>
              <a:rPr lang="en-UG" sz="2400" dirty="0">
                <a:effectLst/>
                <a:ea typeface="Calibri" panose="020F0502020204030204" pitchFamily="34" charset="0"/>
                <a:cs typeface="Times New Roman" panose="02020603050405020304" pitchFamily="18" charset="0"/>
              </a:rPr>
              <a:t>physical well-being, including their reproductive and sexual health</a:t>
            </a:r>
            <a:endParaRPr lang="en-GB" sz="2200" i="1" dirty="0"/>
          </a:p>
          <a:p>
            <a:pPr marL="0" indent="0">
              <a:buNone/>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It </a:t>
            </a:r>
            <a:r>
              <a:rPr lang="en-UG"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remains a social justice, human rights, and public health issue. </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G"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Domestic violence during the coronavirus disease (COVID-19) pandemic has been aptly described as a “shadow pandemic,” by the </a:t>
            </a:r>
            <a:r>
              <a:rPr lang="en-UG"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Executive Director of United Nations</a:t>
            </a:r>
            <a:r>
              <a:rPr lang="en-US" sz="1600" i="1" dirty="0">
                <a:solidFill>
                  <a:srgbClr val="202124"/>
                </a:solidFill>
                <a:latin typeface="arial" panose="020B0604020202020204" pitchFamily="34" charset="0"/>
                <a:ea typeface="Calibri" panose="020F0502020204030204" pitchFamily="34" charset="0"/>
                <a:cs typeface="Times New Roman" panose="02020603050405020304" pitchFamily="18" charset="0"/>
              </a:rPr>
              <a:t> </a:t>
            </a:r>
            <a:r>
              <a:rPr lang="en-US" sz="2400" b="0" i="1" dirty="0">
                <a:solidFill>
                  <a:srgbClr val="202124"/>
                </a:solidFill>
                <a:effectLst/>
              </a:rPr>
              <a:t>Entity for Gender Equality and the Empowerment o</a:t>
            </a:r>
            <a:r>
              <a:rPr lang="en-US" sz="2400" i="1" dirty="0">
                <a:solidFill>
                  <a:srgbClr val="202124"/>
                </a:solidFill>
                <a:effectLst/>
              </a:rPr>
              <a:t>f Women</a:t>
            </a:r>
            <a:r>
              <a:rPr lang="en-UG"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G"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 Women</a:t>
            </a:r>
            <a:r>
              <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G"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400" dirty="0"/>
          </a:p>
        </p:txBody>
      </p:sp>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353432-2B81-4D8C-916B-54A3A3B95E14}"/>
              </a:ext>
            </a:extLst>
          </p:cNvPr>
          <p:cNvSpPr>
            <a:spLocks noGrp="1"/>
          </p:cNvSpPr>
          <p:nvPr>
            <p:ph type="title"/>
          </p:nvPr>
        </p:nvSpPr>
        <p:spPr>
          <a:xfrm>
            <a:off x="312724" y="1517651"/>
            <a:ext cx="3197013" cy="3365500"/>
          </a:xfrm>
        </p:spPr>
        <p:txBody>
          <a:bodyPr anchor="t">
            <a:normAutofit fontScale="90000"/>
          </a:bodyPr>
          <a:lstStyle/>
          <a:p>
            <a:pPr algn="ctr"/>
            <a:r>
              <a:rPr lang="en-GB" sz="4800" dirty="0">
                <a:solidFill>
                  <a:schemeClr val="bg1"/>
                </a:solidFill>
              </a:rPr>
              <a:t>GBV VAC and GBV in the context of COVID-19</a:t>
            </a:r>
          </a:p>
        </p:txBody>
      </p:sp>
    </p:spTree>
    <p:extLst>
      <p:ext uri="{BB962C8B-B14F-4D97-AF65-F5344CB8AC3E}">
        <p14:creationId xmlns:p14="http://schemas.microsoft.com/office/powerpoint/2010/main" val="1590695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51A0A470-7D74-4A37-9A8E-8F9DEAD5976E}"/>
              </a:ext>
            </a:extLst>
          </p:cNvPr>
          <p:cNvSpPr/>
          <p:nvPr/>
        </p:nvSpPr>
        <p:spPr>
          <a:xfrm>
            <a:off x="4550485" y="354419"/>
            <a:ext cx="7368987" cy="1279095"/>
          </a:xfrm>
          <a:custGeom>
            <a:avLst/>
            <a:gdLst>
              <a:gd name="connsiteX0" fmla="*/ 0 w 1918642"/>
              <a:gd name="connsiteY0" fmla="*/ 0 h 1279095"/>
              <a:gd name="connsiteX1" fmla="*/ 1918642 w 1918642"/>
              <a:gd name="connsiteY1" fmla="*/ 0 h 1279095"/>
              <a:gd name="connsiteX2" fmla="*/ 1918642 w 1918642"/>
              <a:gd name="connsiteY2" fmla="*/ 1279095 h 1279095"/>
              <a:gd name="connsiteX3" fmla="*/ 0 w 1918642"/>
              <a:gd name="connsiteY3" fmla="*/ 1279095 h 1279095"/>
              <a:gd name="connsiteX4" fmla="*/ 0 w 1918642"/>
              <a:gd name="connsiteY4" fmla="*/ 0 h 127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642" h="1279095">
                <a:moveTo>
                  <a:pt x="0" y="0"/>
                </a:moveTo>
                <a:lnTo>
                  <a:pt x="1918642" y="0"/>
                </a:lnTo>
                <a:lnTo>
                  <a:pt x="1918642" y="1279095"/>
                </a:lnTo>
                <a:lnTo>
                  <a:pt x="0" y="12790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342900" lvl="1" indent="-342900" algn="l" defTabSz="533400">
              <a:lnSpc>
                <a:spcPct val="90000"/>
              </a:lnSpc>
              <a:spcBef>
                <a:spcPct val="0"/>
              </a:spcBef>
              <a:spcAft>
                <a:spcPct val="15000"/>
              </a:spcAft>
              <a:buFont typeface="Wingdings" pitchFamily="2" charset="2"/>
              <a:buChar char="§"/>
            </a:pPr>
            <a:r>
              <a:rPr lang="en-GB" sz="2400" kern="1200" dirty="0"/>
              <a:t>Partner abuse and child abuse often happen together</a:t>
            </a:r>
          </a:p>
          <a:p>
            <a:pPr marL="342900" lvl="1" indent="-342900" algn="l" defTabSz="533400">
              <a:lnSpc>
                <a:spcPct val="90000"/>
              </a:lnSpc>
              <a:spcBef>
                <a:spcPct val="0"/>
              </a:spcBef>
              <a:spcAft>
                <a:spcPct val="15000"/>
              </a:spcAft>
              <a:buFont typeface="Wingdings" pitchFamily="2" charset="2"/>
              <a:buChar char="§"/>
            </a:pPr>
            <a:r>
              <a:rPr lang="en-GB" sz="2400" kern="1200" dirty="0"/>
              <a:t>Adult physical violence often accompanied by child neglect</a:t>
            </a:r>
          </a:p>
        </p:txBody>
      </p:sp>
      <p:sp>
        <p:nvSpPr>
          <p:cNvPr id="27" name="Freeform: Shape 26">
            <a:extLst>
              <a:ext uri="{FF2B5EF4-FFF2-40B4-BE49-F238E27FC236}">
                <a16:creationId xmlns:a16="http://schemas.microsoft.com/office/drawing/2014/main" id="{B67ED375-5602-4B45-A1EA-AB27044A282B}"/>
              </a:ext>
            </a:extLst>
          </p:cNvPr>
          <p:cNvSpPr/>
          <p:nvPr/>
        </p:nvSpPr>
        <p:spPr>
          <a:xfrm>
            <a:off x="5421715" y="1783351"/>
            <a:ext cx="6497758" cy="1279095"/>
          </a:xfrm>
          <a:custGeom>
            <a:avLst/>
            <a:gdLst>
              <a:gd name="connsiteX0" fmla="*/ 0 w 1918642"/>
              <a:gd name="connsiteY0" fmla="*/ 0 h 1279095"/>
              <a:gd name="connsiteX1" fmla="*/ 1918642 w 1918642"/>
              <a:gd name="connsiteY1" fmla="*/ 0 h 1279095"/>
              <a:gd name="connsiteX2" fmla="*/ 1918642 w 1918642"/>
              <a:gd name="connsiteY2" fmla="*/ 1279095 h 1279095"/>
              <a:gd name="connsiteX3" fmla="*/ 0 w 1918642"/>
              <a:gd name="connsiteY3" fmla="*/ 1279095 h 1279095"/>
              <a:gd name="connsiteX4" fmla="*/ 0 w 1918642"/>
              <a:gd name="connsiteY4" fmla="*/ 0 h 127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642" h="1279095">
                <a:moveTo>
                  <a:pt x="0" y="0"/>
                </a:moveTo>
                <a:lnTo>
                  <a:pt x="1918642" y="0"/>
                </a:lnTo>
                <a:lnTo>
                  <a:pt x="1918642" y="1279095"/>
                </a:lnTo>
                <a:lnTo>
                  <a:pt x="0" y="12790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342900" lvl="1" indent="-342900" algn="l" defTabSz="533400">
              <a:lnSpc>
                <a:spcPct val="90000"/>
              </a:lnSpc>
              <a:spcBef>
                <a:spcPct val="0"/>
              </a:spcBef>
              <a:spcAft>
                <a:spcPct val="15000"/>
              </a:spcAft>
              <a:buFont typeface="Wingdings" pitchFamily="2" charset="2"/>
              <a:buChar char="§"/>
            </a:pPr>
            <a:r>
              <a:rPr lang="en-GB" sz="2400" kern="1200" dirty="0"/>
              <a:t>Similar physical, emotional results</a:t>
            </a:r>
          </a:p>
          <a:p>
            <a:pPr marL="342900" lvl="1" indent="-342900" algn="l" defTabSz="533400">
              <a:lnSpc>
                <a:spcPct val="90000"/>
              </a:lnSpc>
              <a:spcBef>
                <a:spcPct val="0"/>
              </a:spcBef>
              <a:spcAft>
                <a:spcPct val="15000"/>
              </a:spcAft>
              <a:buFont typeface="Wingdings" pitchFamily="2" charset="2"/>
              <a:buChar char="§"/>
            </a:pPr>
            <a:r>
              <a:rPr lang="en-GB" sz="2400" kern="1200" dirty="0"/>
              <a:t>Often exposure to different forms of violence makes consequences worse</a:t>
            </a:r>
          </a:p>
        </p:txBody>
      </p:sp>
      <p:sp>
        <p:nvSpPr>
          <p:cNvPr id="31" name="Freeform: Shape 30">
            <a:extLst>
              <a:ext uri="{FF2B5EF4-FFF2-40B4-BE49-F238E27FC236}">
                <a16:creationId xmlns:a16="http://schemas.microsoft.com/office/drawing/2014/main" id="{6407ED55-A7AC-49DF-AAD2-7487CC8C043E}"/>
              </a:ext>
            </a:extLst>
          </p:cNvPr>
          <p:cNvSpPr/>
          <p:nvPr/>
        </p:nvSpPr>
        <p:spPr>
          <a:xfrm>
            <a:off x="4550485" y="4954141"/>
            <a:ext cx="7024743" cy="1435901"/>
          </a:xfrm>
          <a:custGeom>
            <a:avLst/>
            <a:gdLst>
              <a:gd name="connsiteX0" fmla="*/ 0 w 1918642"/>
              <a:gd name="connsiteY0" fmla="*/ 0 h 1279095"/>
              <a:gd name="connsiteX1" fmla="*/ 1918642 w 1918642"/>
              <a:gd name="connsiteY1" fmla="*/ 0 h 1279095"/>
              <a:gd name="connsiteX2" fmla="*/ 1918642 w 1918642"/>
              <a:gd name="connsiteY2" fmla="*/ 1279095 h 1279095"/>
              <a:gd name="connsiteX3" fmla="*/ 0 w 1918642"/>
              <a:gd name="connsiteY3" fmla="*/ 1279095 h 1279095"/>
              <a:gd name="connsiteX4" fmla="*/ 0 w 1918642"/>
              <a:gd name="connsiteY4" fmla="*/ 0 h 127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642" h="1279095">
                <a:moveTo>
                  <a:pt x="0" y="0"/>
                </a:moveTo>
                <a:lnTo>
                  <a:pt x="1918642" y="0"/>
                </a:lnTo>
                <a:lnTo>
                  <a:pt x="1918642" y="1279095"/>
                </a:lnTo>
                <a:lnTo>
                  <a:pt x="0" y="12790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342900" lvl="1" indent="-342900" algn="l" defTabSz="533400">
              <a:lnSpc>
                <a:spcPct val="90000"/>
              </a:lnSpc>
              <a:spcBef>
                <a:spcPct val="0"/>
              </a:spcBef>
              <a:spcAft>
                <a:spcPct val="15000"/>
              </a:spcAft>
              <a:buFont typeface="Wingdings" pitchFamily="2" charset="2"/>
              <a:buChar char="§"/>
            </a:pPr>
            <a:r>
              <a:rPr lang="en-GB" sz="2400" kern="1200" dirty="0"/>
              <a:t>Partner violence impacts on child health &amp; well-being</a:t>
            </a:r>
          </a:p>
          <a:p>
            <a:pPr marL="342900" lvl="1" indent="-342900" algn="l" defTabSz="533400">
              <a:lnSpc>
                <a:spcPct val="90000"/>
              </a:lnSpc>
              <a:spcBef>
                <a:spcPct val="0"/>
              </a:spcBef>
              <a:spcAft>
                <a:spcPct val="15000"/>
              </a:spcAft>
              <a:buFont typeface="Wingdings" pitchFamily="2" charset="2"/>
              <a:buChar char="§"/>
            </a:pPr>
            <a:r>
              <a:rPr lang="en-GB" sz="2400" kern="1200" dirty="0"/>
              <a:t>Children experiencing VAC more likely to perpetrate and be victims of GBV as adults</a:t>
            </a:r>
          </a:p>
        </p:txBody>
      </p:sp>
      <p:sp>
        <p:nvSpPr>
          <p:cNvPr id="32" name="TextBox 31">
            <a:extLst>
              <a:ext uri="{FF2B5EF4-FFF2-40B4-BE49-F238E27FC236}">
                <a16:creationId xmlns:a16="http://schemas.microsoft.com/office/drawing/2014/main" id="{E640135D-7B49-46FB-A2EB-ED70EEF3EE58}"/>
              </a:ext>
            </a:extLst>
          </p:cNvPr>
          <p:cNvSpPr txBox="1"/>
          <p:nvPr/>
        </p:nvSpPr>
        <p:spPr>
          <a:xfrm>
            <a:off x="187569" y="269631"/>
            <a:ext cx="2610145" cy="1077218"/>
          </a:xfrm>
          <a:prstGeom prst="rect">
            <a:avLst/>
          </a:prstGeom>
          <a:noFill/>
        </p:spPr>
        <p:txBody>
          <a:bodyPr wrap="square" rtlCol="0">
            <a:spAutoFit/>
          </a:bodyPr>
          <a:lstStyle/>
          <a:p>
            <a:pPr algn="ctr"/>
            <a:r>
              <a:rPr lang="en-GB" sz="3200" b="1" dirty="0"/>
              <a:t>VAC and GBV linkages</a:t>
            </a:r>
            <a:endParaRPr lang="en-GB" b="1" dirty="0"/>
          </a:p>
        </p:txBody>
      </p:sp>
      <p:grpSp>
        <p:nvGrpSpPr>
          <p:cNvPr id="17" name="Group 16">
            <a:extLst>
              <a:ext uri="{FF2B5EF4-FFF2-40B4-BE49-F238E27FC236}">
                <a16:creationId xmlns:a16="http://schemas.microsoft.com/office/drawing/2014/main" id="{FD65D86D-C8D1-4755-A178-636EE8870868}"/>
              </a:ext>
            </a:extLst>
          </p:cNvPr>
          <p:cNvGrpSpPr/>
          <p:nvPr/>
        </p:nvGrpSpPr>
        <p:grpSpPr>
          <a:xfrm>
            <a:off x="426770" y="599220"/>
            <a:ext cx="10667513" cy="5659560"/>
            <a:chOff x="512831" y="514675"/>
            <a:chExt cx="10667513" cy="5659560"/>
          </a:xfrm>
        </p:grpSpPr>
        <p:sp>
          <p:nvSpPr>
            <p:cNvPr id="23" name="Oval 22">
              <a:extLst>
                <a:ext uri="{FF2B5EF4-FFF2-40B4-BE49-F238E27FC236}">
                  <a16:creationId xmlns:a16="http://schemas.microsoft.com/office/drawing/2014/main" id="{4622C1E0-E537-415D-858A-84C980A56420}"/>
                </a:ext>
              </a:extLst>
            </p:cNvPr>
            <p:cNvSpPr/>
            <p:nvPr/>
          </p:nvSpPr>
          <p:spPr>
            <a:xfrm>
              <a:off x="512831" y="2216263"/>
              <a:ext cx="2284883" cy="2284883"/>
            </a:xfrm>
            <a:prstGeom prst="ellipse">
              <a:avLst/>
            </a:prstGeom>
            <a:blipFill>
              <a:blip r:embed="rId3">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a:blip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Freeform: Shape 23">
              <a:extLst>
                <a:ext uri="{FF2B5EF4-FFF2-40B4-BE49-F238E27FC236}">
                  <a16:creationId xmlns:a16="http://schemas.microsoft.com/office/drawing/2014/main" id="{76A843A8-BC86-4A8B-9060-DFD001DE48F2}"/>
                </a:ext>
              </a:extLst>
            </p:cNvPr>
            <p:cNvSpPr/>
            <p:nvPr/>
          </p:nvSpPr>
          <p:spPr>
            <a:xfrm>
              <a:off x="3034552" y="514675"/>
              <a:ext cx="1279095" cy="1279095"/>
            </a:xfrm>
            <a:custGeom>
              <a:avLst/>
              <a:gdLst>
                <a:gd name="connsiteX0" fmla="*/ 0 w 1279095"/>
                <a:gd name="connsiteY0" fmla="*/ 639548 h 1279095"/>
                <a:gd name="connsiteX1" fmla="*/ 639548 w 1279095"/>
                <a:gd name="connsiteY1" fmla="*/ 0 h 1279095"/>
                <a:gd name="connsiteX2" fmla="*/ 1279096 w 1279095"/>
                <a:gd name="connsiteY2" fmla="*/ 639548 h 1279095"/>
                <a:gd name="connsiteX3" fmla="*/ 639548 w 1279095"/>
                <a:gd name="connsiteY3" fmla="*/ 1279096 h 1279095"/>
                <a:gd name="connsiteX4" fmla="*/ 0 w 1279095"/>
                <a:gd name="connsiteY4" fmla="*/ 639548 h 127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095" h="1279095">
                  <a:moveTo>
                    <a:pt x="0" y="639548"/>
                  </a:moveTo>
                  <a:cubicBezTo>
                    <a:pt x="0" y="286335"/>
                    <a:pt x="286335" y="0"/>
                    <a:pt x="639548" y="0"/>
                  </a:cubicBezTo>
                  <a:cubicBezTo>
                    <a:pt x="992761" y="0"/>
                    <a:pt x="1279096" y="286335"/>
                    <a:pt x="1279096" y="639548"/>
                  </a:cubicBezTo>
                  <a:cubicBezTo>
                    <a:pt x="1279096" y="992761"/>
                    <a:pt x="992761" y="1279096"/>
                    <a:pt x="639548" y="1279096"/>
                  </a:cubicBezTo>
                  <a:cubicBezTo>
                    <a:pt x="286335" y="1279096"/>
                    <a:pt x="0" y="992761"/>
                    <a:pt x="0" y="639548"/>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939" tIns="194939" rIns="194939" bIns="194939" numCol="1" spcCol="1270" anchor="ctr" anchorCtr="0">
              <a:noAutofit/>
            </a:bodyPr>
            <a:lstStyle/>
            <a:p>
              <a:pPr marL="0" lvl="0" indent="0" algn="ctr" defTabSz="533400">
                <a:lnSpc>
                  <a:spcPct val="90000"/>
                </a:lnSpc>
                <a:spcBef>
                  <a:spcPct val="0"/>
                </a:spcBef>
                <a:spcAft>
                  <a:spcPct val="35000"/>
                </a:spcAft>
                <a:buNone/>
              </a:pPr>
              <a:r>
                <a:rPr lang="en-GB" kern="1200" dirty="0"/>
                <a:t>Happen in same place</a:t>
              </a:r>
            </a:p>
          </p:txBody>
        </p:sp>
        <p:sp>
          <p:nvSpPr>
            <p:cNvPr id="26" name="Freeform: Shape 25">
              <a:extLst>
                <a:ext uri="{FF2B5EF4-FFF2-40B4-BE49-F238E27FC236}">
                  <a16:creationId xmlns:a16="http://schemas.microsoft.com/office/drawing/2014/main" id="{C19BC216-C019-421C-91FC-A6839888FC89}"/>
                </a:ext>
              </a:extLst>
            </p:cNvPr>
            <p:cNvSpPr/>
            <p:nvPr/>
          </p:nvSpPr>
          <p:spPr>
            <a:xfrm>
              <a:off x="3910096" y="1848214"/>
              <a:ext cx="1279095" cy="1279095"/>
            </a:xfrm>
            <a:custGeom>
              <a:avLst/>
              <a:gdLst>
                <a:gd name="connsiteX0" fmla="*/ 0 w 1279095"/>
                <a:gd name="connsiteY0" fmla="*/ 639548 h 1279095"/>
                <a:gd name="connsiteX1" fmla="*/ 639548 w 1279095"/>
                <a:gd name="connsiteY1" fmla="*/ 0 h 1279095"/>
                <a:gd name="connsiteX2" fmla="*/ 1279096 w 1279095"/>
                <a:gd name="connsiteY2" fmla="*/ 639548 h 1279095"/>
                <a:gd name="connsiteX3" fmla="*/ 639548 w 1279095"/>
                <a:gd name="connsiteY3" fmla="*/ 1279096 h 1279095"/>
                <a:gd name="connsiteX4" fmla="*/ 0 w 1279095"/>
                <a:gd name="connsiteY4" fmla="*/ 639548 h 127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095" h="1279095">
                  <a:moveTo>
                    <a:pt x="0" y="639548"/>
                  </a:moveTo>
                  <a:cubicBezTo>
                    <a:pt x="0" y="286335"/>
                    <a:pt x="286335" y="0"/>
                    <a:pt x="639548" y="0"/>
                  </a:cubicBezTo>
                  <a:cubicBezTo>
                    <a:pt x="992761" y="0"/>
                    <a:pt x="1279096" y="286335"/>
                    <a:pt x="1279096" y="639548"/>
                  </a:cubicBezTo>
                  <a:cubicBezTo>
                    <a:pt x="1279096" y="992761"/>
                    <a:pt x="992761" y="1279096"/>
                    <a:pt x="639548" y="1279096"/>
                  </a:cubicBezTo>
                  <a:cubicBezTo>
                    <a:pt x="286335" y="1279096"/>
                    <a:pt x="0" y="992761"/>
                    <a:pt x="0" y="639548"/>
                  </a:cubicBez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939" tIns="194939" rIns="194939" bIns="194939" numCol="1" spcCol="1270" anchor="ctr" anchorCtr="0">
              <a:noAutofit/>
            </a:bodyPr>
            <a:lstStyle/>
            <a:p>
              <a:pPr marL="0" lvl="0" indent="0" algn="ctr" defTabSz="533400">
                <a:lnSpc>
                  <a:spcPct val="90000"/>
                </a:lnSpc>
                <a:spcBef>
                  <a:spcPct val="0"/>
                </a:spcBef>
                <a:spcAft>
                  <a:spcPct val="35000"/>
                </a:spcAft>
                <a:buNone/>
              </a:pPr>
              <a:r>
                <a:rPr lang="en-GB" kern="1200" dirty="0"/>
                <a:t>Common consequences</a:t>
              </a:r>
            </a:p>
          </p:txBody>
        </p:sp>
        <p:sp>
          <p:nvSpPr>
            <p:cNvPr id="28" name="Freeform: Shape 27">
              <a:extLst>
                <a:ext uri="{FF2B5EF4-FFF2-40B4-BE49-F238E27FC236}">
                  <a16:creationId xmlns:a16="http://schemas.microsoft.com/office/drawing/2014/main" id="{3D30CC49-FA06-41A9-AE07-779E38E5E1CA}"/>
                </a:ext>
              </a:extLst>
            </p:cNvPr>
            <p:cNvSpPr/>
            <p:nvPr/>
          </p:nvSpPr>
          <p:spPr>
            <a:xfrm>
              <a:off x="3834991" y="3503486"/>
              <a:ext cx="1279095" cy="1279095"/>
            </a:xfrm>
            <a:custGeom>
              <a:avLst/>
              <a:gdLst>
                <a:gd name="connsiteX0" fmla="*/ 0 w 1279095"/>
                <a:gd name="connsiteY0" fmla="*/ 639548 h 1279095"/>
                <a:gd name="connsiteX1" fmla="*/ 639548 w 1279095"/>
                <a:gd name="connsiteY1" fmla="*/ 0 h 1279095"/>
                <a:gd name="connsiteX2" fmla="*/ 1279096 w 1279095"/>
                <a:gd name="connsiteY2" fmla="*/ 639548 h 1279095"/>
                <a:gd name="connsiteX3" fmla="*/ 639548 w 1279095"/>
                <a:gd name="connsiteY3" fmla="*/ 1279096 h 1279095"/>
                <a:gd name="connsiteX4" fmla="*/ 0 w 1279095"/>
                <a:gd name="connsiteY4" fmla="*/ 639548 h 127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095" h="1279095">
                  <a:moveTo>
                    <a:pt x="0" y="639548"/>
                  </a:moveTo>
                  <a:cubicBezTo>
                    <a:pt x="0" y="286335"/>
                    <a:pt x="286335" y="0"/>
                    <a:pt x="639548" y="0"/>
                  </a:cubicBezTo>
                  <a:cubicBezTo>
                    <a:pt x="992761" y="0"/>
                    <a:pt x="1279096" y="286335"/>
                    <a:pt x="1279096" y="639548"/>
                  </a:cubicBezTo>
                  <a:cubicBezTo>
                    <a:pt x="1279096" y="992761"/>
                    <a:pt x="992761" y="1279096"/>
                    <a:pt x="639548" y="1279096"/>
                  </a:cubicBezTo>
                  <a:cubicBezTo>
                    <a:pt x="286335" y="1279096"/>
                    <a:pt x="0" y="992761"/>
                    <a:pt x="0" y="639548"/>
                  </a:cubicBez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939" tIns="194939" rIns="194939" bIns="194939" numCol="1" spcCol="1270" anchor="ctr" anchorCtr="0">
              <a:noAutofit/>
            </a:bodyPr>
            <a:lstStyle/>
            <a:p>
              <a:pPr marL="0" lvl="0" indent="0" algn="ctr" defTabSz="533400">
                <a:lnSpc>
                  <a:spcPct val="90000"/>
                </a:lnSpc>
                <a:spcBef>
                  <a:spcPct val="0"/>
                </a:spcBef>
                <a:spcAft>
                  <a:spcPct val="35000"/>
                </a:spcAft>
                <a:buNone/>
              </a:pPr>
              <a:r>
                <a:rPr lang="en-GB" kern="1200" dirty="0"/>
                <a:t>Shared risk factors</a:t>
              </a:r>
            </a:p>
          </p:txBody>
        </p:sp>
        <p:sp>
          <p:nvSpPr>
            <p:cNvPr id="29" name="Freeform: Shape 28">
              <a:extLst>
                <a:ext uri="{FF2B5EF4-FFF2-40B4-BE49-F238E27FC236}">
                  <a16:creationId xmlns:a16="http://schemas.microsoft.com/office/drawing/2014/main" id="{5CCDE8B8-9493-40F9-88C5-472574DC1263}"/>
                </a:ext>
              </a:extLst>
            </p:cNvPr>
            <p:cNvSpPr/>
            <p:nvPr/>
          </p:nvSpPr>
          <p:spPr>
            <a:xfrm>
              <a:off x="5421716" y="3460346"/>
              <a:ext cx="5758628" cy="1279095"/>
            </a:xfrm>
            <a:custGeom>
              <a:avLst/>
              <a:gdLst>
                <a:gd name="connsiteX0" fmla="*/ 0 w 1918642"/>
                <a:gd name="connsiteY0" fmla="*/ 0 h 1279095"/>
                <a:gd name="connsiteX1" fmla="*/ 1918642 w 1918642"/>
                <a:gd name="connsiteY1" fmla="*/ 0 h 1279095"/>
                <a:gd name="connsiteX2" fmla="*/ 1918642 w 1918642"/>
                <a:gd name="connsiteY2" fmla="*/ 1279095 h 1279095"/>
                <a:gd name="connsiteX3" fmla="*/ 0 w 1918642"/>
                <a:gd name="connsiteY3" fmla="*/ 1279095 h 1279095"/>
                <a:gd name="connsiteX4" fmla="*/ 0 w 1918642"/>
                <a:gd name="connsiteY4" fmla="*/ 0 h 127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642" h="1279095">
                  <a:moveTo>
                    <a:pt x="0" y="0"/>
                  </a:moveTo>
                  <a:lnTo>
                    <a:pt x="1918642" y="0"/>
                  </a:lnTo>
                  <a:lnTo>
                    <a:pt x="1918642" y="1279095"/>
                  </a:lnTo>
                  <a:lnTo>
                    <a:pt x="0" y="12790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342900" lvl="1" indent="-342900" algn="l" defTabSz="533400">
                <a:lnSpc>
                  <a:spcPct val="90000"/>
                </a:lnSpc>
                <a:spcBef>
                  <a:spcPct val="0"/>
                </a:spcBef>
                <a:spcAft>
                  <a:spcPct val="15000"/>
                </a:spcAft>
                <a:buFont typeface="Wingdings" pitchFamily="2" charset="2"/>
                <a:buChar char="§"/>
              </a:pPr>
              <a:r>
                <a:rPr lang="en-GB" sz="2400" kern="1200" dirty="0"/>
                <a:t>Gender inequality</a:t>
              </a:r>
            </a:p>
            <a:p>
              <a:pPr marL="342900" lvl="1" indent="-342900" algn="l" defTabSz="533400">
                <a:lnSpc>
                  <a:spcPct val="90000"/>
                </a:lnSpc>
                <a:spcBef>
                  <a:spcPct val="0"/>
                </a:spcBef>
                <a:spcAft>
                  <a:spcPct val="15000"/>
                </a:spcAft>
                <a:buFont typeface="Wingdings" pitchFamily="2" charset="2"/>
                <a:buChar char="§"/>
              </a:pPr>
              <a:r>
                <a:rPr lang="en-GB" sz="2400" kern="1200" dirty="0"/>
                <a:t>Economic stress, poverty, family pressures, alcohol, drugs</a:t>
              </a:r>
            </a:p>
            <a:p>
              <a:pPr marL="342900" lvl="1" indent="-342900" algn="l" defTabSz="533400">
                <a:lnSpc>
                  <a:spcPct val="90000"/>
                </a:lnSpc>
                <a:spcBef>
                  <a:spcPct val="0"/>
                </a:spcBef>
                <a:spcAft>
                  <a:spcPct val="15000"/>
                </a:spcAft>
                <a:buFont typeface="Wingdings" pitchFamily="2" charset="2"/>
                <a:buChar char="§"/>
              </a:pPr>
              <a:r>
                <a:rPr lang="en-GB" sz="2400" kern="1200" dirty="0"/>
                <a:t>Lack of supportive services</a:t>
              </a:r>
              <a:endParaRPr lang="en-GB" kern="1200" dirty="0"/>
            </a:p>
          </p:txBody>
        </p:sp>
        <p:sp>
          <p:nvSpPr>
            <p:cNvPr id="30" name="Freeform: Shape 29">
              <a:extLst>
                <a:ext uri="{FF2B5EF4-FFF2-40B4-BE49-F238E27FC236}">
                  <a16:creationId xmlns:a16="http://schemas.microsoft.com/office/drawing/2014/main" id="{104483B2-74E6-4507-A0F3-A3C04465D150}"/>
                </a:ext>
              </a:extLst>
            </p:cNvPr>
            <p:cNvSpPr/>
            <p:nvPr/>
          </p:nvSpPr>
          <p:spPr>
            <a:xfrm>
              <a:off x="2812432" y="4895140"/>
              <a:ext cx="1279095" cy="1279095"/>
            </a:xfrm>
            <a:custGeom>
              <a:avLst/>
              <a:gdLst>
                <a:gd name="connsiteX0" fmla="*/ 0 w 1279095"/>
                <a:gd name="connsiteY0" fmla="*/ 639548 h 1279095"/>
                <a:gd name="connsiteX1" fmla="*/ 639548 w 1279095"/>
                <a:gd name="connsiteY1" fmla="*/ 0 h 1279095"/>
                <a:gd name="connsiteX2" fmla="*/ 1279096 w 1279095"/>
                <a:gd name="connsiteY2" fmla="*/ 639548 h 1279095"/>
                <a:gd name="connsiteX3" fmla="*/ 639548 w 1279095"/>
                <a:gd name="connsiteY3" fmla="*/ 1279096 h 1279095"/>
                <a:gd name="connsiteX4" fmla="*/ 0 w 1279095"/>
                <a:gd name="connsiteY4" fmla="*/ 639548 h 127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095" h="1279095">
                  <a:moveTo>
                    <a:pt x="0" y="639548"/>
                  </a:moveTo>
                  <a:cubicBezTo>
                    <a:pt x="0" y="286335"/>
                    <a:pt x="286335" y="0"/>
                    <a:pt x="639548" y="0"/>
                  </a:cubicBezTo>
                  <a:cubicBezTo>
                    <a:pt x="992761" y="0"/>
                    <a:pt x="1279096" y="286335"/>
                    <a:pt x="1279096" y="639548"/>
                  </a:cubicBezTo>
                  <a:cubicBezTo>
                    <a:pt x="1279096" y="992761"/>
                    <a:pt x="992761" y="1279096"/>
                    <a:pt x="639548" y="1279096"/>
                  </a:cubicBezTo>
                  <a:cubicBezTo>
                    <a:pt x="286335" y="1279096"/>
                    <a:pt x="0" y="992761"/>
                    <a:pt x="0" y="639548"/>
                  </a:cubicBez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939" tIns="194939" rIns="194939" bIns="194939" numCol="1" spcCol="1270" anchor="ctr" anchorCtr="0">
              <a:noAutofit/>
            </a:bodyPr>
            <a:lstStyle/>
            <a:p>
              <a:pPr marL="0" lvl="0" indent="0" algn="ctr" defTabSz="533400">
                <a:lnSpc>
                  <a:spcPct val="90000"/>
                </a:lnSpc>
                <a:spcBef>
                  <a:spcPct val="0"/>
                </a:spcBef>
                <a:spcAft>
                  <a:spcPct val="35000"/>
                </a:spcAft>
                <a:buNone/>
              </a:pPr>
              <a:r>
                <a:rPr lang="en-GB" kern="1200" dirty="0"/>
                <a:t>Inter-generational</a:t>
              </a:r>
            </a:p>
          </p:txBody>
        </p:sp>
        <p:cxnSp>
          <p:nvCxnSpPr>
            <p:cNvPr id="4" name="Straight Arrow Connector 3">
              <a:extLst>
                <a:ext uri="{FF2B5EF4-FFF2-40B4-BE49-F238E27FC236}">
                  <a16:creationId xmlns:a16="http://schemas.microsoft.com/office/drawing/2014/main" id="{6983187F-7261-46D1-982A-1B4A7FD9E025}"/>
                </a:ext>
              </a:extLst>
            </p:cNvPr>
            <p:cNvCxnSpPr>
              <a:cxnSpLocks/>
              <a:stCxn id="23" idx="7"/>
            </p:cNvCxnSpPr>
            <p:nvPr/>
          </p:nvCxnSpPr>
          <p:spPr>
            <a:xfrm flipV="1">
              <a:off x="2463101" y="1639479"/>
              <a:ext cx="781393" cy="911397"/>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2A9FF1A-4E31-4885-986A-48AA298F8DFD}"/>
                </a:ext>
              </a:extLst>
            </p:cNvPr>
            <p:cNvCxnSpPr>
              <a:cxnSpLocks/>
            </p:cNvCxnSpPr>
            <p:nvPr/>
          </p:nvCxnSpPr>
          <p:spPr>
            <a:xfrm flipV="1">
              <a:off x="2805253" y="2487761"/>
              <a:ext cx="1183172" cy="7012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25CDB50-CAA1-452C-8602-35D8EA9C0B0D}"/>
                </a:ext>
              </a:extLst>
            </p:cNvPr>
            <p:cNvCxnSpPr>
              <a:cxnSpLocks/>
              <a:endCxn id="28" idx="0"/>
            </p:cNvCxnSpPr>
            <p:nvPr/>
          </p:nvCxnSpPr>
          <p:spPr>
            <a:xfrm>
              <a:off x="2726924" y="3728917"/>
              <a:ext cx="1108067" cy="4141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DD556F-570A-40D1-B905-356077BB30B3}"/>
                </a:ext>
              </a:extLst>
            </p:cNvPr>
            <p:cNvCxnSpPr/>
            <p:nvPr/>
          </p:nvCxnSpPr>
          <p:spPr>
            <a:xfrm>
              <a:off x="2259106" y="4354236"/>
              <a:ext cx="775446" cy="7082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37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7D364BA-476D-4653-AB01-DDF015F68D8C}"/>
              </a:ext>
            </a:extLst>
          </p:cNvPr>
          <p:cNvGraphicFramePr/>
          <p:nvPr>
            <p:extLst>
              <p:ext uri="{D42A27DB-BD31-4B8C-83A1-F6EECF244321}">
                <p14:modId xmlns:p14="http://schemas.microsoft.com/office/powerpoint/2010/main" val="1658652878"/>
              </p:ext>
            </p:extLst>
          </p:nvPr>
        </p:nvGraphicFramePr>
        <p:xfrm>
          <a:off x="393205" y="707791"/>
          <a:ext cx="8128000" cy="5785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4473DE67-E088-4FA7-9A03-60EFDD30D120}"/>
              </a:ext>
            </a:extLst>
          </p:cNvPr>
          <p:cNvSpPr>
            <a:spLocks noGrp="1"/>
          </p:cNvSpPr>
          <p:nvPr>
            <p:ph type="title"/>
          </p:nvPr>
        </p:nvSpPr>
        <p:spPr>
          <a:xfrm>
            <a:off x="838200" y="365125"/>
            <a:ext cx="10515600" cy="409992"/>
          </a:xfrm>
        </p:spPr>
        <p:txBody>
          <a:bodyPr>
            <a:normAutofit fontScale="90000"/>
          </a:bodyPr>
          <a:lstStyle/>
          <a:p>
            <a:r>
              <a:rPr lang="en-GB" sz="3600" dirty="0"/>
              <a:t>Why are levels of violence increasing during COVID-19 ?</a:t>
            </a:r>
          </a:p>
        </p:txBody>
      </p:sp>
      <p:sp>
        <p:nvSpPr>
          <p:cNvPr id="9" name="Content Placeholder 8">
            <a:extLst>
              <a:ext uri="{FF2B5EF4-FFF2-40B4-BE49-F238E27FC236}">
                <a16:creationId xmlns:a16="http://schemas.microsoft.com/office/drawing/2014/main" id="{49ACB9E1-4089-4CAB-AE99-3CD217BE4322}"/>
              </a:ext>
            </a:extLst>
          </p:cNvPr>
          <p:cNvSpPr>
            <a:spLocks noGrp="1"/>
          </p:cNvSpPr>
          <p:nvPr>
            <p:ph sz="half" idx="2"/>
          </p:nvPr>
        </p:nvSpPr>
        <p:spPr>
          <a:xfrm>
            <a:off x="8123172" y="1117783"/>
            <a:ext cx="3559633" cy="5375092"/>
          </a:xfrm>
        </p:spPr>
        <p:txBody>
          <a:bodyPr>
            <a:normAutofit/>
          </a:bodyPr>
          <a:lstStyle/>
          <a:p>
            <a:r>
              <a:rPr lang="en-GB" sz="2400" dirty="0"/>
              <a:t>Pathways can be both direct &amp; indirect, and are likely to interact, reinforcing existing vulnerabilities. </a:t>
            </a:r>
          </a:p>
          <a:p>
            <a:endParaRPr lang="en-GB" sz="2400" dirty="0"/>
          </a:p>
          <a:p>
            <a:r>
              <a:rPr lang="en-GB" sz="2400" dirty="0"/>
              <a:t>These pathways will depend on the type of vulnerability and contextual factors, including underlying gender norms and levels of GBV, VAW and VAC</a:t>
            </a:r>
          </a:p>
          <a:p>
            <a:endParaRPr lang="en-GB" dirty="0"/>
          </a:p>
        </p:txBody>
      </p:sp>
    </p:spTree>
    <p:extLst>
      <p:ext uri="{BB962C8B-B14F-4D97-AF65-F5344CB8AC3E}">
        <p14:creationId xmlns:p14="http://schemas.microsoft.com/office/powerpoint/2010/main" val="35174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4C56950C-4094-4E6C-AACD-983FF050410E}"/>
                                            </p:graphicEl>
                                          </p:spTgt>
                                        </p:tgtEl>
                                        <p:attrNameLst>
                                          <p:attrName>style.visibility</p:attrName>
                                        </p:attrNameLst>
                                      </p:cBhvr>
                                      <p:to>
                                        <p:strVal val="visible"/>
                                      </p:to>
                                    </p:set>
                                    <p:anim calcmode="lin" valueType="num">
                                      <p:cBhvr additive="base">
                                        <p:cTn id="7" dur="500" fill="hold"/>
                                        <p:tgtEl>
                                          <p:spTgt spid="2">
                                            <p:graphicEl>
                                              <a:dgm id="{4C56950C-4094-4E6C-AACD-983FF050410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4C56950C-4094-4E6C-AACD-983FF050410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graphicEl>
                                              <a:dgm id="{0EB7C869-807A-49DE-B2B2-C03C39C2B348}"/>
                                            </p:graphicEl>
                                          </p:spTgt>
                                        </p:tgtEl>
                                        <p:attrNameLst>
                                          <p:attrName>style.visibility</p:attrName>
                                        </p:attrNameLst>
                                      </p:cBhvr>
                                      <p:to>
                                        <p:strVal val="visible"/>
                                      </p:to>
                                    </p:set>
                                    <p:anim calcmode="lin" valueType="num">
                                      <p:cBhvr additive="base">
                                        <p:cTn id="13" dur="500" fill="hold"/>
                                        <p:tgtEl>
                                          <p:spTgt spid="2">
                                            <p:graphicEl>
                                              <a:dgm id="{0EB7C869-807A-49DE-B2B2-C03C39C2B34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dgm id="{0EB7C869-807A-49DE-B2B2-C03C39C2B348}"/>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graphicEl>
                                              <a:dgm id="{046F8C6D-2CDA-4963-9790-1DACCE6F9B0D}"/>
                                            </p:graphicEl>
                                          </p:spTgt>
                                        </p:tgtEl>
                                        <p:attrNameLst>
                                          <p:attrName>style.visibility</p:attrName>
                                        </p:attrNameLst>
                                      </p:cBhvr>
                                      <p:to>
                                        <p:strVal val="visible"/>
                                      </p:to>
                                    </p:set>
                                    <p:anim calcmode="lin" valueType="num">
                                      <p:cBhvr additive="base">
                                        <p:cTn id="19" dur="500" fill="hold"/>
                                        <p:tgtEl>
                                          <p:spTgt spid="2">
                                            <p:graphicEl>
                                              <a:dgm id="{046F8C6D-2CDA-4963-9790-1DACCE6F9B0D}"/>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graphicEl>
                                              <a:dgm id="{046F8C6D-2CDA-4963-9790-1DACCE6F9B0D}"/>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graphicEl>
                                              <a:dgm id="{4193A594-6226-4B81-8B66-F93BF161F215}"/>
                                            </p:graphicEl>
                                          </p:spTgt>
                                        </p:tgtEl>
                                        <p:attrNameLst>
                                          <p:attrName>style.visibility</p:attrName>
                                        </p:attrNameLst>
                                      </p:cBhvr>
                                      <p:to>
                                        <p:strVal val="visible"/>
                                      </p:to>
                                    </p:set>
                                    <p:anim calcmode="lin" valueType="num">
                                      <p:cBhvr additive="base">
                                        <p:cTn id="25" dur="500" fill="hold"/>
                                        <p:tgtEl>
                                          <p:spTgt spid="2">
                                            <p:graphicEl>
                                              <a:dgm id="{4193A594-6226-4B81-8B66-F93BF161F215}"/>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graphicEl>
                                              <a:dgm id="{4193A594-6226-4B81-8B66-F93BF161F215}"/>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graphicEl>
                                              <a:dgm id="{05332C6E-72F4-4A2D-BA62-8A32F46EED38}"/>
                                            </p:graphicEl>
                                          </p:spTgt>
                                        </p:tgtEl>
                                        <p:attrNameLst>
                                          <p:attrName>style.visibility</p:attrName>
                                        </p:attrNameLst>
                                      </p:cBhvr>
                                      <p:to>
                                        <p:strVal val="visible"/>
                                      </p:to>
                                    </p:set>
                                    <p:anim calcmode="lin" valueType="num">
                                      <p:cBhvr additive="base">
                                        <p:cTn id="31" dur="500" fill="hold"/>
                                        <p:tgtEl>
                                          <p:spTgt spid="2">
                                            <p:graphicEl>
                                              <a:dgm id="{05332C6E-72F4-4A2D-BA62-8A32F46EED38}"/>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graphicEl>
                                              <a:dgm id="{05332C6E-72F4-4A2D-BA62-8A32F46EED38}"/>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graphicEl>
                                              <a:dgm id="{617014C7-F0EA-46A3-9FC1-9B324ADECD15}"/>
                                            </p:graphicEl>
                                          </p:spTgt>
                                        </p:tgtEl>
                                        <p:attrNameLst>
                                          <p:attrName>style.visibility</p:attrName>
                                        </p:attrNameLst>
                                      </p:cBhvr>
                                      <p:to>
                                        <p:strVal val="visible"/>
                                      </p:to>
                                    </p:set>
                                    <p:anim calcmode="lin" valueType="num">
                                      <p:cBhvr additive="base">
                                        <p:cTn id="37" dur="500" fill="hold"/>
                                        <p:tgtEl>
                                          <p:spTgt spid="2">
                                            <p:graphicEl>
                                              <a:dgm id="{617014C7-F0EA-46A3-9FC1-9B324ADECD15}"/>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graphicEl>
                                              <a:dgm id="{617014C7-F0EA-46A3-9FC1-9B324ADECD15}"/>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graphicEl>
                                              <a:dgm id="{2729FD67-C5E7-400C-92F6-CBB6DE3D790A}"/>
                                            </p:graphicEl>
                                          </p:spTgt>
                                        </p:tgtEl>
                                        <p:attrNameLst>
                                          <p:attrName>style.visibility</p:attrName>
                                        </p:attrNameLst>
                                      </p:cBhvr>
                                      <p:to>
                                        <p:strVal val="visible"/>
                                      </p:to>
                                    </p:set>
                                    <p:anim calcmode="lin" valueType="num">
                                      <p:cBhvr additive="base">
                                        <p:cTn id="43" dur="500" fill="hold"/>
                                        <p:tgtEl>
                                          <p:spTgt spid="2">
                                            <p:graphicEl>
                                              <a:dgm id="{2729FD67-C5E7-400C-92F6-CBB6DE3D790A}"/>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graphicEl>
                                              <a:dgm id="{2729FD67-C5E7-400C-92F6-CBB6DE3D790A}"/>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graphicEl>
                                              <a:dgm id="{80E0E062-9F00-4CDD-8F54-3A1942910BA7}"/>
                                            </p:graphicEl>
                                          </p:spTgt>
                                        </p:tgtEl>
                                        <p:attrNameLst>
                                          <p:attrName>style.visibility</p:attrName>
                                        </p:attrNameLst>
                                      </p:cBhvr>
                                      <p:to>
                                        <p:strVal val="visible"/>
                                      </p:to>
                                    </p:set>
                                    <p:anim calcmode="lin" valueType="num">
                                      <p:cBhvr additive="base">
                                        <p:cTn id="49" dur="500" fill="hold"/>
                                        <p:tgtEl>
                                          <p:spTgt spid="2">
                                            <p:graphicEl>
                                              <a:dgm id="{80E0E062-9F00-4CDD-8F54-3A1942910BA7}"/>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graphicEl>
                                              <a:dgm id="{80E0E062-9F00-4CDD-8F54-3A1942910BA7}"/>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graphicEl>
                                              <a:dgm id="{67D2A270-0F85-4509-AEBE-D0B549E60DDF}"/>
                                            </p:graphicEl>
                                          </p:spTgt>
                                        </p:tgtEl>
                                        <p:attrNameLst>
                                          <p:attrName>style.visibility</p:attrName>
                                        </p:attrNameLst>
                                      </p:cBhvr>
                                      <p:to>
                                        <p:strVal val="visible"/>
                                      </p:to>
                                    </p:set>
                                    <p:anim calcmode="lin" valueType="num">
                                      <p:cBhvr additive="base">
                                        <p:cTn id="55" dur="500" fill="hold"/>
                                        <p:tgtEl>
                                          <p:spTgt spid="2">
                                            <p:graphicEl>
                                              <a:dgm id="{67D2A270-0F85-4509-AEBE-D0B549E60DDF}"/>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graphicEl>
                                              <a:dgm id="{67D2A270-0F85-4509-AEBE-D0B549E60DDF}"/>
                                            </p:graphic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graphicEl>
                                              <a:dgm id="{4B5C84E9-2745-46DA-809E-61C7F428FD01}"/>
                                            </p:graphicEl>
                                          </p:spTgt>
                                        </p:tgtEl>
                                        <p:attrNameLst>
                                          <p:attrName>style.visibility</p:attrName>
                                        </p:attrNameLst>
                                      </p:cBhvr>
                                      <p:to>
                                        <p:strVal val="visible"/>
                                      </p:to>
                                    </p:set>
                                    <p:anim calcmode="lin" valueType="num">
                                      <p:cBhvr additive="base">
                                        <p:cTn id="61" dur="500" fill="hold"/>
                                        <p:tgtEl>
                                          <p:spTgt spid="2">
                                            <p:graphicEl>
                                              <a:dgm id="{4B5C84E9-2745-46DA-809E-61C7F428FD01}"/>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graphicEl>
                                              <a:dgm id="{4B5C84E9-2745-46DA-809E-61C7F428FD0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icture containing food, cup, glass&#10;&#10;Description automatically generated">
            <a:extLst>
              <a:ext uri="{FF2B5EF4-FFF2-40B4-BE49-F238E27FC236}">
                <a16:creationId xmlns:a16="http://schemas.microsoft.com/office/drawing/2014/main" id="{6545F38C-ED84-6145-91CC-96D8450355B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4789" r="1" b="9092"/>
          <a:stretch/>
        </p:blipFill>
        <p:spPr>
          <a:xfrm>
            <a:off x="3523488" y="10"/>
            <a:ext cx="8668512" cy="6857990"/>
          </a:xfrm>
          <a:prstGeom prst="rect">
            <a:avLst/>
          </a:prstGeom>
        </p:spPr>
      </p:pic>
      <p:sp>
        <p:nvSpPr>
          <p:cNvPr id="18"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0D13EF-984D-684B-8467-E04E491AD75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a:t>Relationship between stress, mental health and violence</a:t>
            </a:r>
          </a:p>
        </p:txBody>
      </p:sp>
      <p:sp>
        <p:nvSpPr>
          <p:cNvPr id="3" name="Text Placeholder 2">
            <a:extLst>
              <a:ext uri="{FF2B5EF4-FFF2-40B4-BE49-F238E27FC236}">
                <a16:creationId xmlns:a16="http://schemas.microsoft.com/office/drawing/2014/main" id="{6716989A-D6A3-4445-8847-76C9ADB0F1E5}"/>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200" dirty="0">
                <a:solidFill>
                  <a:schemeClr val="tx1"/>
                </a:solidFill>
              </a:rPr>
              <a:t>Session 6</a:t>
            </a:r>
          </a:p>
        </p:txBody>
      </p:sp>
      <p:sp>
        <p:nvSpPr>
          <p:cNvPr id="19"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714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21">
            <a:extLst>
              <a:ext uri="{FF2B5EF4-FFF2-40B4-BE49-F238E27FC236}">
                <a16:creationId xmlns:a16="http://schemas.microsoft.com/office/drawing/2014/main" id="{ECC9E497-6D98-4C5D-9CFB-949331AA5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23">
            <a:extLst>
              <a:ext uri="{FF2B5EF4-FFF2-40B4-BE49-F238E27FC236}">
                <a16:creationId xmlns:a16="http://schemas.microsoft.com/office/drawing/2014/main" id="{FCC2E6F9-9013-4FCB-ABDB-F4D956B46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that is standing in the grass&#10;&#10;Description automatically generated">
            <a:extLst>
              <a:ext uri="{FF2B5EF4-FFF2-40B4-BE49-F238E27FC236}">
                <a16:creationId xmlns:a16="http://schemas.microsoft.com/office/drawing/2014/main" id="{BEA28AE4-7A56-DF4F-A0E8-787DC87C07EE}"/>
              </a:ext>
            </a:extLst>
          </p:cNvPr>
          <p:cNvPicPr>
            <a:picLocks noChangeAspect="1"/>
          </p:cNvPicPr>
          <p:nvPr/>
        </p:nvPicPr>
        <p:blipFill rotWithShape="1">
          <a:blip r:embed="rId2">
            <a:alphaModFix amt="70000"/>
            <a:extLst>
              <a:ext uri="{837473B0-CC2E-450A-ABE3-18F120FF3D39}">
                <a1611:picAttrSrcUrl xmlns:a1611="http://schemas.microsoft.com/office/drawing/2016/11/main" r:id="rId3"/>
              </a:ext>
            </a:extLst>
          </a:blip>
          <a:srcRect t="8761" r="-1" b="7011"/>
          <a:stretch/>
        </p:blipFill>
        <p:spPr>
          <a:xfrm>
            <a:off x="-1" y="10"/>
            <a:ext cx="12198096" cy="6857990"/>
          </a:xfrm>
          <a:prstGeom prst="rect">
            <a:avLst/>
          </a:prstGeom>
        </p:spPr>
      </p:pic>
      <p:sp>
        <p:nvSpPr>
          <p:cNvPr id="26" name="Rectangle 25">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AF7028-0156-3146-9238-D0AD8D5BE314}"/>
              </a:ext>
            </a:extLst>
          </p:cNvPr>
          <p:cNvSpPr>
            <a:spLocks noGrp="1"/>
          </p:cNvSpPr>
          <p:nvPr>
            <p:ph type="title"/>
          </p:nvPr>
        </p:nvSpPr>
        <p:spPr>
          <a:xfrm>
            <a:off x="1117107" y="329046"/>
            <a:ext cx="3538728" cy="1441566"/>
          </a:xfrm>
        </p:spPr>
        <p:txBody>
          <a:bodyPr anchor="b">
            <a:normAutofit/>
          </a:bodyPr>
          <a:lstStyle/>
          <a:p>
            <a:r>
              <a:rPr lang="en-KE" sz="3300">
                <a:solidFill>
                  <a:schemeClr val="bg1"/>
                </a:solidFill>
              </a:rPr>
              <a:t>COVID-19, SGBV, VAC</a:t>
            </a:r>
          </a:p>
        </p:txBody>
      </p:sp>
      <p:grpSp>
        <p:nvGrpSpPr>
          <p:cNvPr id="28" name="Group 27">
            <a:extLst>
              <a:ext uri="{FF2B5EF4-FFF2-40B4-BE49-F238E27FC236}">
                <a16:creationId xmlns:a16="http://schemas.microsoft.com/office/drawing/2014/main" id="{1647153B-9D4F-418E-A5CE-DAA4F41923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68912" y="44817"/>
            <a:ext cx="233303" cy="772404"/>
            <a:chOff x="11868912" y="44817"/>
            <a:chExt cx="233303" cy="772404"/>
          </a:xfrm>
        </p:grpSpPr>
        <p:sp>
          <p:nvSpPr>
            <p:cNvPr id="29" name="Rectangle 64">
              <a:extLst>
                <a:ext uri="{FF2B5EF4-FFF2-40B4-BE49-F238E27FC236}">
                  <a16:creationId xmlns:a16="http://schemas.microsoft.com/office/drawing/2014/main" id="{3E562ECE-640E-421D-8F47-66363C859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39099" y="46121"/>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DF425F5-05AF-48E7-BF1C-DF3BD515D8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609" y="4612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9AC8C6DB-0C7F-46B2-81B7-90F561432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75669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6">
              <a:extLst>
                <a:ext uri="{FF2B5EF4-FFF2-40B4-BE49-F238E27FC236}">
                  <a16:creationId xmlns:a16="http://schemas.microsoft.com/office/drawing/2014/main" id="{54298DFB-911F-4130-BABC-A0FE285B7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75669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473903F-0C87-4CF3-B826-D03DC2220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614576"/>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FBFEA24-0451-48EF-B257-165381E0D3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614576"/>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01A8778B-1830-4A81-8986-1D034192E1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47246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38C8F533-F566-424F-86D0-9C2CBD6CC4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47246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7859CA56-27CA-4DEF-8D21-50EEB032E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33034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DAC336C9-4C5F-4B22-91E7-C0639556EB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33034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5AD07097-9FC9-46B9-A979-0D80FE46F9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188234"/>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56111859-8727-4662-B4DE-E7EE27FCF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188234"/>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2102134"/>
            <a:ext cx="4415290" cy="4066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9749716-934D-41F6-9D68-1EDB512FA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922776"/>
            <a:ext cx="2139190" cy="2373963"/>
            <a:chOff x="723679" y="3922776"/>
            <a:chExt cx="2139190" cy="2373963"/>
          </a:xfrm>
        </p:grpSpPr>
        <p:sp>
          <p:nvSpPr>
            <p:cNvPr id="45" name="Rectangle 66">
              <a:extLst>
                <a:ext uri="{FF2B5EF4-FFF2-40B4-BE49-F238E27FC236}">
                  <a16:creationId xmlns:a16="http://schemas.microsoft.com/office/drawing/2014/main" id="{89B4652C-A845-4543-BF72-DBEA3422B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6976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43A0B937-17F3-4DDB-A360-612A4CBACD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27654"/>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4B52929A-ED67-45AF-9071-E401970ED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8554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57F131BB-BCF6-495B-8C7D-E1239A391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53996"/>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45D64D7D-2EF4-4EE4-B133-9799BFE27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911882"/>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1C97FFD0-A6EE-44C7-AFD0-8E1AED69B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35710"/>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7168E670-2CAD-4897-8C5A-2992C0AD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39547"/>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9">
              <a:extLst>
                <a:ext uri="{FF2B5EF4-FFF2-40B4-BE49-F238E27FC236}">
                  <a16:creationId xmlns:a16="http://schemas.microsoft.com/office/drawing/2014/main" id="{F9F2D99E-148A-4DE8-B069-6E1FFBA29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93007"/>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83346238-3EB3-43ED-A011-C395E977D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924079"/>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2">
              <a:extLst>
                <a:ext uri="{FF2B5EF4-FFF2-40B4-BE49-F238E27FC236}">
                  <a16:creationId xmlns:a16="http://schemas.microsoft.com/office/drawing/2014/main" id="{A9632B13-B0E7-4096-BF71-0E1216961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6086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59">
              <a:extLst>
                <a:ext uri="{FF2B5EF4-FFF2-40B4-BE49-F238E27FC236}">
                  <a16:creationId xmlns:a16="http://schemas.microsoft.com/office/drawing/2014/main" id="{0525B648-D165-41C3-881F-D078A5201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20792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2">
              <a:extLst>
                <a:ext uri="{FF2B5EF4-FFF2-40B4-BE49-F238E27FC236}">
                  <a16:creationId xmlns:a16="http://schemas.microsoft.com/office/drawing/2014/main" id="{00374676-F8E4-48F1-BDDD-C34DEABC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91507"/>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2">
              <a:extLst>
                <a:ext uri="{FF2B5EF4-FFF2-40B4-BE49-F238E27FC236}">
                  <a16:creationId xmlns:a16="http://schemas.microsoft.com/office/drawing/2014/main" id="{A22E4A7A-702B-47E7-86E7-361A70392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3891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2">
              <a:extLst>
                <a:ext uri="{FF2B5EF4-FFF2-40B4-BE49-F238E27FC236}">
                  <a16:creationId xmlns:a16="http://schemas.microsoft.com/office/drawing/2014/main" id="{E911D27A-065C-4FA8-94CF-187C83A38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2998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59">
              <a:extLst>
                <a:ext uri="{FF2B5EF4-FFF2-40B4-BE49-F238E27FC236}">
                  <a16:creationId xmlns:a16="http://schemas.microsoft.com/office/drawing/2014/main" id="{E8D223AF-52FF-4B7B-BD49-C9E7D5237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8344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2">
              <a:extLst>
                <a:ext uri="{FF2B5EF4-FFF2-40B4-BE49-F238E27FC236}">
                  <a16:creationId xmlns:a16="http://schemas.microsoft.com/office/drawing/2014/main" id="{C67CF2DE-323F-466C-9EE7-BE5ECF106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59">
              <a:extLst>
                <a:ext uri="{FF2B5EF4-FFF2-40B4-BE49-F238E27FC236}">
                  <a16:creationId xmlns:a16="http://schemas.microsoft.com/office/drawing/2014/main" id="{6E08E084-365E-46F5-B2F0-3162FA1A7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2">
              <a:extLst>
                <a:ext uri="{FF2B5EF4-FFF2-40B4-BE49-F238E27FC236}">
                  <a16:creationId xmlns:a16="http://schemas.microsoft.com/office/drawing/2014/main" id="{1D3262F6-84E0-4498-84DA-37D23F7A9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AB981980-FD84-4625-BCE8-E9B78253C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374533DB-B0CF-4D53-91A1-03861F103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4">
              <a:extLst>
                <a:ext uri="{FF2B5EF4-FFF2-40B4-BE49-F238E27FC236}">
                  <a16:creationId xmlns:a16="http://schemas.microsoft.com/office/drawing/2014/main" id="{EE1BA1A4-54ED-4012-A868-C6B7B979D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66">
              <a:extLst>
                <a:ext uri="{FF2B5EF4-FFF2-40B4-BE49-F238E27FC236}">
                  <a16:creationId xmlns:a16="http://schemas.microsoft.com/office/drawing/2014/main" id="{9EAFE7F8-45B2-41C6-955A-29E20A352E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59">
              <a:extLst>
                <a:ext uri="{FF2B5EF4-FFF2-40B4-BE49-F238E27FC236}">
                  <a16:creationId xmlns:a16="http://schemas.microsoft.com/office/drawing/2014/main" id="{BFCD4DB3-D5A4-493B-BC66-2C822B955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62">
              <a:extLst>
                <a:ext uri="{FF2B5EF4-FFF2-40B4-BE49-F238E27FC236}">
                  <a16:creationId xmlns:a16="http://schemas.microsoft.com/office/drawing/2014/main" id="{A959D9E1-280F-4A8F-AF7F-7650C4E40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81943"/>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2">
              <a:extLst>
                <a:ext uri="{FF2B5EF4-FFF2-40B4-BE49-F238E27FC236}">
                  <a16:creationId xmlns:a16="http://schemas.microsoft.com/office/drawing/2014/main" id="{99B3B261-A1F3-4A24-A417-415700982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59">
              <a:extLst>
                <a:ext uri="{FF2B5EF4-FFF2-40B4-BE49-F238E27FC236}">
                  <a16:creationId xmlns:a16="http://schemas.microsoft.com/office/drawing/2014/main" id="{AEB8C9C4-0965-4C4B-A0D7-E965F5065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4">
              <a:extLst>
                <a:ext uri="{FF2B5EF4-FFF2-40B4-BE49-F238E27FC236}">
                  <a16:creationId xmlns:a16="http://schemas.microsoft.com/office/drawing/2014/main" id="{D9536FC0-1433-4CBF-A0EC-0E387E62A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6">
              <a:extLst>
                <a:ext uri="{FF2B5EF4-FFF2-40B4-BE49-F238E27FC236}">
                  <a16:creationId xmlns:a16="http://schemas.microsoft.com/office/drawing/2014/main" id="{74A0338A-B18B-48B8-AE3F-E8DFC98BA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2">
              <a:extLst>
                <a:ext uri="{FF2B5EF4-FFF2-40B4-BE49-F238E27FC236}">
                  <a16:creationId xmlns:a16="http://schemas.microsoft.com/office/drawing/2014/main" id="{F0052E91-DEBF-4D60-BB93-E7D4EEE4C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9">
              <a:extLst>
                <a:ext uri="{FF2B5EF4-FFF2-40B4-BE49-F238E27FC236}">
                  <a16:creationId xmlns:a16="http://schemas.microsoft.com/office/drawing/2014/main" id="{BE003A6D-A316-42FB-8828-F89BA0625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2">
              <a:extLst>
                <a:ext uri="{FF2B5EF4-FFF2-40B4-BE49-F238E27FC236}">
                  <a16:creationId xmlns:a16="http://schemas.microsoft.com/office/drawing/2014/main" id="{474657CD-D8DE-41AA-9E99-CE4B79910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99BECE2D-6024-4067-8916-A6096C79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E1E945A7-B727-427D-BE50-EACFABB0B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64">
              <a:extLst>
                <a:ext uri="{FF2B5EF4-FFF2-40B4-BE49-F238E27FC236}">
                  <a16:creationId xmlns:a16="http://schemas.microsoft.com/office/drawing/2014/main" id="{CE2A18F2-EB69-4C47-8CD7-63F45E978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D2FE04A0-84ED-41E4-BF76-F0EF22E09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9">
              <a:extLst>
                <a:ext uri="{FF2B5EF4-FFF2-40B4-BE49-F238E27FC236}">
                  <a16:creationId xmlns:a16="http://schemas.microsoft.com/office/drawing/2014/main" id="{EE01A40E-1121-4267-B7F4-16D53CF63D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2">
              <a:extLst>
                <a:ext uri="{FF2B5EF4-FFF2-40B4-BE49-F238E27FC236}">
                  <a16:creationId xmlns:a16="http://schemas.microsoft.com/office/drawing/2014/main" id="{6C85317C-115E-4B05-ABA2-A41568A8F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2">
              <a:extLst>
                <a:ext uri="{FF2B5EF4-FFF2-40B4-BE49-F238E27FC236}">
                  <a16:creationId xmlns:a16="http://schemas.microsoft.com/office/drawing/2014/main" id="{93C03DC0-490E-4736-BC0E-F3F376C1F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59">
              <a:extLst>
                <a:ext uri="{FF2B5EF4-FFF2-40B4-BE49-F238E27FC236}">
                  <a16:creationId xmlns:a16="http://schemas.microsoft.com/office/drawing/2014/main" id="{26B49853-54C5-4447-AE45-4C148AFF0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A0970BDC-9C08-4E0F-8A15-2539A769B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B5F68989-3179-4991-9E3B-6B781A725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236208"/>
              <a:ext cx="61834"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1E89D8A-7B6D-3049-9B7F-57CC3CAF9F04}"/>
              </a:ext>
            </a:extLst>
          </p:cNvPr>
          <p:cNvSpPr>
            <a:spLocks noGrp="1"/>
          </p:cNvSpPr>
          <p:nvPr>
            <p:ph idx="1"/>
          </p:nvPr>
        </p:nvSpPr>
        <p:spPr>
          <a:xfrm>
            <a:off x="1197864" y="2377440"/>
            <a:ext cx="3703320" cy="3493008"/>
          </a:xfrm>
        </p:spPr>
        <p:txBody>
          <a:bodyPr anchor="ctr">
            <a:normAutofit/>
          </a:bodyPr>
          <a:lstStyle/>
          <a:p>
            <a:pPr marL="0" indent="0">
              <a:buNone/>
            </a:pPr>
            <a:r>
              <a:rPr lang="en-US" sz="1400" b="1">
                <a:solidFill>
                  <a:srgbClr val="FFFFFF"/>
                </a:solidFill>
              </a:rPr>
              <a:t>Loss of income or reduced employment increases pressure and stress in the household and can result in:</a:t>
            </a:r>
            <a:endParaRPr lang="en-KE" sz="1400">
              <a:solidFill>
                <a:srgbClr val="FFFFFF"/>
              </a:solidFill>
            </a:endParaRPr>
          </a:p>
          <a:p>
            <a:pPr lvl="0">
              <a:buFont typeface="Wingdings" pitchFamily="2" charset="2"/>
              <a:buChar char="§"/>
            </a:pPr>
            <a:r>
              <a:rPr lang="en-US" sz="1400">
                <a:solidFill>
                  <a:srgbClr val="FFFFFF"/>
                </a:solidFill>
              </a:rPr>
              <a:t>Increased domestic violence and violence against women children</a:t>
            </a:r>
            <a:endParaRPr lang="en-KE" sz="1400">
              <a:solidFill>
                <a:srgbClr val="FFFFFF"/>
              </a:solidFill>
            </a:endParaRPr>
          </a:p>
          <a:p>
            <a:pPr lvl="0">
              <a:buFont typeface="Wingdings" pitchFamily="2" charset="2"/>
              <a:buChar char="§"/>
            </a:pPr>
            <a:r>
              <a:rPr lang="en-US" sz="1400">
                <a:solidFill>
                  <a:srgbClr val="FFFFFF"/>
                </a:solidFill>
              </a:rPr>
              <a:t>Psychosocial issues such as depression</a:t>
            </a:r>
            <a:endParaRPr lang="en-KE" sz="1400">
              <a:solidFill>
                <a:srgbClr val="FFFFFF"/>
              </a:solidFill>
            </a:endParaRPr>
          </a:p>
          <a:p>
            <a:pPr lvl="0">
              <a:buFont typeface="Wingdings" pitchFamily="2" charset="2"/>
              <a:buChar char="§"/>
            </a:pPr>
            <a:r>
              <a:rPr lang="en-US" sz="1400">
                <a:solidFill>
                  <a:srgbClr val="FFFFFF"/>
                </a:solidFill>
              </a:rPr>
              <a:t>Increased rates of children engaged in harmful labour, moving to the streets or early marriage</a:t>
            </a:r>
          </a:p>
          <a:p>
            <a:r>
              <a:rPr lang="en-GB" sz="1400">
                <a:solidFill>
                  <a:srgbClr val="FFFFFF"/>
                </a:solidFill>
              </a:rPr>
              <a:t>I</a:t>
            </a:r>
            <a:r>
              <a:rPr lang="en-KE" sz="1400">
                <a:solidFill>
                  <a:srgbClr val="FFFFFF"/>
                </a:solidFill>
              </a:rPr>
              <a:t>ncreased child marriage</a:t>
            </a:r>
            <a:r>
              <a:rPr lang="en-US" sz="1400">
                <a:solidFill>
                  <a:srgbClr val="FFFFFF"/>
                </a:solidFill>
              </a:rPr>
              <a:t>-resulting from transactional sex, teenage pregnancies, etc.</a:t>
            </a:r>
          </a:p>
          <a:p>
            <a:r>
              <a:rPr lang="en-GB" sz="1400">
                <a:solidFill>
                  <a:srgbClr val="FFFFFF"/>
                </a:solidFill>
              </a:rPr>
              <a:t>I</a:t>
            </a:r>
            <a:r>
              <a:rPr lang="en-KE" sz="1400">
                <a:solidFill>
                  <a:srgbClr val="FFFFFF"/>
                </a:solidFill>
              </a:rPr>
              <a:t>ncrease in FGM</a:t>
            </a:r>
          </a:p>
          <a:p>
            <a:pPr lvl="0"/>
            <a:r>
              <a:rPr lang="en-KE" sz="1400">
                <a:solidFill>
                  <a:srgbClr val="FFFFFF"/>
                </a:solidFill>
              </a:rPr>
              <a:t>Increased protection risks online</a:t>
            </a:r>
            <a:endParaRPr lang="en-US" sz="1400">
              <a:solidFill>
                <a:srgbClr val="FFFFFF"/>
              </a:solidFill>
            </a:endParaRPr>
          </a:p>
          <a:p>
            <a:endParaRPr lang="en-KE" sz="1400">
              <a:solidFill>
                <a:srgbClr val="FFFFFF"/>
              </a:solidFill>
            </a:endParaRPr>
          </a:p>
        </p:txBody>
      </p:sp>
    </p:spTree>
    <p:extLst>
      <p:ext uri="{BB962C8B-B14F-4D97-AF65-F5344CB8AC3E}">
        <p14:creationId xmlns:p14="http://schemas.microsoft.com/office/powerpoint/2010/main" val="3237147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0"/>
            <a:ext cx="4624175"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3939" y="1294357"/>
            <a:ext cx="4354591" cy="42998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E97AD-0A8A-4E27-8A0A-BCEA241A7A11}"/>
              </a:ext>
            </a:extLst>
          </p:cNvPr>
          <p:cNvSpPr>
            <a:spLocks noGrp="1"/>
          </p:cNvSpPr>
          <p:nvPr>
            <p:ph type="title"/>
          </p:nvPr>
        </p:nvSpPr>
        <p:spPr>
          <a:xfrm>
            <a:off x="1329991" y="1590420"/>
            <a:ext cx="3750009" cy="3706176"/>
          </a:xfrm>
        </p:spPr>
        <p:txBody>
          <a:bodyPr>
            <a:normAutofit/>
          </a:bodyPr>
          <a:lstStyle/>
          <a:p>
            <a:br>
              <a:rPr lang="en-US" sz="4100">
                <a:solidFill>
                  <a:srgbClr val="FFFFFF"/>
                </a:solidFill>
              </a:rPr>
            </a:br>
            <a:r>
              <a:rPr lang="en-US" sz="4100">
                <a:solidFill>
                  <a:srgbClr val="FFFFFF"/>
                </a:solidFill>
              </a:rPr>
              <a:t>Relationship between stress, mental health and violence</a:t>
            </a:r>
            <a:br>
              <a:rPr lang="en-US" sz="4100">
                <a:solidFill>
                  <a:srgbClr val="FFFFFF"/>
                </a:solidFill>
                <a:latin typeface="Calibri"/>
                <a:ea typeface="Calibri"/>
                <a:cs typeface="Calibri"/>
                <a:sym typeface="Calibri"/>
              </a:rPr>
            </a:br>
            <a:endParaRPr lang="en-UG" sz="4100">
              <a:solidFill>
                <a:srgbClr val="FFFFFF"/>
              </a:solidFill>
            </a:endParaRPr>
          </a:p>
        </p:txBody>
      </p:sp>
      <p:grpSp>
        <p:nvGrpSpPr>
          <p:cNvPr id="87" name="Group 15">
            <a:extLst>
              <a:ext uri="{FF2B5EF4-FFF2-40B4-BE49-F238E27FC236}">
                <a16:creationId xmlns:a16="http://schemas.microsoft.com/office/drawing/2014/main" id="{C4218787-E6A4-4B80-9264-401AC864C8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17" name="Rectangle 64">
              <a:extLst>
                <a:ext uri="{FF2B5EF4-FFF2-40B4-BE49-F238E27FC236}">
                  <a16:creationId xmlns:a16="http://schemas.microsoft.com/office/drawing/2014/main" id="{E8D92D4B-FC8B-42FF-B330-0F8187AC3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869243D1-5ECC-4158-BE71-994C8E28B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583EC76E-F083-4CE1-90B9-47FC1D1E9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61FCA8D-7CF4-4590-B46C-8F2B37086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DEEF5F38-8CFF-417E-B899-740E109DA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1837D591-5DC3-4A27-9E9B-3A93872A0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98A7C6D-12D7-49AB-8E8B-7BC954B57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AAD20C8-6762-4AB5-BD26-06463554A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60485315-0687-4ACA-B1DF-9CE5AB60F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6">
              <a:extLst>
                <a:ext uri="{FF2B5EF4-FFF2-40B4-BE49-F238E27FC236}">
                  <a16:creationId xmlns:a16="http://schemas.microsoft.com/office/drawing/2014/main" id="{B2F9618A-491F-4482-B3D4-6CAF4AD231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4">
              <a:extLst>
                <a:ext uri="{FF2B5EF4-FFF2-40B4-BE49-F238E27FC236}">
                  <a16:creationId xmlns:a16="http://schemas.microsoft.com/office/drawing/2014/main" id="{10591CF4-DE73-4D41-BD78-673B25A1F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6">
              <a:extLst>
                <a:ext uri="{FF2B5EF4-FFF2-40B4-BE49-F238E27FC236}">
                  <a16:creationId xmlns:a16="http://schemas.microsoft.com/office/drawing/2014/main" id="{93131C7D-7D49-4E72-B658-E7EA18C7D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0CAE4406-0262-4B0E-8BEC-062D5079F2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925" y="3500294"/>
            <a:ext cx="2177162" cy="2376595"/>
            <a:chOff x="687925" y="3500294"/>
            <a:chExt cx="2177162" cy="2376595"/>
          </a:xfrm>
        </p:grpSpPr>
        <p:sp>
          <p:nvSpPr>
            <p:cNvPr id="31" name="Rectangle 66">
              <a:extLst>
                <a:ext uri="{FF2B5EF4-FFF2-40B4-BE49-F238E27FC236}">
                  <a16:creationId xmlns:a16="http://schemas.microsoft.com/office/drawing/2014/main" id="{0BE25EBE-2473-4625-9D81-5EDE8A32F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352155"/>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4C85784B-25A9-4F3C-B8CE-EA0C5779F6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210042"/>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55ED6F17-088A-41BA-9F01-84968C5EF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067927"/>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40E996A-42E5-41A5-9731-A46B526A8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93192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23FD45B-66A6-4474-81CD-7A809E085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773168"/>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F6EC6478-1D4B-4340-8815-5C18CAF80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63638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230A3B7D-0A66-4C78-89FA-72B6EE2AB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49426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E8512C95-82DE-4518-81DF-4444A8A0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35215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84EB4443-5599-4A23-A9B9-E671EF25B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21004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9847B105-F8EE-4AD6-8D3E-A13574ED4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067926"/>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9E161F6D-8FCB-4AA1-BF41-7B5E2EFA1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636382"/>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ECB8CF2A-176B-457D-B031-3DAF2199D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494268"/>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C0C6D01D-0808-4CBC-940B-C461568D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93192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1CA7902B-E443-4797-A93B-A93A949F1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79476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9">
              <a:extLst>
                <a:ext uri="{FF2B5EF4-FFF2-40B4-BE49-F238E27FC236}">
                  <a16:creationId xmlns:a16="http://schemas.microsoft.com/office/drawing/2014/main" id="{08F0FEF6-7627-483C-BA94-92001F20A8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492193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2">
              <a:extLst>
                <a:ext uri="{FF2B5EF4-FFF2-40B4-BE49-F238E27FC236}">
                  <a16:creationId xmlns:a16="http://schemas.microsoft.com/office/drawing/2014/main" id="{7CF4CD8E-FB24-42DF-B2D7-4F857B566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92193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59">
              <a:extLst>
                <a:ext uri="{FF2B5EF4-FFF2-40B4-BE49-F238E27FC236}">
                  <a16:creationId xmlns:a16="http://schemas.microsoft.com/office/drawing/2014/main" id="{5CE034BB-E736-4D74-84F1-783DD31B1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477539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2">
              <a:extLst>
                <a:ext uri="{FF2B5EF4-FFF2-40B4-BE49-F238E27FC236}">
                  <a16:creationId xmlns:a16="http://schemas.microsoft.com/office/drawing/2014/main" id="{429B2E63-7610-4DFC-B121-C5642CC07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50082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85BCDD98-AEF8-48C7-AD36-1A0172DBD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50082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22BBA9F2-4CD7-4D04-80F2-7E6C97D24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3648456"/>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B4DFFE8A-CECA-411B-A74F-CDC69B42D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648456"/>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9">
              <a:extLst>
                <a:ext uri="{FF2B5EF4-FFF2-40B4-BE49-F238E27FC236}">
                  <a16:creationId xmlns:a16="http://schemas.microsoft.com/office/drawing/2014/main" id="{683A399D-CB9B-4BF4-A5B1-11F1AEC61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379476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4E95862A-9101-42E7-A4DC-54904272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07389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2">
              <a:extLst>
                <a:ext uri="{FF2B5EF4-FFF2-40B4-BE49-F238E27FC236}">
                  <a16:creationId xmlns:a16="http://schemas.microsoft.com/office/drawing/2014/main" id="{758879BB-61F7-4656-A949-942918E8D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07389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9">
              <a:extLst>
                <a:ext uri="{FF2B5EF4-FFF2-40B4-BE49-F238E27FC236}">
                  <a16:creationId xmlns:a16="http://schemas.microsoft.com/office/drawing/2014/main" id="{B239065E-174C-4E55-8F08-753D01637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22129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2">
              <a:extLst>
                <a:ext uri="{FF2B5EF4-FFF2-40B4-BE49-F238E27FC236}">
                  <a16:creationId xmlns:a16="http://schemas.microsoft.com/office/drawing/2014/main" id="{EFC1C157-65C2-4364-A98C-4990B2F2E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22129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5B789995-3066-4FA5-845A-2F5D04CCF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368933"/>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9">
              <a:extLst>
                <a:ext uri="{FF2B5EF4-FFF2-40B4-BE49-F238E27FC236}">
                  <a16:creationId xmlns:a16="http://schemas.microsoft.com/office/drawing/2014/main" id="{48D0AFE9-5F16-4241-AC7C-7815B2E07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51236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2">
              <a:extLst>
                <a:ext uri="{FF2B5EF4-FFF2-40B4-BE49-F238E27FC236}">
                  <a16:creationId xmlns:a16="http://schemas.microsoft.com/office/drawing/2014/main" id="{E7D8F4CC-AEDD-40CE-AF57-C53FBB7A1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51236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8F6C01C-7A92-4BE3-818D-3F02C454A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365829"/>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2">
              <a:extLst>
                <a:ext uri="{FF2B5EF4-FFF2-40B4-BE49-F238E27FC236}">
                  <a16:creationId xmlns:a16="http://schemas.microsoft.com/office/drawing/2014/main" id="{71381134-C199-45DE-9024-0D1AC8B89B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66051"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59">
              <a:extLst>
                <a:ext uri="{FF2B5EF4-FFF2-40B4-BE49-F238E27FC236}">
                  <a16:creationId xmlns:a16="http://schemas.microsoft.com/office/drawing/2014/main" id="{09F386DF-8974-452C-BFA1-69DF9C703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58493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7FD2F1B-CA10-4903-A67B-CD12CBD94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0381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F02D9C27-503C-4DAD-B837-941FCF103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22694"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3CCA7722-F576-4945-8C4A-BACD72449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41575"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1EF4D814-1A34-4454-86B3-72E5857D2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13298"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A65427A-F6F4-4FCC-AD60-F2789FA15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32179"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9">
              <a:extLst>
                <a:ext uri="{FF2B5EF4-FFF2-40B4-BE49-F238E27FC236}">
                  <a16:creationId xmlns:a16="http://schemas.microsoft.com/office/drawing/2014/main" id="{893BAA80-E8EA-4FC0-BB91-7CD2E10F28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2">
              <a:extLst>
                <a:ext uri="{FF2B5EF4-FFF2-40B4-BE49-F238E27FC236}">
                  <a16:creationId xmlns:a16="http://schemas.microsoft.com/office/drawing/2014/main" id="{9E269127-5C6B-4DD7-9A77-F55B7D933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
              <a:extLst>
                <a:ext uri="{FF2B5EF4-FFF2-40B4-BE49-F238E27FC236}">
                  <a16:creationId xmlns:a16="http://schemas.microsoft.com/office/drawing/2014/main" id="{B9F0C615-B92F-4B29-8030-9F0C233BCD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56536"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9">
              <a:extLst>
                <a:ext uri="{FF2B5EF4-FFF2-40B4-BE49-F238E27FC236}">
                  <a16:creationId xmlns:a16="http://schemas.microsoft.com/office/drawing/2014/main" id="{2D38AC94-BAD6-4D06-AF56-796E4AE19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75417"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5D6F1198-459C-4B24-9582-07EF3DE36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378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F9E7312F-1213-4731-981F-910D89C42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663" y="5669280"/>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2">
              <a:extLst>
                <a:ext uri="{FF2B5EF4-FFF2-40B4-BE49-F238E27FC236}">
                  <a16:creationId xmlns:a16="http://schemas.microsoft.com/office/drawing/2014/main" id="{85393A61-B875-4502-B39A-FF198FDBC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62372"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9">
              <a:extLst>
                <a:ext uri="{FF2B5EF4-FFF2-40B4-BE49-F238E27FC236}">
                  <a16:creationId xmlns:a16="http://schemas.microsoft.com/office/drawing/2014/main" id="{5ECD7F79-6A5F-4C71-AF0C-EFD525A0F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581254"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2">
              <a:extLst>
                <a:ext uri="{FF2B5EF4-FFF2-40B4-BE49-F238E27FC236}">
                  <a16:creationId xmlns:a16="http://schemas.microsoft.com/office/drawing/2014/main" id="{D42B9D4E-A32F-4275-8EB9-94BC9F953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00134"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4">
              <a:extLst>
                <a:ext uri="{FF2B5EF4-FFF2-40B4-BE49-F238E27FC236}">
                  <a16:creationId xmlns:a16="http://schemas.microsoft.com/office/drawing/2014/main" id="{29A2EA8A-64FC-403B-91E3-CFA956B15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19016"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6">
              <a:extLst>
                <a:ext uri="{FF2B5EF4-FFF2-40B4-BE49-F238E27FC236}">
                  <a16:creationId xmlns:a16="http://schemas.microsoft.com/office/drawing/2014/main" id="{3563E01D-1F33-4568-9B64-199F5EEE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7896"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64">
              <a:extLst>
                <a:ext uri="{FF2B5EF4-FFF2-40B4-BE49-F238E27FC236}">
                  <a16:creationId xmlns:a16="http://schemas.microsoft.com/office/drawing/2014/main" id="{55C06EC6-E524-4AB4-8F99-7BD4E265D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09620"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43981652-0492-4F9B-AB42-5EF3F9DB9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28500"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9">
              <a:extLst>
                <a:ext uri="{FF2B5EF4-FFF2-40B4-BE49-F238E27FC236}">
                  <a16:creationId xmlns:a16="http://schemas.microsoft.com/office/drawing/2014/main" id="{1CB61193-4C8B-4BF7-9E45-1D2376B44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61132"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2">
              <a:extLst>
                <a:ext uri="{FF2B5EF4-FFF2-40B4-BE49-F238E27FC236}">
                  <a16:creationId xmlns:a16="http://schemas.microsoft.com/office/drawing/2014/main" id="{24935050-11C3-47FD-A1D2-949061524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87396"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1C67AECA-86A6-41C9-842D-4DF8F11C7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52857"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8917EBA8-92D8-4CED-8AD7-C27D66E2DC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71738"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4">
              <a:extLst>
                <a:ext uri="{FF2B5EF4-FFF2-40B4-BE49-F238E27FC236}">
                  <a16:creationId xmlns:a16="http://schemas.microsoft.com/office/drawing/2014/main" id="{045BF9E8-281A-480D-AE50-5C850990D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0104"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6">
              <a:extLst>
                <a:ext uri="{FF2B5EF4-FFF2-40B4-BE49-F238E27FC236}">
                  <a16:creationId xmlns:a16="http://schemas.microsoft.com/office/drawing/2014/main" id="{3311767B-5796-44F1-86DB-C08467F41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18985" y="5815584"/>
              <a:ext cx="61834" cy="60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a:extLst>
              <a:ext uri="{FF2B5EF4-FFF2-40B4-BE49-F238E27FC236}">
                <a16:creationId xmlns:a16="http://schemas.microsoft.com/office/drawing/2014/main" id="{5C985439-D949-4CAE-86B7-C5CD707322DB}"/>
              </a:ext>
            </a:extLst>
          </p:cNvPr>
          <p:cNvSpPr>
            <a:spLocks noGrp="1"/>
          </p:cNvSpPr>
          <p:nvPr>
            <p:ph idx="1"/>
          </p:nvPr>
        </p:nvSpPr>
        <p:spPr>
          <a:xfrm>
            <a:off x="6312596" y="1157201"/>
            <a:ext cx="5002191" cy="4543599"/>
          </a:xfrm>
        </p:spPr>
        <p:txBody>
          <a:bodyPr anchor="ctr">
            <a:normAutofit/>
          </a:bodyPr>
          <a:lstStyle/>
          <a:p>
            <a:pPr marL="0" indent="0">
              <a:buNone/>
            </a:pPr>
            <a:r>
              <a:rPr lang="en-US" sz="1800" b="1">
                <a:solidFill>
                  <a:schemeClr val="bg1"/>
                </a:solidFill>
              </a:rPr>
              <a:t>Containment and social distancing measures can result in:</a:t>
            </a:r>
            <a:endParaRPr lang="en-KE" sz="1800">
              <a:solidFill>
                <a:schemeClr val="bg1"/>
              </a:solidFill>
            </a:endParaRPr>
          </a:p>
          <a:p>
            <a:r>
              <a:rPr lang="en-US" sz="1800">
                <a:solidFill>
                  <a:schemeClr val="bg1"/>
                </a:solidFill>
              </a:rPr>
              <a:t>Closures of school, community or religious functions or venues, reduction in support services and limited access to safe spaces</a:t>
            </a:r>
            <a:endParaRPr lang="en-KE" sz="1800">
              <a:solidFill>
                <a:schemeClr val="bg1"/>
              </a:solidFill>
            </a:endParaRPr>
          </a:p>
          <a:p>
            <a:r>
              <a:rPr lang="en-US" sz="1800">
                <a:solidFill>
                  <a:schemeClr val="bg1"/>
                </a:solidFill>
              </a:rPr>
              <a:t>Reduced avenues for reporting of VAC cases</a:t>
            </a:r>
          </a:p>
          <a:p>
            <a:r>
              <a:rPr lang="en-GB" sz="1800">
                <a:solidFill>
                  <a:schemeClr val="bg1"/>
                </a:solidFill>
              </a:rPr>
              <a:t>R</a:t>
            </a:r>
            <a:r>
              <a:rPr lang="en-KE" sz="1800">
                <a:solidFill>
                  <a:schemeClr val="bg1"/>
                </a:solidFill>
              </a:rPr>
              <a:t>eduction in reporting and responding due to containment measures/barriers</a:t>
            </a:r>
            <a:endParaRPr lang="en-US" sz="1800">
              <a:solidFill>
                <a:schemeClr val="bg1"/>
              </a:solidFill>
            </a:endParaRPr>
          </a:p>
          <a:p>
            <a:endParaRPr lang="en-KE" sz="1800">
              <a:solidFill>
                <a:schemeClr val="bg1"/>
              </a:solidFill>
            </a:endParaRPr>
          </a:p>
          <a:p>
            <a:endParaRPr lang="en-UG" sz="1800">
              <a:solidFill>
                <a:schemeClr val="bg1"/>
              </a:solidFill>
            </a:endParaRPr>
          </a:p>
        </p:txBody>
      </p:sp>
    </p:spTree>
    <p:extLst>
      <p:ext uri="{BB962C8B-B14F-4D97-AF65-F5344CB8AC3E}">
        <p14:creationId xmlns:p14="http://schemas.microsoft.com/office/powerpoint/2010/main" val="1794348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ooden, table, board, sitting&#10;&#10;Description automatically generated">
            <a:extLst>
              <a:ext uri="{FF2B5EF4-FFF2-40B4-BE49-F238E27FC236}">
                <a16:creationId xmlns:a16="http://schemas.microsoft.com/office/drawing/2014/main" id="{C16040FE-DDD4-574B-84DC-905797578188}"/>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18883" r="18881" b="-1"/>
          <a:stretch/>
        </p:blipFill>
        <p:spPr>
          <a:xfrm>
            <a:off x="5797543" y="10"/>
            <a:ext cx="6394152" cy="6857990"/>
          </a:xfrm>
          <a:prstGeom prst="rect">
            <a:avLst/>
          </a:prstGeom>
        </p:spPr>
      </p:pic>
      <p:pic>
        <p:nvPicPr>
          <p:cNvPr id="25"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D7FE059-262E-974A-97A4-10B50FD158A6}"/>
              </a:ext>
            </a:extLst>
          </p:cNvPr>
          <p:cNvSpPr>
            <a:spLocks noGrp="1"/>
          </p:cNvSpPr>
          <p:nvPr>
            <p:ph type="title"/>
          </p:nvPr>
        </p:nvSpPr>
        <p:spPr>
          <a:xfrm>
            <a:off x="804998" y="798445"/>
            <a:ext cx="4803636" cy="1311664"/>
          </a:xfrm>
        </p:spPr>
        <p:txBody>
          <a:bodyPr>
            <a:normAutofit/>
          </a:bodyPr>
          <a:lstStyle/>
          <a:p>
            <a:r>
              <a:rPr lang="en-KE">
                <a:solidFill>
                  <a:srgbClr val="000000"/>
                </a:solidFill>
              </a:rPr>
              <a:t>Outline of Session</a:t>
            </a:r>
          </a:p>
        </p:txBody>
      </p:sp>
      <p:sp>
        <p:nvSpPr>
          <p:cNvPr id="3" name="Content Placeholder 2">
            <a:extLst>
              <a:ext uri="{FF2B5EF4-FFF2-40B4-BE49-F238E27FC236}">
                <a16:creationId xmlns:a16="http://schemas.microsoft.com/office/drawing/2014/main" id="{C961AE06-F26C-A24D-98A5-E1C96E1A7F8F}"/>
              </a:ext>
            </a:extLst>
          </p:cNvPr>
          <p:cNvSpPr>
            <a:spLocks noGrp="1"/>
          </p:cNvSpPr>
          <p:nvPr>
            <p:ph idx="1"/>
          </p:nvPr>
        </p:nvSpPr>
        <p:spPr>
          <a:xfrm>
            <a:off x="804997" y="2110109"/>
            <a:ext cx="4706803" cy="3950864"/>
          </a:xfrm>
        </p:spPr>
        <p:txBody>
          <a:bodyPr anchor="ctr">
            <a:normAutofit fontScale="85000" lnSpcReduction="20000"/>
          </a:bodyPr>
          <a:lstStyle/>
          <a:p>
            <a:r>
              <a:rPr lang="en-KE" sz="2000" b="1" dirty="0">
                <a:solidFill>
                  <a:srgbClr val="000000"/>
                </a:solidFill>
              </a:rPr>
              <a:t>Session 1</a:t>
            </a:r>
            <a:r>
              <a:rPr lang="en-KE" sz="2000" dirty="0">
                <a:solidFill>
                  <a:srgbClr val="000000"/>
                </a:solidFill>
              </a:rPr>
              <a:t>: Welcome and Introduction</a:t>
            </a:r>
          </a:p>
          <a:p>
            <a:r>
              <a:rPr lang="en-KE" sz="2000" b="1" dirty="0">
                <a:solidFill>
                  <a:srgbClr val="000000"/>
                </a:solidFill>
              </a:rPr>
              <a:t>Session 2: </a:t>
            </a:r>
            <a:r>
              <a:rPr lang="en-KE" sz="2000" dirty="0">
                <a:solidFill>
                  <a:srgbClr val="000000"/>
                </a:solidFill>
              </a:rPr>
              <a:t>Overview GBV, VAC, VAW</a:t>
            </a:r>
          </a:p>
          <a:p>
            <a:r>
              <a:rPr lang="en-KE" sz="2000" b="1" dirty="0">
                <a:solidFill>
                  <a:srgbClr val="000000"/>
                </a:solidFill>
              </a:rPr>
              <a:t>Session 3: </a:t>
            </a:r>
            <a:r>
              <a:rPr lang="en-KE" sz="2000" dirty="0">
                <a:solidFill>
                  <a:srgbClr val="000000"/>
                </a:solidFill>
              </a:rPr>
              <a:t>Relationship between GBV, VAC/W and power</a:t>
            </a:r>
          </a:p>
          <a:p>
            <a:r>
              <a:rPr lang="en-KE" sz="2000" b="1" dirty="0">
                <a:solidFill>
                  <a:srgbClr val="000000"/>
                </a:solidFill>
              </a:rPr>
              <a:t>Session 4: </a:t>
            </a:r>
            <a:r>
              <a:rPr lang="en-KE" sz="2000" dirty="0">
                <a:solidFill>
                  <a:srgbClr val="000000"/>
                </a:solidFill>
              </a:rPr>
              <a:t>Cost of Violence</a:t>
            </a:r>
          </a:p>
          <a:p>
            <a:r>
              <a:rPr lang="en-KE" sz="2000" b="1" dirty="0">
                <a:solidFill>
                  <a:srgbClr val="000000"/>
                </a:solidFill>
              </a:rPr>
              <a:t>Session 5: </a:t>
            </a:r>
            <a:r>
              <a:rPr lang="en-KE" sz="2000" dirty="0">
                <a:solidFill>
                  <a:srgbClr val="000000"/>
                </a:solidFill>
              </a:rPr>
              <a:t>GBV, VAC, VAW in context of COVID-19</a:t>
            </a:r>
          </a:p>
          <a:p>
            <a:r>
              <a:rPr lang="en-KE" sz="2000" b="1" dirty="0">
                <a:solidFill>
                  <a:srgbClr val="000000"/>
                </a:solidFill>
              </a:rPr>
              <a:t>Sesson 6: </a:t>
            </a:r>
            <a:r>
              <a:rPr lang="en-KE" sz="2000" dirty="0">
                <a:solidFill>
                  <a:srgbClr val="000000"/>
                </a:solidFill>
              </a:rPr>
              <a:t>Mental health, stress and violence</a:t>
            </a:r>
          </a:p>
          <a:p>
            <a:r>
              <a:rPr lang="en-KE" sz="2000" b="1" dirty="0">
                <a:solidFill>
                  <a:srgbClr val="000000"/>
                </a:solidFill>
              </a:rPr>
              <a:t>Session 7: </a:t>
            </a:r>
            <a:r>
              <a:rPr lang="en-KE" sz="2000" dirty="0">
                <a:solidFill>
                  <a:srgbClr val="000000"/>
                </a:solidFill>
              </a:rPr>
              <a:t>PSEA</a:t>
            </a:r>
          </a:p>
          <a:p>
            <a:r>
              <a:rPr lang="en-KE" sz="2000" b="1" dirty="0">
                <a:solidFill>
                  <a:srgbClr val="000000"/>
                </a:solidFill>
              </a:rPr>
              <a:t>Session 8</a:t>
            </a:r>
            <a:r>
              <a:rPr lang="en-KE" sz="2000" dirty="0">
                <a:solidFill>
                  <a:srgbClr val="000000"/>
                </a:solidFill>
              </a:rPr>
              <a:t>: Protection of children during COVID-19</a:t>
            </a:r>
          </a:p>
          <a:p>
            <a:r>
              <a:rPr lang="en-KE" sz="2000" b="1" dirty="0">
                <a:solidFill>
                  <a:srgbClr val="000000"/>
                </a:solidFill>
              </a:rPr>
              <a:t>Session 9: </a:t>
            </a:r>
            <a:r>
              <a:rPr lang="en-KE" sz="2000" dirty="0">
                <a:solidFill>
                  <a:srgbClr val="000000"/>
                </a:solidFill>
              </a:rPr>
              <a:t>How to respond</a:t>
            </a:r>
          </a:p>
          <a:p>
            <a:r>
              <a:rPr lang="en-KE" sz="2000" b="1" dirty="0">
                <a:solidFill>
                  <a:srgbClr val="000000"/>
                </a:solidFill>
              </a:rPr>
              <a:t>Session 10</a:t>
            </a:r>
            <a:r>
              <a:rPr lang="en-KE" sz="2000" dirty="0">
                <a:solidFill>
                  <a:srgbClr val="000000"/>
                </a:solidFill>
              </a:rPr>
              <a:t>: Case Management &amp; Referral Pathways</a:t>
            </a:r>
          </a:p>
        </p:txBody>
      </p:sp>
    </p:spTree>
    <p:extLst>
      <p:ext uri="{BB962C8B-B14F-4D97-AF65-F5344CB8AC3E}">
        <p14:creationId xmlns:p14="http://schemas.microsoft.com/office/powerpoint/2010/main" val="435364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4F82-5D5F-4E14-833A-0C01B65200A9}"/>
              </a:ext>
            </a:extLst>
          </p:cNvPr>
          <p:cNvSpPr>
            <a:spLocks noGrp="1"/>
          </p:cNvSpPr>
          <p:nvPr>
            <p:ph type="title"/>
          </p:nvPr>
        </p:nvSpPr>
        <p:spPr>
          <a:xfrm>
            <a:off x="411480" y="991443"/>
            <a:ext cx="4502858" cy="1087819"/>
          </a:xfrm>
        </p:spPr>
        <p:txBody>
          <a:bodyPr anchor="b">
            <a:normAutofit/>
          </a:bodyPr>
          <a:lstStyle/>
          <a:p>
            <a:r>
              <a:rPr lang="en-GB" sz="3400" dirty="0"/>
              <a:t>Causes of stress under COVID-19</a:t>
            </a:r>
          </a:p>
        </p:txBody>
      </p:sp>
      <p:sp>
        <p:nvSpPr>
          <p:cNvPr id="3" name="Content Placeholder 2">
            <a:extLst>
              <a:ext uri="{FF2B5EF4-FFF2-40B4-BE49-F238E27FC236}">
                <a16:creationId xmlns:a16="http://schemas.microsoft.com/office/drawing/2014/main" id="{6DBE0725-F704-4266-8AC6-42CF4B124FCD}"/>
              </a:ext>
            </a:extLst>
          </p:cNvPr>
          <p:cNvSpPr>
            <a:spLocks noGrp="1"/>
          </p:cNvSpPr>
          <p:nvPr>
            <p:ph idx="1"/>
          </p:nvPr>
        </p:nvSpPr>
        <p:spPr>
          <a:xfrm>
            <a:off x="411480" y="2499885"/>
            <a:ext cx="4502858" cy="4105452"/>
          </a:xfrm>
        </p:spPr>
        <p:txBody>
          <a:bodyPr>
            <a:normAutofit/>
          </a:bodyPr>
          <a:lstStyle/>
          <a:p>
            <a:r>
              <a:rPr lang="en-GB" sz="1200" dirty="0"/>
              <a:t>Stress is the body’s way of protecting you – you stay focused, energetic, and alert and this can save your life. </a:t>
            </a:r>
          </a:p>
          <a:p>
            <a:r>
              <a:rPr lang="en-GB" sz="1200" b="1" dirty="0"/>
              <a:t>BUT </a:t>
            </a:r>
            <a:r>
              <a:rPr lang="en-GB" sz="1200" dirty="0"/>
              <a:t>too much stress starts causing major damage to your health, mood, productivity, relationships, and your quality of life.</a:t>
            </a:r>
          </a:p>
          <a:p>
            <a:pPr marL="0" indent="0">
              <a:buNone/>
            </a:pPr>
            <a:r>
              <a:rPr lang="en-GB" sz="1200" b="1" dirty="0"/>
              <a:t>Possible stress under COVID-19</a:t>
            </a:r>
          </a:p>
          <a:p>
            <a:r>
              <a:rPr lang="en-GB" sz="1200" b="1" dirty="0"/>
              <a:t>Panic</a:t>
            </a:r>
            <a:r>
              <a:rPr lang="en-GB" sz="1200" dirty="0"/>
              <a:t> – fear of the future – out of control (when will it be normal again? What will be ‘normal’?)</a:t>
            </a:r>
          </a:p>
          <a:p>
            <a:r>
              <a:rPr lang="en-GB" sz="1200" b="1" dirty="0"/>
              <a:t>Unpredictable change </a:t>
            </a:r>
            <a:r>
              <a:rPr lang="en-GB" sz="1200" dirty="0"/>
              <a:t>– working from home, virtual meetings, changing work procedures</a:t>
            </a:r>
          </a:p>
          <a:p>
            <a:r>
              <a:rPr lang="en-GB" sz="1200" b="1" dirty="0"/>
              <a:t>Isolation</a:t>
            </a:r>
            <a:r>
              <a:rPr lang="en-GB" sz="1200" dirty="0"/>
              <a:t> from family and friends</a:t>
            </a:r>
          </a:p>
          <a:p>
            <a:r>
              <a:rPr lang="en-GB" sz="1200" b="1" dirty="0"/>
              <a:t>Overwhelming responsibilities </a:t>
            </a:r>
            <a:r>
              <a:rPr lang="en-GB" sz="1200" dirty="0"/>
              <a:t>– work from home, caring for others, online schooling,  possibly bereavement, feeling of not being able to help and assist your clients</a:t>
            </a:r>
          </a:p>
          <a:p>
            <a:r>
              <a:rPr lang="en-GB" sz="1200" b="1" dirty="0"/>
              <a:t>Financial worries </a:t>
            </a:r>
            <a:r>
              <a:rPr lang="en-GB" sz="1200" dirty="0"/>
              <a:t>– loss of work, financial obligations</a:t>
            </a:r>
          </a:p>
          <a:p>
            <a:r>
              <a:rPr lang="en-GB" sz="1200" b="1" dirty="0"/>
              <a:t>Uncertainty</a:t>
            </a:r>
            <a:r>
              <a:rPr lang="en-GB" sz="1200" dirty="0"/>
              <a:t> - </a:t>
            </a:r>
            <a:r>
              <a:rPr lang="en-ZA" sz="1200" dirty="0"/>
              <a:t>When will it all end? When will schools reopen? When can I go back to my place of worship? When can I see my parents / children and friends/support network? </a:t>
            </a:r>
            <a:endParaRPr lang="en-GB" sz="1200" dirty="0"/>
          </a:p>
          <a:p>
            <a:endParaRPr lang="en-GB" sz="1000" dirty="0"/>
          </a:p>
        </p:txBody>
      </p:sp>
      <p:pic>
        <p:nvPicPr>
          <p:cNvPr id="5" name="Picture 4" descr="A hand holding an apple&#10;&#10;Description automatically generated">
            <a:extLst>
              <a:ext uri="{FF2B5EF4-FFF2-40B4-BE49-F238E27FC236}">
                <a16:creationId xmlns:a16="http://schemas.microsoft.com/office/drawing/2014/main" id="{68F5B410-2D49-9742-A51E-1E0738571FF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11583"/>
          <a:stretch/>
        </p:blipFill>
        <p:spPr>
          <a:xfrm>
            <a:off x="5385816" y="-2"/>
            <a:ext cx="6806184" cy="6858001"/>
          </a:xfrm>
          <a:prstGeom prst="rect">
            <a:avLst/>
          </a:prstGeom>
        </p:spPr>
      </p:pic>
    </p:spTree>
    <p:extLst>
      <p:ext uri="{BB962C8B-B14F-4D97-AF65-F5344CB8AC3E}">
        <p14:creationId xmlns:p14="http://schemas.microsoft.com/office/powerpoint/2010/main" val="3966641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8D35ED3-D5C9-1E43-A6D1-502AB621AFEF}"/>
              </a:ext>
            </a:extLst>
          </p:cNvPr>
          <p:cNvSpPr>
            <a:spLocks noGrp="1"/>
          </p:cNvSpPr>
          <p:nvPr>
            <p:ph type="title"/>
          </p:nvPr>
        </p:nvSpPr>
        <p:spPr>
          <a:xfrm>
            <a:off x="777240" y="731519"/>
            <a:ext cx="2845191" cy="3237579"/>
          </a:xfrm>
        </p:spPr>
        <p:txBody>
          <a:bodyPr>
            <a:normAutofit/>
          </a:bodyPr>
          <a:lstStyle/>
          <a:p>
            <a:r>
              <a:rPr lang="en-KE" dirty="0">
                <a:solidFill>
                  <a:srgbClr val="FFFFFF"/>
                </a:solidFill>
              </a:rPr>
              <a:t>Additional factors</a:t>
            </a:r>
          </a:p>
        </p:txBody>
      </p:sp>
      <p:sp>
        <p:nvSpPr>
          <p:cNvPr id="14"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8F077E-3B29-BB4D-A22B-9975DF693793}"/>
              </a:ext>
            </a:extLst>
          </p:cNvPr>
          <p:cNvSpPr>
            <a:spLocks noGrp="1"/>
          </p:cNvSpPr>
          <p:nvPr>
            <p:ph idx="1"/>
          </p:nvPr>
        </p:nvSpPr>
        <p:spPr>
          <a:xfrm>
            <a:off x="4379709" y="686862"/>
            <a:ext cx="7037591" cy="5475129"/>
          </a:xfrm>
        </p:spPr>
        <p:txBody>
          <a:bodyPr anchor="ctr">
            <a:normAutofit/>
          </a:bodyPr>
          <a:lstStyle/>
          <a:p>
            <a:pPr marL="0" indent="0">
              <a:buNone/>
            </a:pPr>
            <a:r>
              <a:rPr lang="en-US" sz="2600" dirty="0"/>
              <a:t>Additional stressors that may place women and children at risk of GBV/VAC include:</a:t>
            </a:r>
          </a:p>
          <a:p>
            <a:r>
              <a:rPr lang="en-US" sz="2600" dirty="0"/>
              <a:t>Impact of social isolation, </a:t>
            </a:r>
          </a:p>
          <a:p>
            <a:r>
              <a:rPr lang="en-US" sz="2600" dirty="0"/>
              <a:t>Exposure to economic and psychological stressors, </a:t>
            </a:r>
          </a:p>
          <a:p>
            <a:r>
              <a:rPr lang="en-US" sz="2600" dirty="0"/>
              <a:t>Increase in negative coping mechanisms (such as alcohol, drug misuse) </a:t>
            </a:r>
          </a:p>
          <a:p>
            <a:r>
              <a:rPr lang="en-US" sz="2600" dirty="0"/>
              <a:t>Inability to access usual support mechanisms or escape abusive households, owing to quarantine measures or travel restrictions.</a:t>
            </a:r>
            <a:endParaRPr lang="en-KE" sz="2600" dirty="0"/>
          </a:p>
        </p:txBody>
      </p:sp>
    </p:spTree>
    <p:extLst>
      <p:ext uri="{BB962C8B-B14F-4D97-AF65-F5344CB8AC3E}">
        <p14:creationId xmlns:p14="http://schemas.microsoft.com/office/powerpoint/2010/main" val="2431507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768FA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C0AD03C-797D-C94B-BB18-A94B9F58BAC9}"/>
              </a:ext>
            </a:extLst>
          </p:cNvPr>
          <p:cNvSpPr>
            <a:spLocks noGrp="1"/>
          </p:cNvSpPr>
          <p:nvPr>
            <p:ph type="title"/>
          </p:nvPr>
        </p:nvSpPr>
        <p:spPr>
          <a:xfrm>
            <a:off x="731520" y="731520"/>
            <a:ext cx="6089904" cy="1426464"/>
          </a:xfrm>
        </p:spPr>
        <p:txBody>
          <a:bodyPr>
            <a:normAutofit/>
          </a:bodyPr>
          <a:lstStyle/>
          <a:p>
            <a:r>
              <a:rPr lang="en-US" sz="3700" dirty="0">
                <a:solidFill>
                  <a:srgbClr val="FFFFFF"/>
                </a:solidFill>
              </a:rPr>
              <a:t>COVID-19 is stressful for us all</a:t>
            </a:r>
            <a:br>
              <a:rPr lang="en-US" sz="3700" dirty="0">
                <a:solidFill>
                  <a:srgbClr val="FFFFFF"/>
                </a:solidFill>
              </a:rPr>
            </a:br>
            <a:endParaRPr lang="en-KE" sz="3700" dirty="0">
              <a:solidFill>
                <a:srgbClr val="FFFFFF"/>
              </a:solidFill>
            </a:endParaRPr>
          </a:p>
        </p:txBody>
      </p:sp>
      <p:sp>
        <p:nvSpPr>
          <p:cNvPr id="25" name="Rectangle 1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19">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7DC1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Rectangle 2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CE98A-264A-E844-A9CB-2D1D22B0B379}"/>
              </a:ext>
            </a:extLst>
          </p:cNvPr>
          <p:cNvSpPr>
            <a:spLocks noGrp="1"/>
          </p:cNvSpPr>
          <p:nvPr>
            <p:ph idx="1"/>
          </p:nvPr>
        </p:nvSpPr>
        <p:spPr>
          <a:xfrm>
            <a:off x="789456" y="2798385"/>
            <a:ext cx="6031967" cy="3283260"/>
          </a:xfrm>
        </p:spPr>
        <p:txBody>
          <a:bodyPr anchor="ctr">
            <a:normAutofit/>
          </a:bodyPr>
          <a:lstStyle/>
          <a:p>
            <a:pPr>
              <a:buFont typeface="Wingdings" pitchFamily="2" charset="2"/>
              <a:buChar char="§"/>
            </a:pPr>
            <a:r>
              <a:rPr lang="en-US" sz="2000"/>
              <a:t>For some, the experience can cause </a:t>
            </a:r>
            <a:r>
              <a:rPr lang="en-US" sz="2000" b="1"/>
              <a:t>severe emotional distress.</a:t>
            </a:r>
          </a:p>
          <a:p>
            <a:pPr>
              <a:buFont typeface="Wingdings" pitchFamily="2" charset="2"/>
              <a:buChar char="§"/>
            </a:pPr>
            <a:r>
              <a:rPr lang="en-US" sz="2000"/>
              <a:t>For people already facing underlying mental illnesses the stresses can be greater.</a:t>
            </a:r>
          </a:p>
          <a:p>
            <a:pPr>
              <a:buFont typeface="Wingdings" pitchFamily="2" charset="2"/>
              <a:buChar char="§"/>
            </a:pPr>
            <a:r>
              <a:rPr lang="en-US" sz="2000"/>
              <a:t>Mental ill health and psychosocial distress are often invisible, and therefore no detected early.</a:t>
            </a:r>
          </a:p>
          <a:p>
            <a:pPr>
              <a:buFont typeface="Wingdings" pitchFamily="2" charset="2"/>
              <a:buChar char="§"/>
            </a:pPr>
            <a:r>
              <a:rPr lang="en-US" sz="2000"/>
              <a:t>With reduced access to services, it is essential for social workers and child protection practitioners to address mental health and PSS.</a:t>
            </a:r>
          </a:p>
          <a:p>
            <a:endParaRPr lang="en-KE" sz="2000"/>
          </a:p>
        </p:txBody>
      </p:sp>
      <p:pic>
        <p:nvPicPr>
          <p:cNvPr id="4" name="Picture 3">
            <a:extLst>
              <a:ext uri="{FF2B5EF4-FFF2-40B4-BE49-F238E27FC236}">
                <a16:creationId xmlns:a16="http://schemas.microsoft.com/office/drawing/2014/main" id="{F9C786DA-7AA5-AC4C-AE74-F4B97E306CC3}"/>
              </a:ext>
            </a:extLst>
          </p:cNvPr>
          <p:cNvPicPr>
            <a:picLocks noChangeAspect="1"/>
          </p:cNvPicPr>
          <p:nvPr/>
        </p:nvPicPr>
        <p:blipFill rotWithShape="1">
          <a:blip r:embed="rId2"/>
          <a:srcRect l="7694" r="16627" b="2"/>
          <a:stretch/>
        </p:blipFill>
        <p:spPr>
          <a:xfrm>
            <a:off x="7277100" y="2480954"/>
            <a:ext cx="4455979" cy="3918123"/>
          </a:xfrm>
          <a:prstGeom prst="rect">
            <a:avLst/>
          </a:prstGeom>
        </p:spPr>
      </p:pic>
    </p:spTree>
    <p:extLst>
      <p:ext uri="{BB962C8B-B14F-4D97-AF65-F5344CB8AC3E}">
        <p14:creationId xmlns:p14="http://schemas.microsoft.com/office/powerpoint/2010/main" val="4076066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F928-EDA6-3744-A27D-42C92572134F}"/>
              </a:ext>
            </a:extLst>
          </p:cNvPr>
          <p:cNvSpPr>
            <a:spLocks noGrp="1"/>
          </p:cNvSpPr>
          <p:nvPr>
            <p:ph type="title"/>
          </p:nvPr>
        </p:nvSpPr>
        <p:spPr>
          <a:xfrm>
            <a:off x="643467" y="321734"/>
            <a:ext cx="10905066" cy="1135737"/>
          </a:xfrm>
        </p:spPr>
        <p:txBody>
          <a:bodyPr>
            <a:normAutofit/>
          </a:bodyPr>
          <a:lstStyle/>
          <a:p>
            <a:r>
              <a:rPr lang="en-KE" sz="3600" dirty="0"/>
              <a:t>Adversity and mental health</a:t>
            </a:r>
          </a:p>
        </p:txBody>
      </p:sp>
      <p:graphicFrame>
        <p:nvGraphicFramePr>
          <p:cNvPr id="5" name="Content Placeholder 2">
            <a:extLst>
              <a:ext uri="{FF2B5EF4-FFF2-40B4-BE49-F238E27FC236}">
                <a16:creationId xmlns:a16="http://schemas.microsoft.com/office/drawing/2014/main" id="{252F7CAC-38CB-42EA-B06E-4461857F9489}"/>
              </a:ext>
            </a:extLst>
          </p:cNvPr>
          <p:cNvGraphicFramePr>
            <a:graphicFrameLocks noGrp="1"/>
          </p:cNvGraphicFramePr>
          <p:nvPr>
            <p:ph idx="1"/>
          </p:nvPr>
        </p:nvGraphicFramePr>
        <p:xfrm>
          <a:off x="838200" y="1233714"/>
          <a:ext cx="10515600" cy="4943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5960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toy&#10;&#10;Description automatically generated">
            <a:extLst>
              <a:ext uri="{FF2B5EF4-FFF2-40B4-BE49-F238E27FC236}">
                <a16:creationId xmlns:a16="http://schemas.microsoft.com/office/drawing/2014/main" id="{CDBE4EC7-50ED-8C4A-BB00-97CC27DA962C}"/>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22097" r="9089" b="5981"/>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FB43481D-E707-A34C-B89C-7FE591AD8F5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Questions?</a:t>
            </a:r>
          </a:p>
        </p:txBody>
      </p:sp>
    </p:spTree>
    <p:extLst>
      <p:ext uri="{BB962C8B-B14F-4D97-AF65-F5344CB8AC3E}">
        <p14:creationId xmlns:p14="http://schemas.microsoft.com/office/powerpoint/2010/main" val="3988947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looking at the camera&#10;&#10;Description automatically generated">
            <a:extLst>
              <a:ext uri="{FF2B5EF4-FFF2-40B4-BE49-F238E27FC236}">
                <a16:creationId xmlns:a16="http://schemas.microsoft.com/office/drawing/2014/main" id="{B17DA41A-5390-1A40-A7BB-EA97FA5EEB9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091" r="2329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B598AA-753B-EB48-8500-E26D80C1CB4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sym typeface="Calibri"/>
              </a:rPr>
              <a:t>Protection against sexual exploitation and abuse by humanitarian </a:t>
            </a:r>
            <a:r>
              <a:rPr lang="en-US" sz="370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workers</a:t>
            </a:r>
            <a:endParaRPr lang="en-US" sz="3700"/>
          </a:p>
        </p:txBody>
      </p:sp>
      <p:sp>
        <p:nvSpPr>
          <p:cNvPr id="3" name="Text Placeholder 2">
            <a:extLst>
              <a:ext uri="{FF2B5EF4-FFF2-40B4-BE49-F238E27FC236}">
                <a16:creationId xmlns:a16="http://schemas.microsoft.com/office/drawing/2014/main" id="{949CD65F-01FE-384F-915F-ECDE1C938B45}"/>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600" dirty="0">
                <a:solidFill>
                  <a:schemeClr val="tx1"/>
                </a:solidFill>
              </a:rPr>
              <a:t>Session 7</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830476"/>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BE8-B7FF-41F1-BF20-338A1B4491FF}"/>
              </a:ext>
            </a:extLst>
          </p:cNvPr>
          <p:cNvSpPr>
            <a:spLocks noGrp="1"/>
          </p:cNvSpPr>
          <p:nvPr>
            <p:ph type="ctrTitle"/>
          </p:nvPr>
        </p:nvSpPr>
        <p:spPr/>
        <p:txBody>
          <a:bodyPr/>
          <a:lstStyle/>
          <a:p>
            <a:endParaRPr lang="en-US"/>
          </a:p>
        </p:txBody>
      </p:sp>
      <p:pic>
        <p:nvPicPr>
          <p:cNvPr id="5" name="Content Placeholder 3">
            <a:extLst>
              <a:ext uri="{FF2B5EF4-FFF2-40B4-BE49-F238E27FC236}">
                <a16:creationId xmlns:a16="http://schemas.microsoft.com/office/drawing/2014/main" id="{00FFAA90-3B61-45ED-8DF8-5D09AFB363AA}"/>
              </a:ext>
            </a:extLst>
          </p:cNvPr>
          <p:cNvPicPr>
            <a:picLocks noChangeAspect="1"/>
          </p:cNvPicPr>
          <p:nvPr/>
        </p:nvPicPr>
        <p:blipFill>
          <a:blip r:embed="rId2"/>
          <a:stretch>
            <a:fillRect/>
          </a:stretch>
        </p:blipFill>
        <p:spPr>
          <a:xfrm>
            <a:off x="1" y="35964"/>
            <a:ext cx="12192000" cy="6788387"/>
          </a:xfrm>
          <a:prstGeom prst="rect">
            <a:avLst/>
          </a:prstGeom>
        </p:spPr>
      </p:pic>
    </p:spTree>
    <p:extLst>
      <p:ext uri="{BB962C8B-B14F-4D97-AF65-F5344CB8AC3E}">
        <p14:creationId xmlns:p14="http://schemas.microsoft.com/office/powerpoint/2010/main" val="3846783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234481" y="542931"/>
            <a:ext cx="10771958" cy="379810"/>
          </a:xfrm>
          <a:prstGeom prst="rect">
            <a:avLst/>
          </a:prstGeom>
        </p:spPr>
        <p:txBody>
          <a:bodyPr vert="horz" lIns="91440" tIns="45720" rIns="91440" bIns="45720" rtlCol="0" anchor="ctr">
            <a:noAutofit/>
          </a:bodyPr>
          <a:lstStyle>
            <a:lvl1pPr>
              <a:lnSpc>
                <a:spcPct val="90000"/>
              </a:lnSpc>
              <a:spcBef>
                <a:spcPct val="0"/>
              </a:spcBef>
              <a:buNone/>
              <a:defRPr sz="3200" b="0">
                <a:solidFill>
                  <a:srgbClr val="00AEEF"/>
                </a:solidFill>
                <a:latin typeface="Arial"/>
                <a:ea typeface="+mj-ea"/>
                <a:cs typeface="Arial"/>
              </a:defRPr>
            </a:lvl1pPr>
          </a:lstStyle>
          <a:p>
            <a:pPr>
              <a:defRPr/>
            </a:pPr>
            <a:r>
              <a:rPr lang="en-US" sz="2400" dirty="0">
                <a:solidFill>
                  <a:srgbClr val="00B0F0"/>
                </a:solidFill>
                <a:latin typeface="+mn-lt"/>
                <a:ea typeface="Aleo" charset="0"/>
                <a:cs typeface="Aleo-Regular"/>
              </a:rPr>
              <a:t>Definitions based on the perpetrator</a:t>
            </a:r>
            <a:br>
              <a:rPr lang="en-US" sz="2400" dirty="0">
                <a:solidFill>
                  <a:srgbClr val="00B0F0"/>
                </a:solidFill>
                <a:latin typeface="+mn-lt"/>
                <a:cs typeface="Aleo-Regular"/>
              </a:rPr>
            </a:br>
            <a:endParaRPr lang="en-US" sz="2400" dirty="0">
              <a:solidFill>
                <a:srgbClr val="00B0F0"/>
              </a:solidFill>
              <a:latin typeface="+mn-lt"/>
              <a:ea typeface="Aleo" charset="0"/>
              <a:cs typeface="Aleo-Regular"/>
            </a:endParaRPr>
          </a:p>
        </p:txBody>
      </p:sp>
      <p:sp>
        <p:nvSpPr>
          <p:cNvPr id="10" name="TextBox 9">
            <a:extLst>
              <a:ext uri="{FF2B5EF4-FFF2-40B4-BE49-F238E27FC236}">
                <a16:creationId xmlns:a16="http://schemas.microsoft.com/office/drawing/2014/main" id="{BF4AC281-7FB2-4C8D-9E68-003722640D26}"/>
              </a:ext>
            </a:extLst>
          </p:cNvPr>
          <p:cNvSpPr txBox="1"/>
          <p:nvPr/>
        </p:nvSpPr>
        <p:spPr>
          <a:xfrm>
            <a:off x="446686" y="922741"/>
            <a:ext cx="11343861" cy="3970318"/>
          </a:xfrm>
          <a:prstGeom prst="rect">
            <a:avLst/>
          </a:prstGeom>
          <a:noFill/>
        </p:spPr>
        <p:txBody>
          <a:bodyPr wrap="square" rtlCol="0">
            <a:spAutoFit/>
          </a:bodyPr>
          <a:lstStyle/>
          <a:p>
            <a:r>
              <a:rPr lang="en-US" sz="2800" b="1" dirty="0">
                <a:solidFill>
                  <a:srgbClr val="00B0F0"/>
                </a:solidFill>
              </a:rPr>
              <a:t>Sexual and Gender Based Violence: </a:t>
            </a:r>
            <a:r>
              <a:rPr lang="en-US" sz="2800" dirty="0"/>
              <a:t>when the alleged perpetrator is from the community</a:t>
            </a:r>
          </a:p>
          <a:p>
            <a:endParaRPr lang="en-US" sz="2800" b="1" dirty="0">
              <a:solidFill>
                <a:srgbClr val="00B0F0"/>
              </a:solidFill>
            </a:endParaRPr>
          </a:p>
          <a:p>
            <a:r>
              <a:rPr lang="en-US" sz="2800" b="1" dirty="0">
                <a:solidFill>
                  <a:srgbClr val="00B0F0"/>
                </a:solidFill>
              </a:rPr>
              <a:t>Sexual Exploitation and Abuse (SEA): </a:t>
            </a:r>
            <a:r>
              <a:rPr lang="en-US" sz="2800" dirty="0"/>
              <a:t>When the alleged perpetrator is affiliated with the UN or a humanitarian organization</a:t>
            </a:r>
          </a:p>
          <a:p>
            <a:endParaRPr lang="en-US" sz="2800" dirty="0"/>
          </a:p>
          <a:p>
            <a:r>
              <a:rPr lang="en-US" sz="2800" b="1" dirty="0">
                <a:solidFill>
                  <a:srgbClr val="00B0F0"/>
                </a:solidFill>
              </a:rPr>
              <a:t>Sexual Harassment: </a:t>
            </a:r>
            <a:r>
              <a:rPr lang="en-US" sz="2800" dirty="0"/>
              <a:t>when the alleged perpetrator is a colleague</a:t>
            </a:r>
          </a:p>
          <a:p>
            <a:endParaRPr lang="en-US" sz="2800" dirty="0"/>
          </a:p>
          <a:p>
            <a:pPr algn="ctr"/>
            <a:r>
              <a:rPr lang="en-US" sz="2800" dirty="0"/>
              <a:t>  </a:t>
            </a:r>
          </a:p>
        </p:txBody>
      </p:sp>
      <p:sp>
        <p:nvSpPr>
          <p:cNvPr id="12" name="Arrow: Down 11">
            <a:extLst>
              <a:ext uri="{FF2B5EF4-FFF2-40B4-BE49-F238E27FC236}">
                <a16:creationId xmlns:a16="http://schemas.microsoft.com/office/drawing/2014/main" id="{B74C5763-FFC7-4FCC-A6FD-00142BC17259}"/>
              </a:ext>
            </a:extLst>
          </p:cNvPr>
          <p:cNvSpPr/>
          <p:nvPr/>
        </p:nvSpPr>
        <p:spPr>
          <a:xfrm>
            <a:off x="5024112" y="3943896"/>
            <a:ext cx="1192695" cy="1076585"/>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EE25AF9-01CD-4875-BF35-30DDEEE4EBD9}"/>
              </a:ext>
            </a:extLst>
          </p:cNvPr>
          <p:cNvSpPr txBox="1"/>
          <p:nvPr/>
        </p:nvSpPr>
        <p:spPr>
          <a:xfrm>
            <a:off x="76200" y="4943836"/>
            <a:ext cx="12115800" cy="1569660"/>
          </a:xfrm>
          <a:prstGeom prst="rect">
            <a:avLst/>
          </a:prstGeom>
          <a:noFill/>
        </p:spPr>
        <p:txBody>
          <a:bodyPr wrap="square" rtlCol="0">
            <a:spAutoFit/>
          </a:bodyPr>
          <a:lstStyle/>
          <a:p>
            <a:pPr algn="ctr"/>
            <a:r>
              <a:rPr lang="en-US" sz="3200" b="1" dirty="0"/>
              <a:t>No difference in experience for the victim, but in </a:t>
            </a:r>
            <a:r>
              <a:rPr lang="en-US" sz="3200" b="1" u="sng" dirty="0"/>
              <a:t>humanitarian </a:t>
            </a:r>
            <a:r>
              <a:rPr lang="en-US" sz="3200" b="1" u="sng" dirty="0" err="1"/>
              <a:t>organisations</a:t>
            </a:r>
            <a:r>
              <a:rPr lang="en-US" sz="3200" b="1" u="sng" dirty="0"/>
              <a:t> and partners’ legal obligation to effectively respond if SEA occurs!</a:t>
            </a:r>
            <a:endParaRPr lang="en-US" sz="3200" b="1" dirty="0"/>
          </a:p>
        </p:txBody>
      </p:sp>
      <p:cxnSp>
        <p:nvCxnSpPr>
          <p:cNvPr id="20" name="Straight Connector 19">
            <a:extLst>
              <a:ext uri="{FF2B5EF4-FFF2-40B4-BE49-F238E27FC236}">
                <a16:creationId xmlns:a16="http://schemas.microsoft.com/office/drawing/2014/main" id="{20055AF1-37E2-4D2A-945B-8F3A592A1179}"/>
              </a:ext>
            </a:extLst>
          </p:cNvPr>
          <p:cNvCxnSpPr>
            <a:cxnSpLocks/>
          </p:cNvCxnSpPr>
          <p:nvPr/>
        </p:nvCxnSpPr>
        <p:spPr>
          <a:xfrm flipV="1">
            <a:off x="234481" y="812754"/>
            <a:ext cx="10908770" cy="33342"/>
          </a:xfrm>
          <a:prstGeom prst="line">
            <a:avLst/>
          </a:prstGeom>
          <a:ln w="88900">
            <a:solidFill>
              <a:srgbClr val="139DE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953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CC216B-872F-43A8-A906-8938B35446F0}"/>
              </a:ext>
            </a:extLst>
          </p:cNvPr>
          <p:cNvSpPr>
            <a:spLocks noGrp="1"/>
          </p:cNvSpPr>
          <p:nvPr>
            <p:ph type="body" sz="quarter" idx="14"/>
          </p:nvPr>
        </p:nvSpPr>
        <p:spPr>
          <a:xfrm>
            <a:off x="263056" y="1225906"/>
            <a:ext cx="6373285" cy="4660900"/>
          </a:xfrm>
        </p:spPr>
        <p:txBody>
          <a:bodyPr>
            <a:normAutofit/>
          </a:bodyPr>
          <a:lstStyle/>
          <a:p>
            <a:pPr marL="0" indent="0">
              <a:buNone/>
            </a:pPr>
            <a:r>
              <a:rPr lang="en-US" u="sng" dirty="0">
                <a:hlinkClick r:id="" action="ppaction://noaction"/>
              </a:rPr>
              <a:t>Film clip: no excuse for abuse: tacking SEA in humanitarian action</a:t>
            </a:r>
          </a:p>
          <a:p>
            <a:pPr marL="0" indent="0">
              <a:buNone/>
            </a:pPr>
            <a:r>
              <a:rPr lang="en-US" u="sng" dirty="0">
                <a:hlinkClick r:id="" action="ppaction://noaction"/>
              </a:rPr>
              <a:t> </a:t>
            </a:r>
          </a:p>
          <a:p>
            <a:pPr marL="0" indent="0">
              <a:buNone/>
            </a:pPr>
            <a:r>
              <a:rPr lang="en-US" u="sng" dirty="0">
                <a:hlinkClick r:id="" action="ppaction://noaction"/>
              </a:rPr>
              <a:t>https://www.interaction.org/blog/no-excuse-for-abuse/</a:t>
            </a:r>
            <a:r>
              <a:rPr lang="en-US" dirty="0"/>
              <a:t> </a:t>
            </a:r>
            <a:endParaRPr lang="en-US" dirty="0">
              <a:ea typeface="ＭＳ Ｐゴシック" panose="020B0600070205080204" pitchFamily="34" charset="-128"/>
            </a:endParaRPr>
          </a:p>
          <a:p>
            <a:pPr marL="0" indent="0">
              <a:buNone/>
            </a:pPr>
            <a:endParaRPr lang="en-US" sz="2667" dirty="0"/>
          </a:p>
          <a:p>
            <a:pPr marL="0" indent="0">
              <a:buNone/>
            </a:pPr>
            <a:r>
              <a:rPr lang="en-US" sz="3300" dirty="0">
                <a:latin typeface="+mn-lt"/>
              </a:rPr>
              <a:t>	</a:t>
            </a:r>
            <a:endParaRPr lang="en-US" sz="2667" dirty="0"/>
          </a:p>
          <a:p>
            <a:endParaRPr lang="en-US" dirty="0"/>
          </a:p>
        </p:txBody>
      </p:sp>
    </p:spTree>
    <p:extLst>
      <p:ext uri="{BB962C8B-B14F-4D97-AF65-F5344CB8AC3E}">
        <p14:creationId xmlns:p14="http://schemas.microsoft.com/office/powerpoint/2010/main" val="1669313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47" descr="A picture containing person, outdoor, grass, standing&#10;&#10;Description automatically generated"/>
          <p:cNvPicPr preferRelativeResize="0"/>
          <p:nvPr/>
        </p:nvPicPr>
        <p:blipFill rotWithShape="1">
          <a:blip r:embed="rId3">
            <a:alphaModFix/>
          </a:blip>
          <a:srcRect t="5953" b="9077"/>
          <a:stretch/>
        </p:blipFill>
        <p:spPr>
          <a:xfrm>
            <a:off x="20" y="10"/>
            <a:ext cx="12191981" cy="6857990"/>
          </a:xfrm>
          <a:prstGeom prst="rect">
            <a:avLst/>
          </a:prstGeom>
          <a:noFill/>
          <a:ln>
            <a:noFill/>
          </a:ln>
        </p:spPr>
      </p:pic>
      <p:sp>
        <p:nvSpPr>
          <p:cNvPr id="800" name="Google Shape;800;p47"/>
          <p:cNvSpPr/>
          <p:nvPr/>
        </p:nvSpPr>
        <p:spPr>
          <a:xfrm>
            <a:off x="0" y="0"/>
            <a:ext cx="8129873"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1" name="Google Shape;801;p47"/>
          <p:cNvSpPr txBox="1">
            <a:spLocks noGrp="1"/>
          </p:cNvSpPr>
          <p:nvPr>
            <p:ph type="title"/>
          </p:nvPr>
        </p:nvSpPr>
        <p:spPr>
          <a:xfrm>
            <a:off x="643467" y="321734"/>
            <a:ext cx="6891186" cy="1135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Calibri"/>
              <a:buNone/>
            </a:pPr>
            <a:r>
              <a:rPr lang="en-US" sz="3100"/>
              <a:t>Protection against sexual exploitation and abuse by humanitarian workers (PSEA)</a:t>
            </a:r>
            <a:endParaRPr sz="3100"/>
          </a:p>
        </p:txBody>
      </p:sp>
      <p:sp>
        <p:nvSpPr>
          <p:cNvPr id="802" name="Google Shape;802;p47"/>
          <p:cNvSpPr txBox="1">
            <a:spLocks noGrp="1"/>
          </p:cNvSpPr>
          <p:nvPr>
            <p:ph type="body" idx="1"/>
          </p:nvPr>
        </p:nvSpPr>
        <p:spPr>
          <a:xfrm>
            <a:off x="643467" y="1782981"/>
            <a:ext cx="6891187" cy="439398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700"/>
              <a:buChar char="•"/>
            </a:pPr>
            <a:r>
              <a:rPr lang="en-US" sz="1700"/>
              <a:t>A violation of universally recognized international legal norms and standards. </a:t>
            </a:r>
            <a:endParaRPr/>
          </a:p>
          <a:p>
            <a:pPr marL="228600" lvl="0" indent="-228600" algn="l" rtl="0">
              <a:lnSpc>
                <a:spcPct val="90000"/>
              </a:lnSpc>
              <a:spcBef>
                <a:spcPts val="1000"/>
              </a:spcBef>
              <a:spcAft>
                <a:spcPts val="0"/>
              </a:spcAft>
              <a:buClr>
                <a:schemeClr val="dk1"/>
              </a:buClr>
              <a:buSzPts val="1700"/>
              <a:buChar char="•"/>
            </a:pPr>
            <a:r>
              <a:rPr lang="en-US" sz="1700"/>
              <a:t>SEA by humanitarian workers betrays the core values and principles of humanitarian action, fundamental to “do no harm,” </a:t>
            </a:r>
            <a:endParaRPr/>
          </a:p>
          <a:p>
            <a:pPr marL="228600" lvl="0" indent="-228600" algn="l" rtl="0">
              <a:lnSpc>
                <a:spcPct val="90000"/>
              </a:lnSpc>
              <a:spcBef>
                <a:spcPts val="1000"/>
              </a:spcBef>
              <a:spcAft>
                <a:spcPts val="0"/>
              </a:spcAft>
              <a:buClr>
                <a:schemeClr val="dk1"/>
              </a:buClr>
              <a:buSzPts val="1700"/>
              <a:buChar char="•"/>
            </a:pPr>
            <a:r>
              <a:rPr lang="en-US" sz="1700"/>
              <a:t>Destroys trust in the international humanitarian aid sector as a whole</a:t>
            </a:r>
            <a:endParaRPr/>
          </a:p>
          <a:p>
            <a:pPr marL="228600" lvl="0" indent="-228600" algn="l" rtl="0">
              <a:lnSpc>
                <a:spcPct val="90000"/>
              </a:lnSpc>
              <a:spcBef>
                <a:spcPts val="1000"/>
              </a:spcBef>
              <a:spcAft>
                <a:spcPts val="0"/>
              </a:spcAft>
              <a:buClr>
                <a:schemeClr val="dk1"/>
              </a:buClr>
              <a:buSzPts val="1700"/>
              <a:buChar char="•"/>
            </a:pPr>
            <a:r>
              <a:rPr lang="en-US" sz="1700"/>
              <a:t>It takes tremendous courage to report sexual exploitation and abuse, particularly in the face of an extreme power imbalance, </a:t>
            </a:r>
            <a:endParaRPr/>
          </a:p>
          <a:p>
            <a:pPr marL="228600" lvl="0" indent="-228600" algn="l" rtl="0">
              <a:lnSpc>
                <a:spcPct val="90000"/>
              </a:lnSpc>
              <a:spcBef>
                <a:spcPts val="1000"/>
              </a:spcBef>
              <a:spcAft>
                <a:spcPts val="0"/>
              </a:spcAft>
              <a:buClr>
                <a:schemeClr val="dk1"/>
              </a:buClr>
              <a:buSzPts val="1700"/>
              <a:buChar char="•"/>
            </a:pPr>
            <a:r>
              <a:rPr lang="en-US" sz="1700"/>
              <a:t>Evidence shows that the number of reported cases is only a small percentage of those that occur</a:t>
            </a:r>
            <a:endParaRPr/>
          </a:p>
          <a:p>
            <a:pPr marL="228600" lvl="0" indent="-228600" algn="l" rtl="0">
              <a:lnSpc>
                <a:spcPct val="90000"/>
              </a:lnSpc>
              <a:spcBef>
                <a:spcPts val="1000"/>
              </a:spcBef>
              <a:spcAft>
                <a:spcPts val="0"/>
              </a:spcAft>
              <a:buClr>
                <a:schemeClr val="dk1"/>
              </a:buClr>
              <a:buSzPts val="1700"/>
              <a:buChar char="•"/>
            </a:pPr>
            <a:r>
              <a:rPr lang="en-US" sz="1700"/>
              <a:t>Even when case  reported, survivors – particularly in humanitarian contexts – face significant barriers to receiving the support and protection</a:t>
            </a:r>
            <a:endParaRPr/>
          </a:p>
          <a:p>
            <a:pPr marL="228600" lvl="0" indent="-228600" algn="l" rtl="0">
              <a:lnSpc>
                <a:spcPct val="90000"/>
              </a:lnSpc>
              <a:spcBef>
                <a:spcPts val="1000"/>
              </a:spcBef>
              <a:spcAft>
                <a:spcPts val="0"/>
              </a:spcAft>
              <a:buClr>
                <a:schemeClr val="dk1"/>
              </a:buClr>
              <a:buSzPts val="1700"/>
              <a:buChar char="•"/>
            </a:pPr>
            <a:r>
              <a:rPr lang="en-US" sz="1700"/>
              <a:t>Often perpetrators of such offences are not held accountable for their actions </a:t>
            </a:r>
            <a:endParaRPr/>
          </a:p>
          <a:p>
            <a:pPr marL="228600" lvl="0" indent="-120650" algn="l" rtl="0">
              <a:lnSpc>
                <a:spcPct val="90000"/>
              </a:lnSpc>
              <a:spcBef>
                <a:spcPts val="1000"/>
              </a:spcBef>
              <a:spcAft>
                <a:spcPts val="0"/>
              </a:spcAft>
              <a:buClr>
                <a:schemeClr val="dk1"/>
              </a:buClr>
              <a:buSzPts val="1700"/>
              <a:buNone/>
            </a:pPr>
            <a:endParaRPr sz="1700"/>
          </a:p>
          <a:p>
            <a:pPr marL="228600" lvl="0" indent="-120650" algn="l" rtl="0">
              <a:lnSpc>
                <a:spcPct val="90000"/>
              </a:lnSpc>
              <a:spcBef>
                <a:spcPts val="1000"/>
              </a:spcBef>
              <a:spcAft>
                <a:spcPts val="0"/>
              </a:spcAft>
              <a:buClr>
                <a:schemeClr val="dk1"/>
              </a:buClr>
              <a:buSzPts val="1700"/>
              <a:buNone/>
            </a:pPr>
            <a:endParaRPr sz="1700"/>
          </a:p>
        </p:txBody>
      </p:sp>
      <p:grpSp>
        <p:nvGrpSpPr>
          <p:cNvPr id="803" name="Google Shape;803;p47"/>
          <p:cNvGrpSpPr/>
          <p:nvPr/>
        </p:nvGrpSpPr>
        <p:grpSpPr>
          <a:xfrm>
            <a:off x="11123132" y="713128"/>
            <a:ext cx="1068867" cy="2126625"/>
            <a:chOff x="10918968" y="713127"/>
            <a:chExt cx="1273032" cy="2532832"/>
          </a:xfrm>
        </p:grpSpPr>
        <p:sp>
          <p:nvSpPr>
            <p:cNvPr id="804" name="Google Shape;804;p47"/>
            <p:cNvSpPr/>
            <p:nvPr/>
          </p:nvSpPr>
          <p:spPr>
            <a:xfrm rot="2700000">
              <a:off x="11052629" y="2120024"/>
              <a:ext cx="645368" cy="645368"/>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5" name="Google Shape;805;p47"/>
            <p:cNvSpPr/>
            <p:nvPr/>
          </p:nvSpPr>
          <p:spPr>
            <a:xfrm rot="-5400000">
              <a:off x="10289068" y="1343027"/>
              <a:ext cx="2532832" cy="1273032"/>
            </a:xfrm>
            <a:prstGeom prst="triangle">
              <a:avLst>
                <a:gd name="adj" fmla="val 50000"/>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06" name="Google Shape;806;p47"/>
          <p:cNvSpPr/>
          <p:nvPr/>
        </p:nvSpPr>
        <p:spPr>
          <a:xfrm rot="5400000">
            <a:off x="-501760" y="5103257"/>
            <a:ext cx="2017580" cy="1014060"/>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7" name="Google Shape;807;p47"/>
          <p:cNvSpPr/>
          <p:nvPr/>
        </p:nvSpPr>
        <p:spPr>
          <a:xfrm rot="2700000">
            <a:off x="427916" y="5728708"/>
            <a:ext cx="485578" cy="48557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6251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A close up of a lamp&#10;&#10;Description automatically generated">
            <a:extLst>
              <a:ext uri="{FF2B5EF4-FFF2-40B4-BE49-F238E27FC236}">
                <a16:creationId xmlns:a16="http://schemas.microsoft.com/office/drawing/2014/main" id="{0FFB75FC-1A50-4E0D-AE2C-ECEF45E718EB}"/>
              </a:ext>
            </a:extLst>
          </p:cNvPr>
          <p:cNvPicPr>
            <a:picLocks noChangeAspect="1"/>
          </p:cNvPicPr>
          <p:nvPr/>
        </p:nvPicPr>
        <p:blipFill rotWithShape="1">
          <a:blip r:embed="rId2"/>
          <a:srcRect t="8537"/>
          <a:stretch/>
        </p:blipFill>
        <p:spPr>
          <a:xfrm>
            <a:off x="-1" y="10"/>
            <a:ext cx="12192000" cy="6857990"/>
          </a:xfrm>
          <a:prstGeom prst="rect">
            <a:avLst/>
          </a:prstGeom>
        </p:spPr>
      </p:pic>
      <p:sp>
        <p:nvSpPr>
          <p:cNvPr id="2" name="Title 1">
            <a:extLst>
              <a:ext uri="{FF2B5EF4-FFF2-40B4-BE49-F238E27FC236}">
                <a16:creationId xmlns:a16="http://schemas.microsoft.com/office/drawing/2014/main" id="{1AD477EF-8A38-6941-AC0C-EFE88DB9100F}"/>
              </a:ext>
            </a:extLst>
          </p:cNvPr>
          <p:cNvSpPr>
            <a:spLocks noGrp="1"/>
          </p:cNvSpPr>
          <p:nvPr>
            <p:ph type="title"/>
          </p:nvPr>
        </p:nvSpPr>
        <p:spPr>
          <a:xfrm>
            <a:off x="709448" y="1913950"/>
            <a:ext cx="4204137" cy="1342754"/>
          </a:xfrm>
        </p:spPr>
        <p:txBody>
          <a:bodyPr>
            <a:normAutofit/>
          </a:bodyPr>
          <a:lstStyle/>
          <a:p>
            <a:pPr algn="ctr"/>
            <a:r>
              <a:rPr lang="en-US" sz="3600" dirty="0"/>
              <a:t>L</a:t>
            </a:r>
            <a:r>
              <a:rPr lang="en-KE" sz="3600" dirty="0"/>
              <a:t>earning Objectives</a:t>
            </a:r>
          </a:p>
        </p:txBody>
      </p:sp>
      <p:sp>
        <p:nvSpPr>
          <p:cNvPr id="3" name="Content Placeholder 2">
            <a:extLst>
              <a:ext uri="{FF2B5EF4-FFF2-40B4-BE49-F238E27FC236}">
                <a16:creationId xmlns:a16="http://schemas.microsoft.com/office/drawing/2014/main" id="{321A0C5E-5792-644C-807D-276CBB97E3B8}"/>
              </a:ext>
            </a:extLst>
          </p:cNvPr>
          <p:cNvSpPr>
            <a:spLocks noGrp="1"/>
          </p:cNvSpPr>
          <p:nvPr>
            <p:ph idx="1"/>
          </p:nvPr>
        </p:nvSpPr>
        <p:spPr>
          <a:xfrm>
            <a:off x="525516" y="3417573"/>
            <a:ext cx="4593021" cy="2619839"/>
          </a:xfrm>
        </p:spPr>
        <p:txBody>
          <a:bodyPr anchor="ctr">
            <a:normAutofit/>
          </a:bodyPr>
          <a:lstStyle/>
          <a:p>
            <a:r>
              <a:rPr lang="en-GB" sz="1800" dirty="0"/>
              <a:t>To identify the potential risks of different forms of violence against women and children and sexual and gender-based violence in the context of COVID-19, </a:t>
            </a:r>
          </a:p>
          <a:p>
            <a:r>
              <a:rPr lang="en-GB" sz="1800" dirty="0"/>
              <a:t>To understand and review locally appropriate guidance, prevention and response actions</a:t>
            </a:r>
            <a:endParaRPr lang="en-US" sz="1800" dirty="0"/>
          </a:p>
          <a:p>
            <a:endParaRPr lang="en-KE" sz="1800" dirty="0"/>
          </a:p>
        </p:txBody>
      </p:sp>
    </p:spTree>
    <p:extLst>
      <p:ext uri="{BB962C8B-B14F-4D97-AF65-F5344CB8AC3E}">
        <p14:creationId xmlns:p14="http://schemas.microsoft.com/office/powerpoint/2010/main" val="2582218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45"/>
          <p:cNvSpPr/>
          <p:nvPr/>
        </p:nvSpPr>
        <p:spPr>
          <a:xfrm>
            <a:off x="5920431" y="0"/>
            <a:ext cx="6271569" cy="6858000"/>
          </a:xfrm>
          <a:prstGeom prst="rect">
            <a:avLst/>
          </a:prstGeom>
          <a:gradFill>
            <a:gsLst>
              <a:gs pos="0">
                <a:srgbClr val="0E6EC6">
                  <a:alpha val="81568"/>
                </a:srgbClr>
              </a:gs>
              <a:gs pos="25000">
                <a:srgbClr val="0F6FC6">
                  <a:alpha val="60000"/>
                </a:srgbClr>
              </a:gs>
              <a:gs pos="94000">
                <a:srgbClr val="76C2E8"/>
              </a:gs>
              <a:gs pos="100000">
                <a:srgbClr val="76C2E8"/>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81" name="Google Shape;781;p45"/>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782" name="Google Shape;782;p45"/>
          <p:cNvSpPr txBox="1">
            <a:spLocks noGrp="1"/>
          </p:cNvSpPr>
          <p:nvPr>
            <p:ph type="title"/>
          </p:nvPr>
        </p:nvSpPr>
        <p:spPr>
          <a:xfrm>
            <a:off x="799817" y="2770632"/>
            <a:ext cx="4672584" cy="210107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0000"/>
              </a:buClr>
              <a:buSzPts val="2520"/>
              <a:buFont typeface="Calibri"/>
              <a:buNone/>
            </a:pPr>
            <a:r>
              <a:rPr lang="en-US" sz="2520" b="1">
                <a:solidFill>
                  <a:srgbClr val="000000"/>
                </a:solidFill>
              </a:rPr>
              <a:t>Chat box</a:t>
            </a:r>
            <a:br>
              <a:rPr lang="en-US" sz="2520">
                <a:solidFill>
                  <a:srgbClr val="000000"/>
                </a:solidFill>
              </a:rPr>
            </a:br>
            <a:br>
              <a:rPr lang="en-US" sz="2520">
                <a:solidFill>
                  <a:srgbClr val="000000"/>
                </a:solidFill>
              </a:rPr>
            </a:br>
            <a:r>
              <a:rPr lang="en-US" sz="2520">
                <a:solidFill>
                  <a:srgbClr val="000000"/>
                </a:solidFill>
              </a:rPr>
              <a:t>1.Why is this important to  think of SEA in humanitarian situations?</a:t>
            </a:r>
            <a:br>
              <a:rPr lang="en-US" sz="2520">
                <a:solidFill>
                  <a:srgbClr val="000000"/>
                </a:solidFill>
              </a:rPr>
            </a:br>
            <a:r>
              <a:rPr lang="en-US" sz="2520">
                <a:solidFill>
                  <a:srgbClr val="000000"/>
                </a:solidFill>
              </a:rPr>
              <a:t>2. Can you provide examples?</a:t>
            </a:r>
            <a:br>
              <a:rPr lang="en-US" sz="2520">
                <a:solidFill>
                  <a:srgbClr val="000000"/>
                </a:solidFill>
              </a:rPr>
            </a:br>
            <a:endParaRPr sz="2520">
              <a:solidFill>
                <a:srgbClr val="000000"/>
              </a:solidFill>
            </a:endParaRPr>
          </a:p>
        </p:txBody>
      </p:sp>
      <p:sp>
        <p:nvSpPr>
          <p:cNvPr id="783" name="Google Shape;783;p45"/>
          <p:cNvSpPr/>
          <p:nvPr/>
        </p:nvSpPr>
        <p:spPr>
          <a:xfrm flipH="1">
            <a:off x="6713915" y="590635"/>
            <a:ext cx="5478085" cy="6276841"/>
          </a:xfrm>
          <a:custGeom>
            <a:avLst/>
            <a:gdLst/>
            <a:ahLst/>
            <a:cxnLst/>
            <a:rect l="l" t="t" r="r" b="b"/>
            <a:pathLst>
              <a:path w="5478085" h="6276841" extrusionOk="0">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w="12700" cap="flat" cmpd="sng">
            <a:solidFill>
              <a:srgbClr val="8EC5F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84" name="Google Shape;784;p45" descr="A picture containing pink, room, purple&#10;&#10;Description automatically generated"/>
          <p:cNvPicPr preferRelativeResize="0">
            <a:picLocks noGrp="1"/>
          </p:cNvPicPr>
          <p:nvPr>
            <p:ph type="body" idx="1"/>
          </p:nvPr>
        </p:nvPicPr>
        <p:blipFill rotWithShape="1">
          <a:blip r:embed="rId4">
            <a:alphaModFix/>
          </a:blip>
          <a:srcRect r="42210" b="1"/>
          <a:stretch/>
        </p:blipFill>
        <p:spPr>
          <a:xfrm>
            <a:off x="6893318" y="770037"/>
            <a:ext cx="5298683" cy="6097438"/>
          </a:xfrm>
          <a:prstGeom prst="rect">
            <a:avLst/>
          </a:prstGeom>
          <a:noFill/>
          <a:ln>
            <a:noFill/>
          </a:ln>
        </p:spPr>
      </p:pic>
    </p:spTree>
    <p:extLst>
      <p:ext uri="{BB962C8B-B14F-4D97-AF65-F5344CB8AC3E}">
        <p14:creationId xmlns:p14="http://schemas.microsoft.com/office/powerpoint/2010/main" val="2553936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49"/>
          <p:cNvSpPr/>
          <p:nvPr/>
        </p:nvSpPr>
        <p:spPr>
          <a:xfrm>
            <a:off x="327547" y="321732"/>
            <a:ext cx="4911204" cy="1964266"/>
          </a:xfrm>
          <a:prstGeom prst="rect">
            <a:avLst/>
          </a:prstGeom>
          <a:solidFill>
            <a:srgbClr val="553329">
              <a:alpha val="9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28" name="Google Shape;828;p49"/>
          <p:cNvSpPr txBox="1">
            <a:spLocks noGrp="1"/>
          </p:cNvSpPr>
          <p:nvPr>
            <p:ph type="title"/>
          </p:nvPr>
        </p:nvSpPr>
        <p:spPr>
          <a:xfrm>
            <a:off x="524256" y="491260"/>
            <a:ext cx="6594189" cy="1625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PSEA Timeline</a:t>
            </a:r>
            <a:endParaRPr/>
          </a:p>
        </p:txBody>
      </p:sp>
      <p:pic>
        <p:nvPicPr>
          <p:cNvPr id="829" name="Google Shape;829;p49" descr="A picture containing small, front, table, full&#10;&#10;Description automatically generated"/>
          <p:cNvPicPr preferRelativeResize="0"/>
          <p:nvPr/>
        </p:nvPicPr>
        <p:blipFill rotWithShape="1">
          <a:blip r:embed="rId3">
            <a:alphaModFix/>
          </a:blip>
          <a:srcRect r="13503" b="-1"/>
          <a:stretch/>
        </p:blipFill>
        <p:spPr>
          <a:xfrm>
            <a:off x="327547" y="2454903"/>
            <a:ext cx="4911204" cy="4080254"/>
          </a:xfrm>
          <a:prstGeom prst="rect">
            <a:avLst/>
          </a:prstGeom>
          <a:noFill/>
          <a:ln>
            <a:noFill/>
          </a:ln>
        </p:spPr>
      </p:pic>
      <p:sp>
        <p:nvSpPr>
          <p:cNvPr id="830" name="Google Shape;830;p49"/>
          <p:cNvSpPr/>
          <p:nvPr/>
        </p:nvSpPr>
        <p:spPr>
          <a:xfrm>
            <a:off x="5435461" y="321732"/>
            <a:ext cx="6434808"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1" name="Google Shape;831;p49"/>
          <p:cNvSpPr txBox="1">
            <a:spLocks noGrp="1"/>
          </p:cNvSpPr>
          <p:nvPr>
            <p:ph type="body" idx="1"/>
          </p:nvPr>
        </p:nvSpPr>
        <p:spPr>
          <a:xfrm>
            <a:off x="5572125" y="321732"/>
            <a:ext cx="6095619" cy="6013370"/>
          </a:xfrm>
          <a:prstGeom prst="rect">
            <a:avLst/>
          </a:prstGeom>
          <a:noFill/>
          <a:ln>
            <a:noFill/>
          </a:ln>
        </p:spPr>
        <p:txBody>
          <a:bodyPr spcFirstLastPara="1" wrap="square" lIns="91425" tIns="45700" rIns="91425" bIns="45700" anchor="ctr" anchorCtr="0">
            <a:normAutofit/>
          </a:bodyPr>
          <a:lstStyle/>
          <a:p>
            <a:pPr lvl="0">
              <a:lnSpc>
                <a:spcPct val="70000"/>
              </a:lnSpc>
              <a:spcBef>
                <a:spcPts val="0"/>
              </a:spcBef>
              <a:buClr>
                <a:srgbClr val="FFFFFF"/>
              </a:buClr>
              <a:buSzPts val="1657"/>
            </a:pPr>
            <a:r>
              <a:rPr lang="en-US" sz="2000" dirty="0">
                <a:solidFill>
                  <a:srgbClr val="FFFFFF"/>
                </a:solidFill>
              </a:rPr>
              <a:t>2002 in West Africa a report finds abuse by NGO’s and UN Peacekeepers.</a:t>
            </a:r>
          </a:p>
          <a:p>
            <a:pPr marL="0" lvl="0" indent="0">
              <a:lnSpc>
                <a:spcPct val="70000"/>
              </a:lnSpc>
              <a:spcBef>
                <a:spcPts val="0"/>
              </a:spcBef>
              <a:buClr>
                <a:srgbClr val="FFFFFF"/>
              </a:buClr>
              <a:buSzPts val="1657"/>
              <a:buNone/>
            </a:pPr>
            <a:endParaRPr lang="en-US" sz="2000" dirty="0">
              <a:solidFill>
                <a:srgbClr val="FFFFFF"/>
              </a:solidFill>
            </a:endParaRPr>
          </a:p>
          <a:p>
            <a:pPr lvl="0">
              <a:lnSpc>
                <a:spcPct val="70000"/>
              </a:lnSpc>
              <a:spcBef>
                <a:spcPts val="0"/>
              </a:spcBef>
              <a:buClr>
                <a:srgbClr val="FFFFFF"/>
              </a:buClr>
              <a:buSzPts val="1657"/>
            </a:pPr>
            <a:r>
              <a:rPr lang="en-US" sz="2000" dirty="0">
                <a:solidFill>
                  <a:srgbClr val="FFFFFF"/>
                </a:solidFill>
              </a:rPr>
              <a:t>2002 IASC adopted 6 core principles intended to help with the prevention of SEA.</a:t>
            </a:r>
          </a:p>
          <a:p>
            <a:pPr marL="0" lvl="0" indent="0">
              <a:lnSpc>
                <a:spcPct val="70000"/>
              </a:lnSpc>
              <a:spcBef>
                <a:spcPts val="0"/>
              </a:spcBef>
              <a:buClr>
                <a:srgbClr val="FFFFFF"/>
              </a:buClr>
              <a:buSzPts val="1657"/>
              <a:buNone/>
            </a:pPr>
            <a:endParaRPr lang="en-US" sz="2000" dirty="0">
              <a:solidFill>
                <a:srgbClr val="FFFFFF"/>
              </a:solidFill>
            </a:endParaRPr>
          </a:p>
          <a:p>
            <a:pPr lvl="0">
              <a:lnSpc>
                <a:spcPct val="70000"/>
              </a:lnSpc>
              <a:spcBef>
                <a:spcPts val="0"/>
              </a:spcBef>
              <a:buClr>
                <a:srgbClr val="FFFFFF"/>
              </a:buClr>
              <a:buSzPts val="1657"/>
            </a:pPr>
            <a:r>
              <a:rPr lang="en-US" sz="2000" dirty="0">
                <a:solidFill>
                  <a:srgbClr val="FFFFFF"/>
                </a:solidFill>
              </a:rPr>
              <a:t>2003 The UN Secretary General produced a bulletin on SEA as well as the slogan “to serve with pride”. The Bulletin outlines the zero tolerance approach to SEA and Child abuse.</a:t>
            </a:r>
          </a:p>
          <a:p>
            <a:pPr marL="0" lvl="0" indent="0">
              <a:lnSpc>
                <a:spcPct val="70000"/>
              </a:lnSpc>
              <a:spcBef>
                <a:spcPts val="0"/>
              </a:spcBef>
              <a:buClr>
                <a:srgbClr val="FFFFFF"/>
              </a:buClr>
              <a:buSzPts val="1657"/>
              <a:buNone/>
            </a:pPr>
            <a:endParaRPr lang="en-US" sz="2000" dirty="0">
              <a:solidFill>
                <a:srgbClr val="FFFFFF"/>
              </a:solidFill>
            </a:endParaRPr>
          </a:p>
          <a:p>
            <a:pPr lvl="0">
              <a:lnSpc>
                <a:spcPct val="70000"/>
              </a:lnSpc>
              <a:spcBef>
                <a:spcPts val="0"/>
              </a:spcBef>
              <a:buClr>
                <a:srgbClr val="FFFFFF"/>
              </a:buClr>
              <a:buSzPts val="1657"/>
            </a:pPr>
            <a:r>
              <a:rPr lang="en-US" sz="2000" dirty="0">
                <a:solidFill>
                  <a:srgbClr val="FFFFFF"/>
                </a:solidFill>
              </a:rPr>
              <a:t>2008  Save the Children reported on Child protection issues in the sector.</a:t>
            </a:r>
          </a:p>
          <a:p>
            <a:pPr marL="0" lvl="0" indent="0">
              <a:lnSpc>
                <a:spcPct val="70000"/>
              </a:lnSpc>
              <a:spcBef>
                <a:spcPts val="0"/>
              </a:spcBef>
              <a:buClr>
                <a:srgbClr val="FFFFFF"/>
              </a:buClr>
              <a:buSzPts val="1657"/>
              <a:buNone/>
            </a:pPr>
            <a:endParaRPr lang="en-US" sz="2000" dirty="0">
              <a:solidFill>
                <a:srgbClr val="FFFFFF"/>
              </a:solidFill>
            </a:endParaRPr>
          </a:p>
          <a:p>
            <a:pPr lvl="0">
              <a:lnSpc>
                <a:spcPct val="70000"/>
              </a:lnSpc>
              <a:spcBef>
                <a:spcPts val="0"/>
              </a:spcBef>
              <a:buClr>
                <a:srgbClr val="FFFFFF"/>
              </a:buClr>
              <a:buSzPts val="1657"/>
            </a:pPr>
            <a:r>
              <a:rPr lang="en-US" sz="2000" dirty="0">
                <a:solidFill>
                  <a:srgbClr val="FFFFFF"/>
                </a:solidFill>
              </a:rPr>
              <a:t>2015 Independent review on SEA by international peacekeeping forces in the Central African Republic – ‘The CAR Panel Report’</a:t>
            </a:r>
          </a:p>
          <a:p>
            <a:pPr lvl="0">
              <a:lnSpc>
                <a:spcPct val="70000"/>
              </a:lnSpc>
              <a:spcBef>
                <a:spcPts val="0"/>
              </a:spcBef>
              <a:buClr>
                <a:srgbClr val="FFFFFF"/>
              </a:buClr>
              <a:buSzPts val="1657"/>
            </a:pPr>
            <a:endParaRPr lang="en-US" sz="2000" dirty="0">
              <a:solidFill>
                <a:srgbClr val="FFFFFF"/>
              </a:solidFill>
            </a:endParaRPr>
          </a:p>
          <a:p>
            <a:pPr lvl="0">
              <a:lnSpc>
                <a:spcPct val="70000"/>
              </a:lnSpc>
              <a:spcBef>
                <a:spcPts val="0"/>
              </a:spcBef>
              <a:buClr>
                <a:srgbClr val="FFFFFF"/>
              </a:buClr>
              <a:buSzPts val="1657"/>
            </a:pPr>
            <a:r>
              <a:rPr lang="en-US" sz="2000" dirty="0">
                <a:solidFill>
                  <a:srgbClr val="FFFFFF"/>
                </a:solidFill>
              </a:rPr>
              <a:t>In 2018, two major cases were brought forward:</a:t>
            </a:r>
          </a:p>
          <a:p>
            <a:pPr lvl="1">
              <a:lnSpc>
                <a:spcPct val="70000"/>
              </a:lnSpc>
              <a:spcBef>
                <a:spcPts val="0"/>
              </a:spcBef>
              <a:buClr>
                <a:srgbClr val="FFFFFF"/>
              </a:buClr>
              <a:buSzPts val="1657"/>
            </a:pPr>
            <a:r>
              <a:rPr lang="en-US" sz="1600" dirty="0">
                <a:solidFill>
                  <a:srgbClr val="FFFFFF"/>
                </a:solidFill>
              </a:rPr>
              <a:t>Oxfam – sexual exploitation of vulnerable people during the Haiti humanitarian response.</a:t>
            </a:r>
          </a:p>
          <a:p>
            <a:pPr lvl="1">
              <a:lnSpc>
                <a:spcPct val="70000"/>
              </a:lnSpc>
              <a:spcBef>
                <a:spcPts val="0"/>
              </a:spcBef>
              <a:buClr>
                <a:srgbClr val="FFFFFF"/>
              </a:buClr>
              <a:buSzPts val="1657"/>
            </a:pPr>
            <a:r>
              <a:rPr lang="en-US" sz="1600" dirty="0">
                <a:solidFill>
                  <a:srgbClr val="FFFFFF"/>
                </a:solidFill>
              </a:rPr>
              <a:t>Save the Children – Sexual harassment of women by senior staff.</a:t>
            </a:r>
          </a:p>
          <a:p>
            <a:pPr marL="228600" lvl="0" indent="-201803" algn="l" rtl="0">
              <a:lnSpc>
                <a:spcPct val="70000"/>
              </a:lnSpc>
              <a:spcBef>
                <a:spcPts val="1000"/>
              </a:spcBef>
              <a:spcAft>
                <a:spcPts val="0"/>
              </a:spcAft>
              <a:buClr>
                <a:schemeClr val="dk1"/>
              </a:buClr>
              <a:buSzPts val="422"/>
              <a:buNone/>
            </a:pPr>
            <a:endParaRPr sz="421" dirty="0">
              <a:solidFill>
                <a:srgbClr val="FFFFFF"/>
              </a:solidFill>
            </a:endParaRPr>
          </a:p>
          <a:p>
            <a:pPr marL="0" lvl="0" indent="0" algn="l" rtl="0">
              <a:lnSpc>
                <a:spcPct val="70000"/>
              </a:lnSpc>
              <a:spcBef>
                <a:spcPts val="1000"/>
              </a:spcBef>
              <a:spcAft>
                <a:spcPts val="0"/>
              </a:spcAft>
              <a:buClr>
                <a:srgbClr val="FFFFFF"/>
              </a:buClr>
              <a:buSzPts val="422"/>
              <a:buNone/>
            </a:pPr>
            <a:r>
              <a:rPr lang="en-US" sz="421" dirty="0">
                <a:solidFill>
                  <a:srgbClr val="FFFFFF"/>
                </a:solidFill>
              </a:rPr>
              <a:t> </a:t>
            </a:r>
            <a:endParaRPr dirty="0"/>
          </a:p>
          <a:p>
            <a:pPr marL="26797" indent="0">
              <a:lnSpc>
                <a:spcPct val="70000"/>
              </a:lnSpc>
              <a:buClr>
                <a:schemeClr val="dk1"/>
              </a:buClr>
              <a:buSzPts val="422"/>
              <a:buNone/>
            </a:pPr>
            <a:r>
              <a:rPr lang="en-US" sz="2000" dirty="0">
                <a:solidFill>
                  <a:srgbClr val="FFFFFF"/>
                </a:solidFill>
              </a:rPr>
              <a:t>2020 Allegations against a number of organizations personnel asking for sex in exchange for work in the Ebola response in DRC</a:t>
            </a:r>
            <a:endParaRPr sz="421" dirty="0">
              <a:solidFill>
                <a:srgbClr val="FFFFFF"/>
              </a:solidFill>
            </a:endParaRPr>
          </a:p>
        </p:txBody>
      </p:sp>
    </p:spTree>
    <p:extLst>
      <p:ext uri="{BB962C8B-B14F-4D97-AF65-F5344CB8AC3E}">
        <p14:creationId xmlns:p14="http://schemas.microsoft.com/office/powerpoint/2010/main" val="4114015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CC216B-872F-43A8-A906-8938B35446F0}"/>
              </a:ext>
            </a:extLst>
          </p:cNvPr>
          <p:cNvSpPr>
            <a:spLocks noGrp="1"/>
          </p:cNvSpPr>
          <p:nvPr>
            <p:ph type="body" sz="quarter" idx="14"/>
          </p:nvPr>
        </p:nvSpPr>
        <p:spPr>
          <a:xfrm>
            <a:off x="263056" y="1225906"/>
            <a:ext cx="6373285" cy="4660900"/>
          </a:xfrm>
        </p:spPr>
        <p:txBody>
          <a:bodyPr>
            <a:normAutofit fontScale="85000" lnSpcReduction="20000"/>
          </a:bodyPr>
          <a:lstStyle/>
          <a:p>
            <a:pPr marL="0" indent="0">
              <a:buNone/>
            </a:pPr>
            <a:endParaRPr lang="en-US" sz="2667" dirty="0"/>
          </a:p>
          <a:p>
            <a:pPr marL="0" indent="0">
              <a:buNone/>
            </a:pPr>
            <a:r>
              <a:rPr lang="en-US" sz="3300" dirty="0">
                <a:solidFill>
                  <a:srgbClr val="00B0F0"/>
                </a:solidFill>
                <a:latin typeface="+mn-lt"/>
              </a:rPr>
              <a:t>2003</a:t>
            </a:r>
            <a:r>
              <a:rPr lang="en-US" sz="3300" dirty="0">
                <a:latin typeface="+mn-lt"/>
              </a:rPr>
              <a:t>  SG’s Bulletin on Sexual Violence</a:t>
            </a:r>
          </a:p>
          <a:p>
            <a:pPr marL="0" indent="0">
              <a:buNone/>
            </a:pPr>
            <a:r>
              <a:rPr lang="en-US" sz="3300" dirty="0">
                <a:solidFill>
                  <a:srgbClr val="00B0F0"/>
                </a:solidFill>
                <a:latin typeface="+mn-lt"/>
              </a:rPr>
              <a:t>2016</a:t>
            </a:r>
            <a:r>
              <a:rPr lang="en-US" sz="3300" dirty="0">
                <a:latin typeface="+mn-lt"/>
              </a:rPr>
              <a:t>  Trust Fund in Support of Victims of 	SEA</a:t>
            </a:r>
          </a:p>
          <a:p>
            <a:pPr marL="0" indent="0">
              <a:buNone/>
            </a:pPr>
            <a:r>
              <a:rPr lang="en-US" sz="3300" dirty="0">
                <a:solidFill>
                  <a:srgbClr val="00B0F0"/>
                </a:solidFill>
                <a:latin typeface="+mn-lt"/>
              </a:rPr>
              <a:t>2017</a:t>
            </a:r>
            <a:r>
              <a:rPr lang="en-US" sz="3300" dirty="0">
                <a:latin typeface="+mn-lt"/>
              </a:rPr>
              <a:t>  UN victim’s Rights Advocate </a:t>
            </a:r>
          </a:p>
          <a:p>
            <a:pPr marL="0" indent="0">
              <a:buNone/>
            </a:pPr>
            <a:r>
              <a:rPr lang="en-US" sz="3300" dirty="0">
                <a:solidFill>
                  <a:srgbClr val="00B0F0"/>
                </a:solidFill>
                <a:latin typeface="+mn-lt"/>
              </a:rPr>
              <a:t>2017</a:t>
            </a:r>
            <a:r>
              <a:rPr lang="en-US" sz="3300" dirty="0">
                <a:latin typeface="+mn-lt"/>
              </a:rPr>
              <a:t>  SG Whistleblower Protection Policy</a:t>
            </a:r>
          </a:p>
          <a:p>
            <a:pPr marL="0" indent="0">
              <a:buNone/>
            </a:pPr>
            <a:r>
              <a:rPr lang="en-US" sz="3300" dirty="0">
                <a:solidFill>
                  <a:srgbClr val="00B0F0"/>
                </a:solidFill>
                <a:latin typeface="+mn-lt"/>
              </a:rPr>
              <a:t>2018</a:t>
            </a:r>
            <a:r>
              <a:rPr lang="en-US" sz="3300" dirty="0">
                <a:latin typeface="+mn-lt"/>
              </a:rPr>
              <a:t>  </a:t>
            </a:r>
            <a:r>
              <a:rPr lang="en-US" sz="3300" dirty="0">
                <a:solidFill>
                  <a:srgbClr val="FF0000"/>
                </a:solidFill>
                <a:latin typeface="+mn-lt"/>
              </a:rPr>
              <a:t>UN Protocol on Allegations of SEA 	involving implementing partners</a:t>
            </a:r>
          </a:p>
          <a:p>
            <a:pPr marL="0" indent="0">
              <a:buNone/>
            </a:pPr>
            <a:r>
              <a:rPr lang="en-US" sz="3300" dirty="0">
                <a:solidFill>
                  <a:srgbClr val="00B0F0"/>
                </a:solidFill>
                <a:latin typeface="+mn-lt"/>
              </a:rPr>
              <a:t>2019</a:t>
            </a:r>
            <a:r>
              <a:rPr lang="en-US" sz="3300" dirty="0">
                <a:latin typeface="+mn-lt"/>
              </a:rPr>
              <a:t>  </a:t>
            </a:r>
            <a:r>
              <a:rPr lang="en-US" sz="3300" dirty="0">
                <a:solidFill>
                  <a:srgbClr val="FF0000"/>
                </a:solidFill>
                <a:latin typeface="+mn-lt"/>
              </a:rPr>
              <a:t>Revision of IASC 6 Core Principles</a:t>
            </a:r>
          </a:p>
          <a:p>
            <a:pPr marL="0" indent="0">
              <a:buNone/>
            </a:pPr>
            <a:r>
              <a:rPr lang="en-US" sz="3300" dirty="0">
                <a:solidFill>
                  <a:srgbClr val="00B0F0"/>
                </a:solidFill>
                <a:latin typeface="+mn-lt"/>
              </a:rPr>
              <a:t>2019</a:t>
            </a:r>
            <a:r>
              <a:rPr lang="en-US" sz="3300" dirty="0">
                <a:latin typeface="+mn-lt"/>
              </a:rPr>
              <a:t>  IASC Plan for accelerating SEA in 	humanitarian response at country 	level</a:t>
            </a:r>
          </a:p>
          <a:p>
            <a:pPr marL="0" indent="0">
              <a:buNone/>
            </a:pPr>
            <a:endParaRPr lang="en-US" sz="2667" dirty="0"/>
          </a:p>
          <a:p>
            <a:endParaRPr lang="en-US" dirty="0"/>
          </a:p>
        </p:txBody>
      </p:sp>
      <p:sp>
        <p:nvSpPr>
          <p:cNvPr id="6" name="Title 5">
            <a:extLst>
              <a:ext uri="{FF2B5EF4-FFF2-40B4-BE49-F238E27FC236}">
                <a16:creationId xmlns:a16="http://schemas.microsoft.com/office/drawing/2014/main" id="{E39794F7-470F-4FBC-9C3E-47F66BD3CEB3}"/>
              </a:ext>
            </a:extLst>
          </p:cNvPr>
          <p:cNvSpPr txBox="1">
            <a:spLocks/>
          </p:cNvSpPr>
          <p:nvPr/>
        </p:nvSpPr>
        <p:spPr>
          <a:xfrm>
            <a:off x="234481" y="552456"/>
            <a:ext cx="10771958" cy="379810"/>
          </a:xfrm>
          <a:prstGeom prst="rect">
            <a:avLst/>
          </a:prstGeom>
        </p:spPr>
        <p:txBody>
          <a:bodyPr vert="horz" lIns="91440" tIns="45720" rIns="91440" bIns="45720" rtlCol="0" anchor="ctr">
            <a:noAutofit/>
          </a:bodyPr>
          <a:lstStyle>
            <a:lvl1pPr>
              <a:lnSpc>
                <a:spcPct val="90000"/>
              </a:lnSpc>
              <a:spcBef>
                <a:spcPct val="0"/>
              </a:spcBef>
              <a:buNone/>
              <a:defRPr sz="3200" b="0">
                <a:solidFill>
                  <a:srgbClr val="00AEEF"/>
                </a:solidFill>
                <a:latin typeface="Arial"/>
                <a:ea typeface="+mj-ea"/>
                <a:cs typeface="Arial"/>
              </a:defRPr>
            </a:lvl1pPr>
          </a:lstStyle>
          <a:p>
            <a:pPr>
              <a:defRPr/>
            </a:pPr>
            <a:r>
              <a:rPr lang="en-US" sz="2400" dirty="0">
                <a:solidFill>
                  <a:srgbClr val="00B0F0"/>
                </a:solidFill>
                <a:latin typeface="+mn-lt"/>
                <a:cs typeface="Aleo-Regular"/>
              </a:rPr>
              <a:t>The UN’s response and zero tolerance on SEA: a timeline</a:t>
            </a:r>
            <a:br>
              <a:rPr lang="en-US" sz="2400" dirty="0">
                <a:solidFill>
                  <a:srgbClr val="00B0F0"/>
                </a:solidFill>
                <a:latin typeface="+mn-lt"/>
                <a:cs typeface="Aleo-Regular"/>
              </a:rPr>
            </a:br>
            <a:endParaRPr lang="en-US" sz="2400" dirty="0">
              <a:solidFill>
                <a:srgbClr val="00B0F0"/>
              </a:solidFill>
              <a:latin typeface="+mn-lt"/>
              <a:ea typeface="Aleo" charset="0"/>
              <a:cs typeface="Aleo-Regular"/>
            </a:endParaRPr>
          </a:p>
        </p:txBody>
      </p:sp>
      <p:cxnSp>
        <p:nvCxnSpPr>
          <p:cNvPr id="8" name="Straight Connector 7">
            <a:extLst>
              <a:ext uri="{FF2B5EF4-FFF2-40B4-BE49-F238E27FC236}">
                <a16:creationId xmlns:a16="http://schemas.microsoft.com/office/drawing/2014/main" id="{E0B9A3E2-9D7C-447E-A262-CFB88AB69DAB}"/>
              </a:ext>
            </a:extLst>
          </p:cNvPr>
          <p:cNvCxnSpPr>
            <a:cxnSpLocks/>
          </p:cNvCxnSpPr>
          <p:nvPr/>
        </p:nvCxnSpPr>
        <p:spPr>
          <a:xfrm>
            <a:off x="234481" y="846096"/>
            <a:ext cx="7185494" cy="0"/>
          </a:xfrm>
          <a:prstGeom prst="line">
            <a:avLst/>
          </a:prstGeom>
          <a:ln w="88900">
            <a:solidFill>
              <a:srgbClr val="139DEC"/>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08048AD3-B753-408D-B8A6-FF3F3E78D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050" y="1352550"/>
            <a:ext cx="4152900" cy="3324225"/>
          </a:xfrm>
          <a:prstGeom prst="rect">
            <a:avLst/>
          </a:prstGeom>
        </p:spPr>
      </p:pic>
    </p:spTree>
    <p:extLst>
      <p:ext uri="{BB962C8B-B14F-4D97-AF65-F5344CB8AC3E}">
        <p14:creationId xmlns:p14="http://schemas.microsoft.com/office/powerpoint/2010/main" val="339009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7FA5-D026-4548-94DA-2C2EC0467361}"/>
              </a:ext>
            </a:extLst>
          </p:cNvPr>
          <p:cNvSpPr>
            <a:spLocks noGrp="1"/>
          </p:cNvSpPr>
          <p:nvPr>
            <p:ph type="ctrTitle"/>
          </p:nvPr>
        </p:nvSpPr>
        <p:spPr>
          <a:xfrm>
            <a:off x="383467" y="87315"/>
            <a:ext cx="10070400" cy="506413"/>
          </a:xfrm>
        </p:spPr>
        <p:txBody>
          <a:bodyPr>
            <a:normAutofit fontScale="90000"/>
          </a:bodyPr>
          <a:lstStyle/>
          <a:p>
            <a:r>
              <a:rPr lang="en-US" dirty="0"/>
              <a:t>IASC Six guiding principles (based on SG’s Bulletin on sexual violence)</a:t>
            </a:r>
          </a:p>
        </p:txBody>
      </p:sp>
      <p:sp>
        <p:nvSpPr>
          <p:cNvPr id="3" name="Text Placeholder 2">
            <a:extLst>
              <a:ext uri="{FF2B5EF4-FFF2-40B4-BE49-F238E27FC236}">
                <a16:creationId xmlns:a16="http://schemas.microsoft.com/office/drawing/2014/main" id="{71A7C3FA-C653-4C60-974B-36233871480F}"/>
              </a:ext>
            </a:extLst>
          </p:cNvPr>
          <p:cNvSpPr>
            <a:spLocks noGrp="1"/>
          </p:cNvSpPr>
          <p:nvPr>
            <p:ph type="body" sz="quarter" idx="14"/>
          </p:nvPr>
        </p:nvSpPr>
        <p:spPr>
          <a:xfrm>
            <a:off x="123825" y="695325"/>
            <a:ext cx="12068175" cy="6075360"/>
          </a:xfrm>
        </p:spPr>
        <p:txBody>
          <a:bodyPr>
            <a:noAutofit/>
          </a:bodyPr>
          <a:lstStyle/>
          <a:p>
            <a:pPr marL="457200" indent="-457200">
              <a:buFont typeface="+mj-lt"/>
              <a:buAutoNum type="arabicPeriod"/>
            </a:pPr>
            <a:r>
              <a:rPr lang="en-US" sz="2000" dirty="0"/>
              <a:t>“Sexual exploitation and abuse by humanitarian workers constitute acts of gross misconduct and are therefore grounds for termination of employment.</a:t>
            </a:r>
          </a:p>
          <a:p>
            <a:pPr marL="457200" indent="-457200">
              <a:buFont typeface="+mj-lt"/>
              <a:buAutoNum type="arabicPeriod"/>
            </a:pPr>
            <a:r>
              <a:rPr lang="en-US" sz="2000" dirty="0"/>
              <a:t>Sexual </a:t>
            </a:r>
            <a:r>
              <a:rPr lang="en-US" sz="2000" b="1" dirty="0">
                <a:solidFill>
                  <a:srgbClr val="FF0000"/>
                </a:solidFill>
              </a:rPr>
              <a:t>activity with children </a:t>
            </a:r>
            <a:r>
              <a:rPr lang="en-US" sz="2000" dirty="0"/>
              <a:t>(persons under the age of 18</a:t>
            </a:r>
            <a:r>
              <a:rPr lang="en-US" sz="2000" b="1" dirty="0"/>
              <a:t>) </a:t>
            </a:r>
            <a:r>
              <a:rPr lang="en-US" sz="2000" b="1" dirty="0">
                <a:solidFill>
                  <a:srgbClr val="FF0000"/>
                </a:solidFill>
              </a:rPr>
              <a:t>is prohibited</a:t>
            </a:r>
            <a:r>
              <a:rPr lang="en-US" sz="2000" dirty="0">
                <a:solidFill>
                  <a:srgbClr val="FF0000"/>
                </a:solidFill>
              </a:rPr>
              <a:t> </a:t>
            </a:r>
            <a:r>
              <a:rPr lang="en-US" sz="2000" dirty="0"/>
              <a:t>regardless of the age of majority or age of consent locally. Mistaken belief regarding the age of a child is not a defense.</a:t>
            </a:r>
          </a:p>
          <a:p>
            <a:pPr marL="457200" indent="-457200">
              <a:buFont typeface="+mj-lt"/>
              <a:buAutoNum type="arabicPeriod"/>
            </a:pPr>
            <a:r>
              <a:rPr lang="en-US" sz="2000" b="1" dirty="0">
                <a:solidFill>
                  <a:srgbClr val="FF0000"/>
                </a:solidFill>
              </a:rPr>
              <a:t>Exchange of money, employment, goods, or services for sex, including sexual </a:t>
            </a:r>
            <a:r>
              <a:rPr lang="en-US" sz="2000" b="1" dirty="0" err="1">
                <a:solidFill>
                  <a:srgbClr val="FF0000"/>
                </a:solidFill>
              </a:rPr>
              <a:t>favours</a:t>
            </a:r>
            <a:r>
              <a:rPr lang="en-US" sz="2000" b="1" dirty="0">
                <a:solidFill>
                  <a:srgbClr val="FF0000"/>
                </a:solidFill>
              </a:rPr>
              <a:t> </a:t>
            </a:r>
            <a:r>
              <a:rPr lang="en-US" sz="2000" dirty="0"/>
              <a:t>or other forms of humiliating, degrading or exploitative </a:t>
            </a:r>
            <a:r>
              <a:rPr lang="en-US" sz="2000" dirty="0" err="1"/>
              <a:t>behaviour</a:t>
            </a:r>
            <a:r>
              <a:rPr lang="en-US" sz="2000" dirty="0"/>
              <a:t> </a:t>
            </a:r>
            <a:r>
              <a:rPr lang="en-US" sz="2000" b="1" dirty="0">
                <a:solidFill>
                  <a:srgbClr val="FF0000"/>
                </a:solidFill>
              </a:rPr>
              <a:t>is prohibited</a:t>
            </a:r>
            <a:r>
              <a:rPr lang="en-US" sz="2000" dirty="0">
                <a:solidFill>
                  <a:srgbClr val="FF0000"/>
                </a:solidFill>
              </a:rPr>
              <a:t>. </a:t>
            </a:r>
            <a:r>
              <a:rPr lang="en-US" sz="2000" dirty="0"/>
              <a:t>This includes exchange of assistance that is due to beneficiaries.</a:t>
            </a:r>
          </a:p>
          <a:p>
            <a:pPr marL="457200" indent="-457200">
              <a:buFont typeface="+mj-lt"/>
              <a:buAutoNum type="arabicPeriod"/>
            </a:pPr>
            <a:r>
              <a:rPr lang="en-US" sz="2000" b="1" dirty="0">
                <a:solidFill>
                  <a:srgbClr val="FF0000"/>
                </a:solidFill>
              </a:rPr>
              <a:t>Any sexual relationship </a:t>
            </a:r>
            <a:r>
              <a:rPr lang="en-US" sz="2000" dirty="0"/>
              <a:t>between those providing humanitarian assistance and protection and a person benefitting from such humanitarian assistance and protection that</a:t>
            </a:r>
            <a:r>
              <a:rPr lang="en-US" sz="2000" dirty="0">
                <a:solidFill>
                  <a:srgbClr val="FF0000"/>
                </a:solidFill>
              </a:rPr>
              <a:t> </a:t>
            </a:r>
            <a:r>
              <a:rPr lang="en-US" sz="2000" b="1" dirty="0">
                <a:solidFill>
                  <a:srgbClr val="FF0000"/>
                </a:solidFill>
              </a:rPr>
              <a:t>involves improper use of rank or position is prohibited</a:t>
            </a:r>
            <a:r>
              <a:rPr lang="en-US" sz="2000" dirty="0">
                <a:solidFill>
                  <a:srgbClr val="FF0000"/>
                </a:solidFill>
              </a:rPr>
              <a:t>.</a:t>
            </a:r>
            <a:r>
              <a:rPr lang="en-US" sz="2000" dirty="0"/>
              <a:t> Such relationships undermine the  credibility and integrity of humanitarian aid work.</a:t>
            </a:r>
          </a:p>
          <a:p>
            <a:pPr marL="457200" indent="-457200">
              <a:buFont typeface="+mj-lt"/>
              <a:buAutoNum type="arabicPeriod"/>
            </a:pPr>
            <a:r>
              <a:rPr lang="en-US" sz="2000" dirty="0"/>
              <a:t>Where a </a:t>
            </a:r>
            <a:r>
              <a:rPr lang="en-US" sz="2000" b="1" dirty="0">
                <a:solidFill>
                  <a:srgbClr val="FF0000"/>
                </a:solidFill>
              </a:rPr>
              <a:t>humanitarian worker develops concerns </a:t>
            </a:r>
            <a:r>
              <a:rPr lang="en-US" sz="2000" dirty="0"/>
              <a:t>or suspicions regarding sexual abuse or exploitation by a fellow worker, whether in the same agency or not, </a:t>
            </a:r>
            <a:r>
              <a:rPr lang="en-US" sz="2000" b="1" dirty="0">
                <a:solidFill>
                  <a:srgbClr val="FF0000"/>
                </a:solidFill>
              </a:rPr>
              <a:t>he or she must report such concerns</a:t>
            </a:r>
            <a:r>
              <a:rPr lang="en-US" sz="2000" dirty="0"/>
              <a:t> via established agency reporting mechanisms.</a:t>
            </a:r>
          </a:p>
          <a:p>
            <a:pPr marL="457200" indent="-457200">
              <a:buFont typeface="+mj-lt"/>
              <a:buAutoNum type="arabicPeriod"/>
            </a:pPr>
            <a:r>
              <a:rPr lang="en-US" sz="2000" dirty="0"/>
              <a:t>Humanitarian workers are </a:t>
            </a:r>
            <a:r>
              <a:rPr lang="en-US" sz="2000" b="1" dirty="0">
                <a:solidFill>
                  <a:srgbClr val="FF0000"/>
                </a:solidFill>
              </a:rPr>
              <a:t>obliged to create and maintain an environment which prevents sexual exploitation and abuse</a:t>
            </a:r>
            <a:r>
              <a:rPr lang="en-US" sz="2000" dirty="0">
                <a:solidFill>
                  <a:srgbClr val="FF0000"/>
                </a:solidFill>
              </a:rPr>
              <a:t> </a:t>
            </a:r>
            <a:r>
              <a:rPr lang="en-US" sz="2000" dirty="0"/>
              <a:t>and promotes the implementation of their code of conduct. Managers at all levels have particular responsibilities to support and develop  systems which maintain this environment.”</a:t>
            </a:r>
          </a:p>
        </p:txBody>
      </p:sp>
      <p:cxnSp>
        <p:nvCxnSpPr>
          <p:cNvPr id="4" name="Straight Connector 3">
            <a:extLst>
              <a:ext uri="{FF2B5EF4-FFF2-40B4-BE49-F238E27FC236}">
                <a16:creationId xmlns:a16="http://schemas.microsoft.com/office/drawing/2014/main" id="{C73D2C8A-36EE-4FFA-9821-3B3D26DF764B}"/>
              </a:ext>
            </a:extLst>
          </p:cNvPr>
          <p:cNvCxnSpPr>
            <a:cxnSpLocks/>
          </p:cNvCxnSpPr>
          <p:nvPr/>
        </p:nvCxnSpPr>
        <p:spPr>
          <a:xfrm>
            <a:off x="383467" y="593728"/>
            <a:ext cx="9296306" cy="0"/>
          </a:xfrm>
          <a:prstGeom prst="line">
            <a:avLst/>
          </a:prstGeom>
          <a:ln w="88900">
            <a:solidFill>
              <a:srgbClr val="139DE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346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388092" y="2411435"/>
            <a:ext cx="9648329" cy="4327624"/>
          </a:xfrm>
          <a:noFill/>
          <a:ln>
            <a:noFill/>
          </a:ln>
        </p:spPr>
        <p:style>
          <a:lnRef idx="1">
            <a:schemeClr val="accent4"/>
          </a:lnRef>
          <a:fillRef idx="2">
            <a:schemeClr val="accent4"/>
          </a:fillRef>
          <a:effectRef idx="1">
            <a:schemeClr val="accent4"/>
          </a:effectRef>
          <a:fontRef idx="minor">
            <a:schemeClr val="dk1"/>
          </a:fontRef>
        </p:style>
        <p:txBody>
          <a:bodyPr>
            <a:normAutofit fontScale="40000" lnSpcReduction="20000"/>
          </a:bodyPr>
          <a:lstStyle/>
          <a:p>
            <a:pPr marL="0" indent="0">
              <a:lnSpc>
                <a:spcPct val="120000"/>
              </a:lnSpc>
              <a:buNone/>
            </a:pPr>
            <a:r>
              <a:rPr lang="en-US" sz="6000" dirty="0">
                <a:latin typeface="Univers LT Pro 55"/>
                <a:cs typeface="Univers LT Pro 55"/>
              </a:rPr>
              <a:t>The failure to address SEA through appropriate preventive measures, investigation and corrective action constitutes </a:t>
            </a:r>
            <a:r>
              <a:rPr lang="en-US" sz="6000" dirty="0">
                <a:solidFill>
                  <a:srgbClr val="0095D2"/>
                </a:solidFill>
                <a:latin typeface="Univers LT Pro 55"/>
                <a:cs typeface="Univers LT Pro 55"/>
              </a:rPr>
              <a:t>grounds for the termination of any cooperative arrangement with the UN</a:t>
            </a:r>
          </a:p>
          <a:p>
            <a:pPr marL="0" indent="0">
              <a:lnSpc>
                <a:spcPct val="120000"/>
              </a:lnSpc>
              <a:buNone/>
            </a:pPr>
            <a:r>
              <a:rPr lang="en-US" sz="6000" dirty="0">
                <a:latin typeface="Univers LT Pro 55"/>
                <a:cs typeface="Univers LT Pro 55"/>
              </a:rPr>
              <a:t>In addition, all UN partners must:</a:t>
            </a:r>
          </a:p>
          <a:p>
            <a:pPr>
              <a:lnSpc>
                <a:spcPct val="120000"/>
              </a:lnSpc>
            </a:pPr>
            <a:r>
              <a:rPr lang="en-US" sz="6000" dirty="0">
                <a:latin typeface="Univers LT Pro 55"/>
                <a:cs typeface="Univers LT Pro 55"/>
              </a:rPr>
              <a:t>Adhere to the principles of ‘</a:t>
            </a:r>
            <a:r>
              <a:rPr lang="en-US" sz="6000" dirty="0">
                <a:solidFill>
                  <a:srgbClr val="0095D2"/>
                </a:solidFill>
                <a:latin typeface="Univers LT Pro 55"/>
                <a:cs typeface="Univers LT Pro 55"/>
              </a:rPr>
              <a:t>do no harm,’ confidentiality, safety and non-discrimination</a:t>
            </a:r>
          </a:p>
          <a:p>
            <a:pPr>
              <a:lnSpc>
                <a:spcPct val="120000"/>
              </a:lnSpc>
            </a:pPr>
            <a:r>
              <a:rPr lang="en-US" sz="6000" dirty="0">
                <a:latin typeface="Univers LT Pro 55"/>
                <a:cs typeface="Univers LT Pro 55"/>
              </a:rPr>
              <a:t>Use a </a:t>
            </a:r>
            <a:r>
              <a:rPr lang="en-US" sz="6000" dirty="0">
                <a:solidFill>
                  <a:srgbClr val="0095D2"/>
                </a:solidFill>
                <a:latin typeface="Univers LT Pro 55"/>
                <a:cs typeface="Univers LT Pro 55"/>
              </a:rPr>
              <a:t>survivor-centered approach</a:t>
            </a:r>
          </a:p>
          <a:p>
            <a:pPr>
              <a:lnSpc>
                <a:spcPct val="120000"/>
              </a:lnSpc>
            </a:pPr>
            <a:r>
              <a:rPr lang="en-US" sz="6000" dirty="0">
                <a:latin typeface="Univers LT Pro 55"/>
                <a:cs typeface="Univers LT Pro 55"/>
              </a:rPr>
              <a:t>Be guided by the </a:t>
            </a:r>
            <a:r>
              <a:rPr lang="en-US" sz="6000" dirty="0">
                <a:solidFill>
                  <a:srgbClr val="0095D2"/>
                </a:solidFill>
                <a:latin typeface="Univers LT Pro 55"/>
                <a:cs typeface="Univers LT Pro 55"/>
              </a:rPr>
              <a:t>best interests of the individual (child or adult) and the right of the individual to participate and to be heard</a:t>
            </a:r>
            <a:r>
              <a:rPr lang="en-US" sz="6000" dirty="0">
                <a:latin typeface="Univers LT Pro 55"/>
                <a:cs typeface="Univers LT Pro 55"/>
              </a:rPr>
              <a:t>.</a:t>
            </a:r>
          </a:p>
          <a:p>
            <a:endParaRPr lang="en-US" sz="2200" dirty="0">
              <a:latin typeface="Univers LT Pro 55"/>
              <a:cs typeface="Univers LT Pro 55"/>
            </a:endParaRPr>
          </a:p>
        </p:txBody>
      </p:sp>
      <p:sp>
        <p:nvSpPr>
          <p:cNvPr id="4" name="Text Placeholder 3"/>
          <p:cNvSpPr>
            <a:spLocks noGrp="1"/>
          </p:cNvSpPr>
          <p:nvPr>
            <p:ph type="body" sz="quarter" idx="15"/>
          </p:nvPr>
        </p:nvSpPr>
        <p:spPr>
          <a:xfrm>
            <a:off x="798260" y="1761501"/>
            <a:ext cx="11120969" cy="696912"/>
          </a:xfrm>
        </p:spPr>
        <p:txBody>
          <a:bodyPr>
            <a:normAutofit/>
          </a:bodyPr>
          <a:lstStyle/>
          <a:p>
            <a:r>
              <a:rPr lang="en-US" sz="2600" b="0" dirty="0">
                <a:ln w="0"/>
                <a:solidFill>
                  <a:schemeClr val="accent1"/>
                </a:solidFill>
                <a:effectLst>
                  <a:outerShdw blurRad="38100" dist="25400" dir="5400000" algn="ctr" rotWithShape="0">
                    <a:srgbClr val="6E747A">
                      <a:alpha val="43000"/>
                    </a:srgbClr>
                  </a:outerShdw>
                </a:effectLst>
                <a:latin typeface="Univers LT Pro 55"/>
                <a:cs typeface="Univers LT Pro 55"/>
              </a:rPr>
              <a:t>Guiding Principles</a:t>
            </a:r>
          </a:p>
        </p:txBody>
      </p:sp>
      <p:sp>
        <p:nvSpPr>
          <p:cNvPr id="5" name="Title 5"/>
          <p:cNvSpPr txBox="1">
            <a:spLocks/>
          </p:cNvSpPr>
          <p:nvPr/>
        </p:nvSpPr>
        <p:spPr>
          <a:xfrm>
            <a:off x="234482" y="462291"/>
            <a:ext cx="11560021" cy="379811"/>
          </a:xfrm>
          <a:prstGeom prst="rect">
            <a:avLst/>
          </a:prstGeom>
        </p:spPr>
        <p:txBody>
          <a:bodyPr vert="horz" lIns="91440" tIns="45720" rIns="91440" bIns="45720" rtlCol="0" anchor="ctr">
            <a:noAutofit/>
          </a:bodyPr>
          <a:lstStyle>
            <a:lvl1pPr>
              <a:lnSpc>
                <a:spcPct val="90000"/>
              </a:lnSpc>
              <a:spcBef>
                <a:spcPct val="0"/>
              </a:spcBef>
              <a:buNone/>
              <a:defRPr sz="3200" b="0">
                <a:solidFill>
                  <a:srgbClr val="00AEEF"/>
                </a:solidFill>
                <a:latin typeface="Arial"/>
                <a:ea typeface="+mj-ea"/>
                <a:cs typeface="Arial"/>
              </a:defRPr>
            </a:lvl1pPr>
          </a:lstStyle>
          <a:p>
            <a:pPr defTabSz="914377">
              <a:defRPr/>
            </a:pPr>
            <a:r>
              <a:rPr lang="en-US" sz="2400" dirty="0">
                <a:solidFill>
                  <a:srgbClr val="2EA9E0"/>
                </a:solidFill>
                <a:latin typeface="Aleo" charset="0"/>
                <a:ea typeface="Aleo" charset="0"/>
                <a:cs typeface="Aleo" charset="0"/>
              </a:rPr>
              <a:t>UN PROTOCOL ON ALLEGATIONS OF SEA INVOLVING IMPLEMENTING PARTNERS (2018): WHAT IT MEANS FOR UN’s Implementing Partners</a:t>
            </a:r>
          </a:p>
        </p:txBody>
      </p:sp>
      <p:cxnSp>
        <p:nvCxnSpPr>
          <p:cNvPr id="6" name="Straight Connector 5"/>
          <p:cNvCxnSpPr/>
          <p:nvPr/>
        </p:nvCxnSpPr>
        <p:spPr>
          <a:xfrm>
            <a:off x="318029" y="1032391"/>
            <a:ext cx="10275363" cy="0"/>
          </a:xfrm>
          <a:prstGeom prst="line">
            <a:avLst/>
          </a:prstGeom>
          <a:ln w="88900">
            <a:solidFill>
              <a:srgbClr val="0095D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75552" y="1808480"/>
            <a:ext cx="10291952" cy="4763771"/>
          </a:xfrm>
          <a:prstGeom prst="rect">
            <a:avLst/>
          </a:prstGeom>
          <a:noFill/>
          <a:ln w="19050" cmpd="sng">
            <a:solidFill>
              <a:srgbClr val="5B9BD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10" name="Isosceles Triangle 9"/>
          <p:cNvSpPr/>
          <p:nvPr/>
        </p:nvSpPr>
        <p:spPr>
          <a:xfrm rot="10800000">
            <a:off x="494712" y="2126007"/>
            <a:ext cx="185729" cy="120317"/>
          </a:xfrm>
          <a:prstGeom prst="triangle">
            <a:avLst>
              <a:gd name="adj" fmla="val 0"/>
            </a:avLst>
          </a:prstGeom>
          <a:solidFill>
            <a:srgbClr val="0A547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sp>
        <p:nvSpPr>
          <p:cNvPr id="13" name="Isosceles Triangle 12"/>
          <p:cNvSpPr/>
          <p:nvPr/>
        </p:nvSpPr>
        <p:spPr>
          <a:xfrm rot="10800000" flipH="1" flipV="1">
            <a:off x="3839984" y="1651636"/>
            <a:ext cx="139339" cy="155413"/>
          </a:xfrm>
          <a:prstGeom prst="triangle">
            <a:avLst>
              <a:gd name="adj" fmla="val 0"/>
            </a:avLst>
          </a:prstGeom>
          <a:solidFill>
            <a:srgbClr val="0A547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spTree>
    <p:extLst>
      <p:ext uri="{BB962C8B-B14F-4D97-AF65-F5344CB8AC3E}">
        <p14:creationId xmlns:p14="http://schemas.microsoft.com/office/powerpoint/2010/main" val="2115604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569044" y="1832969"/>
            <a:ext cx="7797909" cy="2794995"/>
          </a:xfrm>
          <a:noFill/>
          <a:ln>
            <a:no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0" indent="0">
              <a:lnSpc>
                <a:spcPct val="120000"/>
              </a:lnSpc>
              <a:buNone/>
            </a:pPr>
            <a:r>
              <a:rPr lang="en-US" sz="3200" dirty="0">
                <a:solidFill>
                  <a:srgbClr val="0095D2"/>
                </a:solidFill>
                <a:latin typeface="Univers LT Pro 55"/>
                <a:cs typeface="Univers LT Pro 55"/>
              </a:rPr>
              <a:t>UN Personnel and UN implementing partners</a:t>
            </a:r>
          </a:p>
          <a:p>
            <a:pPr marL="0" indent="0">
              <a:lnSpc>
                <a:spcPct val="100000"/>
              </a:lnSpc>
              <a:buNone/>
            </a:pPr>
            <a:r>
              <a:rPr lang="en-US" sz="2400" dirty="0">
                <a:solidFill>
                  <a:schemeClr val="tx1"/>
                </a:solidFill>
                <a:latin typeface="Univers LT Pro 55"/>
                <a:cs typeface="Univers LT Pro 55"/>
              </a:rPr>
              <a:t>An entity to which a UN organization has entrusted the implementation of a </a:t>
            </a:r>
            <a:r>
              <a:rPr lang="en-US" sz="2400" dirty="0" err="1">
                <a:solidFill>
                  <a:schemeClr val="tx1"/>
                </a:solidFill>
                <a:latin typeface="Univers LT Pro 55"/>
                <a:cs typeface="Univers LT Pro 55"/>
              </a:rPr>
              <a:t>programme</a:t>
            </a:r>
            <a:r>
              <a:rPr lang="en-US" sz="2400" dirty="0">
                <a:solidFill>
                  <a:schemeClr val="tx1"/>
                </a:solidFill>
                <a:latin typeface="Univers LT Pro 55"/>
                <a:cs typeface="Univers LT Pro 55"/>
              </a:rPr>
              <a:t> and/or project specified in a signed document, along with the assumption of responsibility and accountability for the effective use of resources and the delivery of outputs. Implementing partners may include – but are not limited to - government institutions, inter-governmental organizations, and civil society organizations, including NGOs. Implementing partners’ subcontractors are subsumed within this definition.</a:t>
            </a:r>
          </a:p>
        </p:txBody>
      </p:sp>
      <p:sp>
        <p:nvSpPr>
          <p:cNvPr id="5" name="Title 5"/>
          <p:cNvSpPr txBox="1">
            <a:spLocks/>
          </p:cNvSpPr>
          <p:nvPr/>
        </p:nvSpPr>
        <p:spPr>
          <a:xfrm>
            <a:off x="234482" y="245701"/>
            <a:ext cx="10975881" cy="379811"/>
          </a:xfrm>
          <a:prstGeom prst="rect">
            <a:avLst/>
          </a:prstGeom>
        </p:spPr>
        <p:txBody>
          <a:bodyPr vert="horz" lIns="91440" tIns="45720" rIns="91440" bIns="45720" rtlCol="0" anchor="ctr">
            <a:noAutofit/>
          </a:bodyPr>
          <a:lstStyle>
            <a:lvl1pPr>
              <a:lnSpc>
                <a:spcPct val="90000"/>
              </a:lnSpc>
              <a:spcBef>
                <a:spcPct val="0"/>
              </a:spcBef>
              <a:buNone/>
              <a:defRPr sz="3200" b="0">
                <a:solidFill>
                  <a:srgbClr val="00AEEF"/>
                </a:solidFill>
                <a:latin typeface="Arial"/>
                <a:ea typeface="+mj-ea"/>
                <a:cs typeface="Arial"/>
              </a:defRPr>
            </a:lvl1pPr>
          </a:lstStyle>
          <a:p>
            <a:pPr defTabSz="914377">
              <a:defRPr/>
            </a:pPr>
            <a:r>
              <a:rPr lang="en-US" sz="2400" dirty="0">
                <a:solidFill>
                  <a:srgbClr val="2EA9E0"/>
                </a:solidFill>
                <a:latin typeface="Aleo" charset="0"/>
                <a:ea typeface="Aleo" charset="0"/>
                <a:cs typeface="Aleo" charset="0"/>
              </a:rPr>
              <a:t>Who are Implementing Partners?</a:t>
            </a:r>
          </a:p>
        </p:txBody>
      </p:sp>
      <p:cxnSp>
        <p:nvCxnSpPr>
          <p:cNvPr id="6" name="Straight Connector 5"/>
          <p:cNvCxnSpPr/>
          <p:nvPr/>
        </p:nvCxnSpPr>
        <p:spPr>
          <a:xfrm>
            <a:off x="318030" y="717351"/>
            <a:ext cx="9053135" cy="0"/>
          </a:xfrm>
          <a:prstGeom prst="line">
            <a:avLst/>
          </a:prstGeom>
          <a:ln w="88900">
            <a:solidFill>
              <a:srgbClr val="0095D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61" y="1051146"/>
            <a:ext cx="2335881" cy="2335881"/>
          </a:xfrm>
          <a:prstGeom prst="rect">
            <a:avLst/>
          </a:prstGeom>
        </p:spPr>
      </p:pic>
      <p:sp>
        <p:nvSpPr>
          <p:cNvPr id="12" name="Rectangle 11"/>
          <p:cNvSpPr/>
          <p:nvPr/>
        </p:nvSpPr>
        <p:spPr>
          <a:xfrm>
            <a:off x="468033" y="1167940"/>
            <a:ext cx="10975881" cy="5042358"/>
          </a:xfrm>
          <a:prstGeom prst="rect">
            <a:avLst/>
          </a:prstGeom>
          <a:noFill/>
          <a:ln w="19050" cmpd="sng">
            <a:solidFill>
              <a:srgbClr val="5B9BD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US">
              <a:solidFill>
                <a:prstClr val="white"/>
              </a:solidFill>
              <a:latin typeface="Calibri"/>
            </a:endParaRPr>
          </a:p>
        </p:txBody>
      </p:sp>
    </p:spTree>
    <p:extLst>
      <p:ext uri="{BB962C8B-B14F-4D97-AF65-F5344CB8AC3E}">
        <p14:creationId xmlns:p14="http://schemas.microsoft.com/office/powerpoint/2010/main" val="2063903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234480" y="327638"/>
            <a:ext cx="10771958" cy="379810"/>
          </a:xfrm>
          <a:prstGeom prst="rect">
            <a:avLst/>
          </a:prstGeom>
        </p:spPr>
        <p:txBody>
          <a:bodyPr vert="horz" lIns="91440" tIns="45720" rIns="91440" bIns="45720" rtlCol="0" anchor="ctr">
            <a:noAutofit/>
          </a:bodyPr>
          <a:lstStyle>
            <a:lvl1pPr>
              <a:lnSpc>
                <a:spcPct val="90000"/>
              </a:lnSpc>
              <a:spcBef>
                <a:spcPct val="0"/>
              </a:spcBef>
              <a:buNone/>
              <a:defRPr sz="3200" b="0">
                <a:solidFill>
                  <a:srgbClr val="00AEEF"/>
                </a:solidFill>
                <a:latin typeface="Arial"/>
                <a:ea typeface="+mj-ea"/>
                <a:cs typeface="Arial"/>
              </a:defRPr>
            </a:lvl1pPr>
          </a:lstStyle>
          <a:p>
            <a:pPr>
              <a:defRPr/>
            </a:pPr>
            <a:r>
              <a:rPr lang="en-US" sz="2400" dirty="0">
                <a:solidFill>
                  <a:srgbClr val="00B0F0"/>
                </a:solidFill>
                <a:latin typeface="+mn-lt"/>
                <a:cs typeface="Aleo-Regular"/>
              </a:rPr>
              <a:t>The work on PSEA in Uganda in the Covid-19 context</a:t>
            </a:r>
            <a:br>
              <a:rPr lang="en-US" sz="2400" dirty="0">
                <a:solidFill>
                  <a:srgbClr val="00B0F0"/>
                </a:solidFill>
                <a:latin typeface="+mn-lt"/>
                <a:cs typeface="Aleo-Regular"/>
              </a:rPr>
            </a:br>
            <a:endParaRPr lang="en-US" sz="2400" dirty="0">
              <a:solidFill>
                <a:srgbClr val="00B0F0"/>
              </a:solidFill>
              <a:latin typeface="+mn-lt"/>
              <a:ea typeface="Aleo" charset="0"/>
              <a:cs typeface="Aleo-Regular"/>
            </a:endParaRPr>
          </a:p>
        </p:txBody>
      </p:sp>
      <p:sp>
        <p:nvSpPr>
          <p:cNvPr id="10" name="TextBox 9">
            <a:extLst>
              <a:ext uri="{FF2B5EF4-FFF2-40B4-BE49-F238E27FC236}">
                <a16:creationId xmlns:a16="http://schemas.microsoft.com/office/drawing/2014/main" id="{BF4AC281-7FB2-4C8D-9E68-003722640D26}"/>
              </a:ext>
            </a:extLst>
          </p:cNvPr>
          <p:cNvSpPr txBox="1"/>
          <p:nvPr/>
        </p:nvSpPr>
        <p:spPr>
          <a:xfrm>
            <a:off x="234480" y="922741"/>
            <a:ext cx="11556067" cy="6124754"/>
          </a:xfrm>
          <a:prstGeom prst="rect">
            <a:avLst/>
          </a:prstGeom>
          <a:noFill/>
        </p:spPr>
        <p:txBody>
          <a:bodyPr wrap="square" rtlCol="0">
            <a:spAutoFit/>
          </a:bodyPr>
          <a:lstStyle/>
          <a:p>
            <a:pPr marL="457200" indent="-457200">
              <a:buFont typeface="Arial" panose="020B0604020202020204" pitchFamily="34" charset="0"/>
              <a:buChar char="•"/>
            </a:pPr>
            <a:r>
              <a:rPr lang="en-US" sz="2800" dirty="0"/>
              <a:t>A national PSEA task force has been put in place that is chaired by a PSEA Coordinator hosted by the Resident Coordinator’s Office (head of the UN in Uganda).</a:t>
            </a:r>
          </a:p>
          <a:p>
            <a:pPr marL="457200" indent="-457200">
              <a:buFont typeface="Arial" panose="020B0604020202020204" pitchFamily="34" charset="0"/>
              <a:buChar char="•"/>
            </a:pPr>
            <a:r>
              <a:rPr lang="en-US" sz="2800" dirty="0"/>
              <a:t>Partnered with </a:t>
            </a:r>
            <a:r>
              <a:rPr lang="en-US" sz="2800" dirty="0" err="1"/>
              <a:t>Sauti</a:t>
            </a:r>
            <a:r>
              <a:rPr lang="en-US" sz="2800" dirty="0"/>
              <a:t> 116 to receive allegations of SEA.</a:t>
            </a:r>
          </a:p>
          <a:p>
            <a:pPr marL="457200" indent="-457200">
              <a:buFont typeface="Arial" panose="020B0604020202020204" pitchFamily="34" charset="0"/>
              <a:buChar char="•"/>
            </a:pPr>
            <a:r>
              <a:rPr lang="en-US" sz="2800" dirty="0"/>
              <a:t>Accelerate the work on:</a:t>
            </a:r>
          </a:p>
          <a:p>
            <a:pPr marL="914400" lvl="1" indent="-457200">
              <a:buFont typeface="Wingdings" panose="05000000000000000000" pitchFamily="2" charset="2"/>
              <a:buChar char="ü"/>
            </a:pPr>
            <a:r>
              <a:rPr lang="en-US" sz="2800" dirty="0"/>
              <a:t>Access to s</a:t>
            </a:r>
            <a:r>
              <a:rPr lang="en-US" sz="2800" dirty="0">
                <a:solidFill>
                  <a:schemeClr val="tx1">
                    <a:lumMod val="75000"/>
                    <a:lumOff val="25000"/>
                  </a:schemeClr>
                </a:solidFill>
              </a:rPr>
              <a:t>afe and accessible reporting for every affected child and adult in humanitarian contexts. </a:t>
            </a:r>
          </a:p>
          <a:p>
            <a:pPr marL="914400" lvl="1" indent="-457200">
              <a:buFont typeface="Wingdings" panose="05000000000000000000" pitchFamily="2" charset="2"/>
              <a:buChar char="ü"/>
            </a:pPr>
            <a:r>
              <a:rPr lang="en-US" sz="2800" dirty="0">
                <a:solidFill>
                  <a:schemeClr val="tx1">
                    <a:lumMod val="75000"/>
                    <a:lumOff val="25000"/>
                  </a:schemeClr>
                </a:solidFill>
              </a:rPr>
              <a:t>Quality and accessible SEA survivor assistance. </a:t>
            </a:r>
          </a:p>
          <a:p>
            <a:pPr marL="914400" lvl="1" indent="-457200">
              <a:buFont typeface="Wingdings" panose="05000000000000000000" pitchFamily="2" charset="2"/>
              <a:buChar char="ü"/>
            </a:pPr>
            <a:r>
              <a:rPr lang="en-US" sz="2800" dirty="0">
                <a:solidFill>
                  <a:schemeClr val="tx1">
                    <a:lumMod val="75000"/>
                    <a:lumOff val="25000"/>
                  </a:schemeClr>
                </a:solidFill>
              </a:rPr>
              <a:t>Every child survivor of SEA has their case investigated in a prompt, safe and respectful way.</a:t>
            </a:r>
          </a:p>
          <a:p>
            <a:pPr marL="457200" indent="-457200">
              <a:buFont typeface="Arial" panose="020B0604020202020204" pitchFamily="34" charset="0"/>
              <a:buChar char="•"/>
            </a:pPr>
            <a:r>
              <a:rPr lang="en-US" sz="2800" dirty="0"/>
              <a:t>Ensure that all partners and their staff are trained on PSEA and the IASC six core principles.</a:t>
            </a:r>
          </a:p>
          <a:p>
            <a:endParaRPr lang="en-US" sz="2800" dirty="0"/>
          </a:p>
          <a:p>
            <a:pPr algn="ctr"/>
            <a:r>
              <a:rPr lang="en-US" sz="2800" dirty="0"/>
              <a:t>  </a:t>
            </a:r>
          </a:p>
        </p:txBody>
      </p:sp>
      <p:cxnSp>
        <p:nvCxnSpPr>
          <p:cNvPr id="20" name="Straight Connector 19">
            <a:extLst>
              <a:ext uri="{FF2B5EF4-FFF2-40B4-BE49-F238E27FC236}">
                <a16:creationId xmlns:a16="http://schemas.microsoft.com/office/drawing/2014/main" id="{20055AF1-37E2-4D2A-945B-8F3A592A1179}"/>
              </a:ext>
            </a:extLst>
          </p:cNvPr>
          <p:cNvCxnSpPr>
            <a:cxnSpLocks/>
          </p:cNvCxnSpPr>
          <p:nvPr/>
        </p:nvCxnSpPr>
        <p:spPr>
          <a:xfrm flipV="1">
            <a:off x="234480" y="517543"/>
            <a:ext cx="10908770" cy="33342"/>
          </a:xfrm>
          <a:prstGeom prst="line">
            <a:avLst/>
          </a:prstGeom>
          <a:ln w="88900">
            <a:solidFill>
              <a:srgbClr val="139DE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305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8C334-6CDD-4C26-BFB2-6567E282CABF}"/>
              </a:ext>
            </a:extLst>
          </p:cNvPr>
          <p:cNvSpPr>
            <a:spLocks noGrp="1"/>
          </p:cNvSpPr>
          <p:nvPr>
            <p:ph type="ctrTitle"/>
          </p:nvPr>
        </p:nvSpPr>
        <p:spPr>
          <a:xfrm>
            <a:off x="182207" y="338935"/>
            <a:ext cx="11827583" cy="464343"/>
          </a:xfrm>
        </p:spPr>
        <p:txBody>
          <a:bodyPr>
            <a:noAutofit/>
          </a:bodyPr>
          <a:lstStyle/>
          <a:p>
            <a:br>
              <a:rPr lang="en-US" sz="2400" dirty="0">
                <a:solidFill>
                  <a:srgbClr val="00B0F0"/>
                </a:solidFill>
                <a:latin typeface="+mn-lt"/>
              </a:rPr>
            </a:br>
            <a:r>
              <a:rPr lang="en-US" sz="2400" dirty="0">
                <a:solidFill>
                  <a:srgbClr val="00B0F0"/>
                </a:solidFill>
                <a:latin typeface="+mn-lt"/>
              </a:rPr>
              <a:t>Ensure that partners and communities knows: 1) UN’s zero tolerance on SEA and; </a:t>
            </a:r>
            <a:br>
              <a:rPr lang="en-US" sz="2400" dirty="0">
                <a:solidFill>
                  <a:srgbClr val="00B0F0"/>
                </a:solidFill>
                <a:latin typeface="+mn-lt"/>
              </a:rPr>
            </a:br>
            <a:r>
              <a:rPr lang="en-US" sz="2400" dirty="0">
                <a:solidFill>
                  <a:srgbClr val="00B0F0"/>
                </a:solidFill>
                <a:latin typeface="+mn-lt"/>
              </a:rPr>
              <a:t>2) where and how to report if SEA occurs.</a:t>
            </a:r>
            <a:br>
              <a:rPr lang="en-US" sz="2400" dirty="0">
                <a:solidFill>
                  <a:srgbClr val="00B0F0"/>
                </a:solidFill>
                <a:latin typeface="+mn-lt"/>
              </a:rPr>
            </a:br>
            <a:br>
              <a:rPr lang="en-US" sz="2400" dirty="0">
                <a:solidFill>
                  <a:srgbClr val="00B0F0"/>
                </a:solidFill>
                <a:latin typeface="+mn-lt"/>
              </a:rPr>
            </a:br>
            <a:endParaRPr lang="en-US" sz="2400" dirty="0">
              <a:solidFill>
                <a:srgbClr val="00B0F0"/>
              </a:solidFill>
              <a:latin typeface="+mn-lt"/>
            </a:endParaRPr>
          </a:p>
        </p:txBody>
      </p:sp>
      <p:sp>
        <p:nvSpPr>
          <p:cNvPr id="3" name="Text Placeholder 2">
            <a:extLst>
              <a:ext uri="{FF2B5EF4-FFF2-40B4-BE49-F238E27FC236}">
                <a16:creationId xmlns:a16="http://schemas.microsoft.com/office/drawing/2014/main" id="{DE7DE2B4-07B6-4FBE-95F1-4F2C6C8C5087}"/>
              </a:ext>
            </a:extLst>
          </p:cNvPr>
          <p:cNvSpPr>
            <a:spLocks noGrp="1"/>
          </p:cNvSpPr>
          <p:nvPr>
            <p:ph type="body" sz="quarter" idx="14"/>
          </p:nvPr>
        </p:nvSpPr>
        <p:spPr>
          <a:xfrm>
            <a:off x="493184" y="1047750"/>
            <a:ext cx="11205630" cy="4762500"/>
          </a:xfrm>
        </p:spPr>
        <p:txBody>
          <a:bodyPr>
            <a:normAutofit/>
          </a:bodyPr>
          <a:lstStyle/>
          <a:p>
            <a:pPr marL="0" indent="0">
              <a:buNone/>
            </a:pPr>
            <a:endParaRPr lang="en-US" dirty="0"/>
          </a:p>
        </p:txBody>
      </p:sp>
      <p:cxnSp>
        <p:nvCxnSpPr>
          <p:cNvPr id="4" name="Straight Connector 3">
            <a:extLst>
              <a:ext uri="{FF2B5EF4-FFF2-40B4-BE49-F238E27FC236}">
                <a16:creationId xmlns:a16="http://schemas.microsoft.com/office/drawing/2014/main" id="{3D387300-8C35-4373-B5E1-829B123D7284}"/>
              </a:ext>
            </a:extLst>
          </p:cNvPr>
          <p:cNvCxnSpPr>
            <a:cxnSpLocks/>
          </p:cNvCxnSpPr>
          <p:nvPr/>
        </p:nvCxnSpPr>
        <p:spPr>
          <a:xfrm>
            <a:off x="325499" y="803278"/>
            <a:ext cx="9466202" cy="0"/>
          </a:xfrm>
          <a:prstGeom prst="line">
            <a:avLst/>
          </a:prstGeom>
          <a:ln w="88900">
            <a:solidFill>
              <a:srgbClr val="139DEC"/>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screen, skiing, small, racing&#10;&#10;Description automatically generated">
            <a:extLst>
              <a:ext uri="{FF2B5EF4-FFF2-40B4-BE49-F238E27FC236}">
                <a16:creationId xmlns:a16="http://schemas.microsoft.com/office/drawing/2014/main" id="{DE779EE8-6C8D-452A-9763-501C53F03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8" y="1162051"/>
            <a:ext cx="5782004" cy="5162548"/>
          </a:xfrm>
          <a:prstGeom prst="rect">
            <a:avLst/>
          </a:prstGeom>
        </p:spPr>
      </p:pic>
      <p:pic>
        <p:nvPicPr>
          <p:cNvPr id="6" name="Picture 5" descr="A picture containing monitor, screen, holding, small&#10;&#10;Description automatically generated">
            <a:extLst>
              <a:ext uri="{FF2B5EF4-FFF2-40B4-BE49-F238E27FC236}">
                <a16:creationId xmlns:a16="http://schemas.microsoft.com/office/drawing/2014/main" id="{805452F5-1D8C-4C09-A10E-89C585879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62052"/>
            <a:ext cx="5981700" cy="5162548"/>
          </a:xfrm>
          <a:prstGeom prst="rect">
            <a:avLst/>
          </a:prstGeom>
        </p:spPr>
      </p:pic>
    </p:spTree>
    <p:extLst>
      <p:ext uri="{BB962C8B-B14F-4D97-AF65-F5344CB8AC3E}">
        <p14:creationId xmlns:p14="http://schemas.microsoft.com/office/powerpoint/2010/main" val="699894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57"/>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02" name="Google Shape;902;p57" descr="Icon&#10;&#10;Description automatically generated"/>
          <p:cNvPicPr preferRelativeResize="0">
            <a:picLocks noGrp="1"/>
          </p:cNvPicPr>
          <p:nvPr>
            <p:ph type="body" idx="1"/>
          </p:nvPr>
        </p:nvPicPr>
        <p:blipFill rotWithShape="1">
          <a:blip r:embed="rId3">
            <a:alphaModFix/>
          </a:blip>
          <a:srcRect t="10321" r="9089" b="17754"/>
          <a:stretch/>
        </p:blipFill>
        <p:spPr>
          <a:xfrm>
            <a:off x="3523488" y="10"/>
            <a:ext cx="8668512" cy="6857990"/>
          </a:xfrm>
          <a:prstGeom prst="rect">
            <a:avLst/>
          </a:prstGeom>
          <a:noFill/>
          <a:ln>
            <a:noFill/>
          </a:ln>
        </p:spPr>
      </p:pic>
      <p:sp>
        <p:nvSpPr>
          <p:cNvPr id="903" name="Google Shape;903;p57"/>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4" name="Google Shape;904;p57"/>
          <p:cNvSpPr txBox="1">
            <a:spLocks noGrp="1"/>
          </p:cNvSpPr>
          <p:nvPr>
            <p:ph type="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Calibri"/>
              <a:buNone/>
            </a:pPr>
            <a:r>
              <a:rPr lang="en-US" sz="4800"/>
              <a:t>Questions?</a:t>
            </a:r>
            <a:endParaRPr/>
          </a:p>
        </p:txBody>
      </p:sp>
      <p:sp>
        <p:nvSpPr>
          <p:cNvPr id="906" name="Google Shape;906;p57"/>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E52C0A8-1BE6-4793-8E84-21163682DBBA}"/>
              </a:ext>
            </a:extLst>
          </p:cNvPr>
          <p:cNvPicPr>
            <a:picLocks noChangeAspect="1"/>
          </p:cNvPicPr>
          <p:nvPr/>
        </p:nvPicPr>
        <p:blipFill>
          <a:blip r:embed="rId4"/>
          <a:stretch>
            <a:fillRect/>
          </a:stretch>
        </p:blipFill>
        <p:spPr>
          <a:xfrm>
            <a:off x="340634" y="575157"/>
            <a:ext cx="4298053" cy="3535986"/>
          </a:xfrm>
          <a:prstGeom prst="rect">
            <a:avLst/>
          </a:prstGeom>
        </p:spPr>
      </p:pic>
    </p:spTree>
    <p:extLst>
      <p:ext uri="{BB962C8B-B14F-4D97-AF65-F5344CB8AC3E}">
        <p14:creationId xmlns:p14="http://schemas.microsoft.com/office/powerpoint/2010/main" val="2701018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irl taking a selfie&#10;&#10;Description automatically generated">
            <a:extLst>
              <a:ext uri="{FF2B5EF4-FFF2-40B4-BE49-F238E27FC236}">
                <a16:creationId xmlns:a16="http://schemas.microsoft.com/office/drawing/2014/main" id="{4BB566E4-C89A-4146-A96C-BE86320487A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09" t="1789" r="8682" b="21314"/>
          <a:stretch/>
        </p:blipFill>
        <p:spPr>
          <a:xfrm>
            <a:off x="20" y="10"/>
            <a:ext cx="12191981" cy="6857990"/>
          </a:xfrm>
          <a:prstGeom prst="rect">
            <a:avLst/>
          </a:prstGeom>
        </p:spPr>
      </p:pic>
      <p:sp>
        <p:nvSpPr>
          <p:cNvPr id="22"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D58EE80-5C3A-DF4B-A106-91B0DCC3CD1A}"/>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Protection of Children during COVID-19</a:t>
            </a:r>
          </a:p>
        </p:txBody>
      </p:sp>
      <p:sp>
        <p:nvSpPr>
          <p:cNvPr id="23"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E8BA6F7-930E-4641-8248-32A94244F847}"/>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r>
              <a:rPr lang="en-US" dirty="0">
                <a:solidFill>
                  <a:schemeClr val="tx1"/>
                </a:solidFill>
              </a:rPr>
              <a:t>Session 8</a:t>
            </a:r>
          </a:p>
        </p:txBody>
      </p:sp>
    </p:spTree>
    <p:extLst>
      <p:ext uri="{BB962C8B-B14F-4D97-AF65-F5344CB8AC3E}">
        <p14:creationId xmlns:p14="http://schemas.microsoft.com/office/powerpoint/2010/main" val="154394464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36576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267DF7-48F9-764E-B942-4F5B6D7CA403}"/>
              </a:ext>
            </a:extLst>
          </p:cNvPr>
          <p:cNvSpPr>
            <a:spLocks noGrp="1"/>
          </p:cNvSpPr>
          <p:nvPr>
            <p:ph type="title"/>
          </p:nvPr>
        </p:nvSpPr>
        <p:spPr>
          <a:xfrm>
            <a:off x="594360" y="637125"/>
            <a:ext cx="3163824" cy="5256371"/>
          </a:xfrm>
        </p:spPr>
        <p:txBody>
          <a:bodyPr>
            <a:normAutofit/>
          </a:bodyPr>
          <a:lstStyle/>
          <a:p>
            <a:pPr algn="ctr"/>
            <a:r>
              <a:rPr lang="en-GB" dirty="0">
                <a:solidFill>
                  <a:schemeClr val="bg1"/>
                </a:solidFill>
              </a:rPr>
              <a:t>We</a:t>
            </a:r>
            <a:r>
              <a:rPr lang="en-KE" dirty="0">
                <a:solidFill>
                  <a:schemeClr val="bg1"/>
                </a:solidFill>
              </a:rPr>
              <a:t>lcome and introduction</a:t>
            </a:r>
          </a:p>
        </p:txBody>
      </p:sp>
      <p:graphicFrame>
        <p:nvGraphicFramePr>
          <p:cNvPr id="5" name="Content Placeholder 2">
            <a:extLst>
              <a:ext uri="{FF2B5EF4-FFF2-40B4-BE49-F238E27FC236}">
                <a16:creationId xmlns:a16="http://schemas.microsoft.com/office/drawing/2014/main" id="{1769DF5D-E6DF-4A98-A867-B2C40A948CE5}"/>
              </a:ext>
            </a:extLst>
          </p:cNvPr>
          <p:cNvGraphicFramePr>
            <a:graphicFrameLocks noGrp="1"/>
          </p:cNvGraphicFramePr>
          <p:nvPr>
            <p:ph idx="1"/>
            <p:extLst>
              <p:ext uri="{D42A27DB-BD31-4B8C-83A1-F6EECF244321}">
                <p14:modId xmlns:p14="http://schemas.microsoft.com/office/powerpoint/2010/main" val="1839876895"/>
              </p:ext>
            </p:extLst>
          </p:nvPr>
        </p:nvGraphicFramePr>
        <p:xfrm>
          <a:off x="4517136" y="303591"/>
          <a:ext cx="7242048"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83556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5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2" name="Google Shape;862;p53" descr="A picture containing table, food, plate, sitting&#10;&#10;Description automatically generated"/>
          <p:cNvPicPr preferRelativeResize="0"/>
          <p:nvPr/>
        </p:nvPicPr>
        <p:blipFill rotWithShape="1">
          <a:blip r:embed="rId3">
            <a:alphaModFix/>
          </a:blip>
          <a:srcRect t="3573" r="23297" b="5519"/>
          <a:stretch/>
        </p:blipFill>
        <p:spPr>
          <a:xfrm>
            <a:off x="4234050" y="10"/>
            <a:ext cx="7957949" cy="6857990"/>
          </a:xfrm>
          <a:prstGeom prst="rect">
            <a:avLst/>
          </a:prstGeom>
          <a:noFill/>
          <a:ln>
            <a:noFill/>
          </a:ln>
        </p:spPr>
      </p:pic>
      <p:sp>
        <p:nvSpPr>
          <p:cNvPr id="863" name="Google Shape;863;p53"/>
          <p:cNvSpPr/>
          <p:nvPr/>
        </p:nvSpPr>
        <p:spPr>
          <a:xfrm>
            <a:off x="2" y="0"/>
            <a:ext cx="9756601" cy="6858000"/>
          </a:xfrm>
          <a:prstGeom prst="rect">
            <a:avLst/>
          </a:prstGeom>
          <a:gradFill>
            <a:gsLst>
              <a:gs pos="0">
                <a:srgbClr val="FFFFFF">
                  <a:alpha val="0"/>
                </a:srgbClr>
              </a:gs>
              <a:gs pos="19000">
                <a:srgbClr val="FFFFFF">
                  <a:alpha val="37254"/>
                </a:srgbClr>
              </a:gs>
              <a:gs pos="35000">
                <a:srgbClr val="FFFFFF">
                  <a:alpha val="77254"/>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4" name="Google Shape;864;p53"/>
          <p:cNvSpPr txBox="1">
            <a:spLocks noGrp="1"/>
          </p:cNvSpPr>
          <p:nvPr>
            <p:ph type="title"/>
          </p:nvPr>
        </p:nvSpPr>
        <p:spPr>
          <a:xfrm>
            <a:off x="371094" y="1161288"/>
            <a:ext cx="3438144" cy="11247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COVID-19 – increased risks for children</a:t>
            </a:r>
            <a:endParaRPr/>
          </a:p>
        </p:txBody>
      </p:sp>
      <p:sp>
        <p:nvSpPr>
          <p:cNvPr id="865" name="Google Shape;865;p53"/>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6" name="Google Shape;866;p53"/>
          <p:cNvSpPr/>
          <p:nvPr/>
        </p:nvSpPr>
        <p:spPr>
          <a:xfrm>
            <a:off x="428244" y="2443480"/>
            <a:ext cx="3300984" cy="9144"/>
          </a:xfrm>
          <a:prstGeom prst="rect">
            <a:avLst/>
          </a:prstGeom>
          <a:solidFill>
            <a:srgbClr val="D5D5D5"/>
          </a:solidFill>
          <a:ln w="9525" cap="flat" cmpd="sng">
            <a:solidFill>
              <a:srgbClr val="D5D5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7" name="Google Shape;867;p53"/>
          <p:cNvSpPr txBox="1">
            <a:spLocks noGrp="1"/>
          </p:cNvSpPr>
          <p:nvPr>
            <p:ph type="body" idx="1"/>
          </p:nvPr>
        </p:nvSpPr>
        <p:spPr>
          <a:xfrm>
            <a:off x="371094" y="2764548"/>
            <a:ext cx="4588364" cy="3565114"/>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80000"/>
              </a:lnSpc>
              <a:spcBef>
                <a:spcPts val="0"/>
              </a:spcBef>
              <a:spcAft>
                <a:spcPts val="0"/>
              </a:spcAft>
              <a:buClr>
                <a:schemeClr val="dk1"/>
              </a:buClr>
              <a:buSzPts val="2000"/>
              <a:buChar char="•"/>
            </a:pPr>
            <a:r>
              <a:rPr lang="en-US" sz="2000" dirty="0"/>
              <a:t>School closures interrupt school-based services and interventions for at-risk children </a:t>
            </a:r>
            <a:endParaRPr dirty="0"/>
          </a:p>
          <a:p>
            <a:pPr marL="228600" lvl="0" indent="-228600" algn="l" rtl="0">
              <a:lnSpc>
                <a:spcPct val="80000"/>
              </a:lnSpc>
              <a:spcBef>
                <a:spcPts val="1000"/>
              </a:spcBef>
              <a:spcAft>
                <a:spcPts val="0"/>
              </a:spcAft>
              <a:buClr>
                <a:schemeClr val="dk1"/>
              </a:buClr>
              <a:buSzPts val="2000"/>
              <a:buChar char="•"/>
            </a:pPr>
            <a:r>
              <a:rPr lang="en-US" sz="2000" dirty="0"/>
              <a:t>Greater difficulties in accessing health services, </a:t>
            </a:r>
            <a:endParaRPr dirty="0"/>
          </a:p>
          <a:p>
            <a:pPr marL="228600" lvl="0" indent="-228600" algn="l" rtl="0">
              <a:lnSpc>
                <a:spcPct val="80000"/>
              </a:lnSpc>
              <a:spcBef>
                <a:spcPts val="1000"/>
              </a:spcBef>
              <a:spcAft>
                <a:spcPts val="0"/>
              </a:spcAft>
              <a:buClr>
                <a:schemeClr val="dk1"/>
              </a:buClr>
              <a:buSzPts val="2000"/>
              <a:buChar char="•"/>
            </a:pPr>
            <a:r>
              <a:rPr lang="en-US" sz="2000" dirty="0"/>
              <a:t>Increased burdens and separation from caregivers (due to quarantines, or severe illness/death)</a:t>
            </a:r>
            <a:endParaRPr sz="2000" dirty="0"/>
          </a:p>
          <a:p>
            <a:pPr marL="228600" lvl="0" indent="-228600" algn="l" rtl="0">
              <a:lnSpc>
                <a:spcPct val="80000"/>
              </a:lnSpc>
              <a:spcBef>
                <a:spcPts val="1000"/>
              </a:spcBef>
              <a:spcAft>
                <a:spcPts val="0"/>
              </a:spcAft>
              <a:buSzPts val="2000"/>
              <a:buChar char="•"/>
            </a:pPr>
            <a:r>
              <a:rPr lang="en-US" sz="2000" dirty="0"/>
              <a:t>During quarantine measures children locked down with their </a:t>
            </a:r>
            <a:r>
              <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perpetrators</a:t>
            </a:r>
            <a:endParaRPr sz="2000" dirty="0"/>
          </a:p>
          <a:p>
            <a:pPr marL="228600" lvl="0" indent="-228600" algn="l" rtl="0">
              <a:lnSpc>
                <a:spcPct val="80000"/>
              </a:lnSpc>
              <a:spcBef>
                <a:spcPts val="1000"/>
              </a:spcBef>
              <a:spcAft>
                <a:spcPts val="0"/>
              </a:spcAft>
              <a:buSzPts val="2000"/>
              <a:buChar char="•"/>
            </a:pPr>
            <a:r>
              <a:rPr lang="en-US" sz="2000" dirty="0"/>
              <a:t>Online abuse and sexual exploitation</a:t>
            </a:r>
            <a:endParaRPr sz="2000" dirty="0"/>
          </a:p>
          <a:p>
            <a:pPr marL="228600" lvl="0" indent="-228600" algn="l" rtl="0">
              <a:lnSpc>
                <a:spcPct val="80000"/>
              </a:lnSpc>
              <a:spcBef>
                <a:spcPts val="1000"/>
              </a:spcBef>
              <a:spcAft>
                <a:spcPts val="0"/>
              </a:spcAft>
              <a:buClr>
                <a:schemeClr val="dk1"/>
              </a:buClr>
              <a:buSzPts val="2000"/>
              <a:buChar char="•"/>
            </a:pPr>
            <a:r>
              <a:rPr lang="en-US" sz="2000" dirty="0"/>
              <a:t>Girls particular risk – SEA, child marriage, transactional sex</a:t>
            </a:r>
            <a:endParaRPr dirty="0"/>
          </a:p>
          <a:p>
            <a:pPr marL="228600" lvl="0" indent="-228600" algn="l" rtl="0">
              <a:lnSpc>
                <a:spcPct val="80000"/>
              </a:lnSpc>
              <a:spcBef>
                <a:spcPts val="1000"/>
              </a:spcBef>
              <a:spcAft>
                <a:spcPts val="0"/>
              </a:spcAft>
              <a:buClr>
                <a:schemeClr val="dk1"/>
              </a:buClr>
              <a:buSzPts val="2000"/>
              <a:buChar char="•"/>
            </a:pPr>
            <a:r>
              <a:rPr lang="en-US" sz="2000" dirty="0"/>
              <a:t>Lead to negative coping strategies</a:t>
            </a:r>
            <a:endParaRPr dirty="0"/>
          </a:p>
          <a:p>
            <a:pPr marL="228600" lvl="0" indent="-127000" algn="l" rtl="0">
              <a:lnSpc>
                <a:spcPct val="80000"/>
              </a:lnSpc>
              <a:spcBef>
                <a:spcPts val="1000"/>
              </a:spcBef>
              <a:spcAft>
                <a:spcPts val="0"/>
              </a:spcAft>
              <a:buClr>
                <a:schemeClr val="dk1"/>
              </a:buClr>
              <a:buSzPts val="1600"/>
              <a:buNone/>
            </a:pPr>
            <a:endParaRPr sz="1600" dirty="0"/>
          </a:p>
        </p:txBody>
      </p:sp>
    </p:spTree>
    <p:extLst>
      <p:ext uri="{BB962C8B-B14F-4D97-AF65-F5344CB8AC3E}">
        <p14:creationId xmlns:p14="http://schemas.microsoft.com/office/powerpoint/2010/main" val="30065106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0E35A-B0BE-465F-A425-85DDA406B4E7}"/>
              </a:ext>
            </a:extLst>
          </p:cNvPr>
          <p:cNvSpPr>
            <a:spLocks noGrp="1"/>
          </p:cNvSpPr>
          <p:nvPr>
            <p:ph type="title"/>
          </p:nvPr>
        </p:nvSpPr>
        <p:spPr>
          <a:xfrm>
            <a:off x="4965430" y="629268"/>
            <a:ext cx="6586491" cy="1286160"/>
          </a:xfrm>
        </p:spPr>
        <p:txBody>
          <a:bodyPr anchor="b">
            <a:normAutofit/>
          </a:bodyPr>
          <a:lstStyle/>
          <a:p>
            <a:r>
              <a:rPr lang="en-GB" sz="4100">
                <a:cs typeface="Calibri"/>
                <a:sym typeface="Calibri"/>
              </a:rPr>
              <a:t>Protection of children during COVID</a:t>
            </a:r>
            <a:endParaRPr lang="en-UG" sz="4100"/>
          </a:p>
        </p:txBody>
      </p:sp>
      <p:sp>
        <p:nvSpPr>
          <p:cNvPr id="3" name="Content Placeholder 2">
            <a:extLst>
              <a:ext uri="{FF2B5EF4-FFF2-40B4-BE49-F238E27FC236}">
                <a16:creationId xmlns:a16="http://schemas.microsoft.com/office/drawing/2014/main" id="{805298B9-0813-4CAD-919B-E527FBBD118E}"/>
              </a:ext>
            </a:extLst>
          </p:cNvPr>
          <p:cNvSpPr>
            <a:spLocks noGrp="1"/>
          </p:cNvSpPr>
          <p:nvPr>
            <p:ph idx="1"/>
          </p:nvPr>
        </p:nvSpPr>
        <p:spPr>
          <a:xfrm>
            <a:off x="4965431" y="2438400"/>
            <a:ext cx="6586489" cy="3785419"/>
          </a:xfrm>
        </p:spPr>
        <p:txBody>
          <a:bodyPr>
            <a:normAutofit/>
          </a:bodyPr>
          <a:lstStyle/>
          <a:p>
            <a:pPr marL="0" lvl="0" indent="0">
              <a:buNone/>
            </a:pPr>
            <a:endParaRPr lang="en-US" sz="2000" dirty="0">
              <a:ea typeface="Calibri" panose="020F0502020204030204" pitchFamily="34" charset="0"/>
              <a:cs typeface="Calibri" panose="020F0502020204030204" pitchFamily="34" charset="0"/>
            </a:endParaRPr>
          </a:p>
          <a:p>
            <a:pPr marL="342900" indent="-342900">
              <a:buFont typeface="Symbol" panose="05050102010706020507" pitchFamily="18" charset="2"/>
              <a:buChar char=""/>
            </a:pPr>
            <a:r>
              <a:rPr lang="en-UG" sz="2000">
                <a:effectLst/>
                <a:ea typeface="Calibri" panose="020F0502020204030204" pitchFamily="34" charset="0"/>
                <a:cs typeface="Calibri" panose="020F0502020204030204" pitchFamily="34" charset="0"/>
              </a:rPr>
              <a:t>Provide</a:t>
            </a:r>
            <a:r>
              <a:rPr lang="en-US" sz="2000" dirty="0">
                <a:effectLst/>
                <a:ea typeface="Calibri" panose="020F0502020204030204" pitchFamily="34" charset="0"/>
                <a:cs typeface="Calibri" panose="020F0502020204030204" pitchFamily="34" charset="0"/>
              </a:rPr>
              <a:t> </a:t>
            </a:r>
            <a:r>
              <a:rPr lang="en-UG" sz="2000">
                <a:effectLst/>
                <a:ea typeface="Calibri" panose="020F0502020204030204" pitchFamily="34" charset="0"/>
                <a:cs typeface="Calibri" panose="020F0502020204030204" pitchFamily="34" charset="0"/>
              </a:rPr>
              <a:t>a variety of accessible resources that support positive parenting, non-violent discipline, and positive coping and stress management skills </a:t>
            </a:r>
            <a:r>
              <a:rPr lang="en-US" sz="2000" dirty="0">
                <a:effectLst/>
                <a:ea typeface="Calibri" panose="020F0502020204030204" pitchFamily="34" charset="0"/>
                <a:cs typeface="Calibri" panose="020F0502020204030204" pitchFamily="34" charset="0"/>
              </a:rPr>
              <a:t>to parents and caregivers</a:t>
            </a:r>
            <a:r>
              <a:rPr lang="en-UG" sz="2000">
                <a:effectLst/>
                <a:ea typeface="Calibri" panose="020F0502020204030204" pitchFamily="34" charset="0"/>
                <a:cs typeface="Calibri" panose="020F0502020204030204" pitchFamily="34" charset="0"/>
              </a:rPr>
              <a:t> including those who are the hardest to reach</a:t>
            </a:r>
            <a:endParaRPr lang="en-US" sz="2000" dirty="0">
              <a:effectLst/>
              <a:ea typeface="Calibri" panose="020F0502020204030204" pitchFamily="34" charset="0"/>
              <a:cs typeface="Calibri" panose="020F0502020204030204" pitchFamily="34" charset="0"/>
            </a:endParaRPr>
          </a:p>
          <a:p>
            <a:pPr marL="342900" indent="-342900">
              <a:buFont typeface="Symbol" panose="05050102010706020507" pitchFamily="18" charset="2"/>
              <a:buChar char=""/>
            </a:pPr>
            <a:r>
              <a:rPr lang="en-US" sz="2000" dirty="0">
                <a:ea typeface="Calibri" panose="020F0502020204030204" pitchFamily="34" charset="0"/>
                <a:cs typeface="Calibri" panose="020F0502020204030204" pitchFamily="34" charset="0"/>
              </a:rPr>
              <a:t>H</a:t>
            </a:r>
            <a:r>
              <a:rPr lang="en-UG" sz="2000">
                <a:effectLst/>
                <a:ea typeface="Calibri" panose="020F0502020204030204" pitchFamily="34" charset="0"/>
                <a:cs typeface="Calibri" panose="020F0502020204030204" pitchFamily="34" charset="0"/>
              </a:rPr>
              <a:t>elp children to re-establish a sense of their education routines through remote schooling and by working with public and private entities to provide children with access to educators and virtual learning platforms (e.g. internet access, laptops/tablets, </a:t>
            </a:r>
            <a:r>
              <a:rPr lang="en-US" sz="2000" dirty="0">
                <a:effectLst/>
                <a:ea typeface="Calibri" panose="020F0502020204030204" pitchFamily="34" charset="0"/>
                <a:cs typeface="Calibri" panose="020F0502020204030204" pitchFamily="34" charset="0"/>
              </a:rPr>
              <a:t>radios, </a:t>
            </a:r>
            <a:r>
              <a:rPr lang="en-UG" sz="2000">
                <a:effectLst/>
                <a:ea typeface="Calibri" panose="020F0502020204030204" pitchFamily="34" charset="0"/>
                <a:cs typeface="Calibri" panose="020F0502020204030204" pitchFamily="34" charset="0"/>
              </a:rPr>
              <a:t>etc.) </a:t>
            </a:r>
            <a:r>
              <a:rPr lang="en-US" sz="2000" dirty="0">
                <a:effectLst/>
                <a:ea typeface="Calibri" panose="020F0502020204030204" pitchFamily="34" charset="0"/>
                <a:cs typeface="Calibri" panose="020F0502020204030204" pitchFamily="34" charset="0"/>
              </a:rPr>
              <a:t>where possible.</a:t>
            </a:r>
            <a:endParaRPr lang="en-UG" sz="2000">
              <a:effectLst/>
              <a:ea typeface="Calibri" panose="020F0502020204030204" pitchFamily="34" charset="0"/>
              <a:cs typeface="Times New Roman" panose="02020603050405020304" pitchFamily="18" charset="0"/>
            </a:endParaRPr>
          </a:p>
          <a:p>
            <a:pPr marL="0" lvl="0" indent="0">
              <a:spcAft>
                <a:spcPts val="800"/>
              </a:spcAft>
              <a:buNone/>
            </a:pPr>
            <a:endParaRPr lang="en-UG" sz="2000">
              <a:effectLst/>
              <a:ea typeface="Calibri" panose="020F0502020204030204" pitchFamily="34" charset="0"/>
              <a:cs typeface="Times New Roman" panose="02020603050405020304" pitchFamily="18" charset="0"/>
            </a:endParaRPr>
          </a:p>
          <a:p>
            <a:pPr>
              <a:spcAft>
                <a:spcPts val="800"/>
              </a:spcAft>
            </a:pPr>
            <a:endParaRPr lang="en-US" sz="2000" dirty="0">
              <a:effectLst/>
              <a:ea typeface="Calibri" panose="020F0502020204030204" pitchFamily="34" charset="0"/>
              <a:cs typeface="Calibri" panose="020F0502020204030204" pitchFamily="34" charset="0"/>
            </a:endParaRPr>
          </a:p>
          <a:p>
            <a:endParaRPr lang="en-UG" sz="2000"/>
          </a:p>
        </p:txBody>
      </p:sp>
      <p:pic>
        <p:nvPicPr>
          <p:cNvPr id="7" name="Content Placeholder 4" descr="A close up of a persons face&#10;&#10;Description automatically generated">
            <a:extLst>
              <a:ext uri="{FF2B5EF4-FFF2-40B4-BE49-F238E27FC236}">
                <a16:creationId xmlns:a16="http://schemas.microsoft.com/office/drawing/2014/main" id="{57D61ED2-96E6-7641-BC0C-53FDD0DE3DC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229" r="15177"/>
          <a:stretch/>
        </p:blipFill>
        <p:spPr>
          <a:xfrm>
            <a:off x="20" y="10"/>
            <a:ext cx="4635571" cy="6857990"/>
          </a:xfrm>
          <a:prstGeom prst="rect">
            <a:avLst/>
          </a:prstGeom>
          <a:effectLst/>
        </p:spPr>
      </p:pic>
      <p:cxnSp>
        <p:nvCxnSpPr>
          <p:cNvPr id="35" name="Straight Connector 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FF3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4720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F0E35A-B0BE-465F-A425-85DDA406B4E7}"/>
              </a:ext>
            </a:extLst>
          </p:cNvPr>
          <p:cNvSpPr>
            <a:spLocks noGrp="1"/>
          </p:cNvSpPr>
          <p:nvPr>
            <p:ph type="title"/>
          </p:nvPr>
        </p:nvSpPr>
        <p:spPr>
          <a:xfrm>
            <a:off x="355601" y="640263"/>
            <a:ext cx="3733402" cy="5254510"/>
          </a:xfrm>
        </p:spPr>
        <p:txBody>
          <a:bodyPr>
            <a:normAutofit/>
          </a:bodyPr>
          <a:lstStyle/>
          <a:p>
            <a:r>
              <a:rPr lang="en-GB" dirty="0">
                <a:ea typeface="Calibri"/>
                <a:cs typeface="Calibri"/>
                <a:sym typeface="Calibri"/>
              </a:rPr>
              <a:t>Possible prevention interventions</a:t>
            </a:r>
            <a:br>
              <a:rPr lang="en-GB" dirty="0">
                <a:ea typeface="Calibri"/>
                <a:cs typeface="Calibri"/>
                <a:sym typeface="Calibri"/>
              </a:rPr>
            </a:br>
            <a:r>
              <a:rPr lang="en-GB" dirty="0">
                <a:ea typeface="Calibri"/>
                <a:cs typeface="Calibri"/>
                <a:sym typeface="Calibri"/>
              </a:rPr>
              <a:t>for VAC/GBV</a:t>
            </a:r>
            <a:endParaRPr lang="en-UG" dirty="0"/>
          </a:p>
        </p:txBody>
      </p:sp>
      <p:sp>
        <p:nvSpPr>
          <p:cNvPr id="3" name="Content Placeholder 2">
            <a:extLst>
              <a:ext uri="{FF2B5EF4-FFF2-40B4-BE49-F238E27FC236}">
                <a16:creationId xmlns:a16="http://schemas.microsoft.com/office/drawing/2014/main" id="{805298B9-0813-4CAD-919B-E527FBBD118E}"/>
              </a:ext>
            </a:extLst>
          </p:cNvPr>
          <p:cNvSpPr>
            <a:spLocks noGrp="1"/>
          </p:cNvSpPr>
          <p:nvPr>
            <p:ph idx="1"/>
          </p:nvPr>
        </p:nvSpPr>
        <p:spPr>
          <a:xfrm>
            <a:off x="5080000" y="165100"/>
            <a:ext cx="6953250" cy="6413499"/>
          </a:xfrm>
        </p:spPr>
        <p:txBody>
          <a:bodyPr anchor="ctr">
            <a:normAutofit/>
          </a:bodyPr>
          <a:lstStyle/>
          <a:p>
            <a:pPr>
              <a:spcAft>
                <a:spcPts val="800"/>
              </a:spcAft>
            </a:pPr>
            <a:endParaRPr lang="en-US" sz="2400" dirty="0">
              <a:solidFill>
                <a:schemeClr val="bg1"/>
              </a:solidFill>
              <a:effectLst/>
              <a:ea typeface="Calibri" panose="020F0502020204030204" pitchFamily="34" charset="0"/>
              <a:cs typeface="Calibri" panose="020F0502020204030204" pitchFamily="34" charset="0"/>
            </a:endParaRPr>
          </a:p>
          <a:p>
            <a:pPr>
              <a:spcAft>
                <a:spcPts val="800"/>
              </a:spcAft>
            </a:pPr>
            <a:r>
              <a:rPr lang="en-UG" sz="2400" dirty="0">
                <a:solidFill>
                  <a:schemeClr val="bg1"/>
                </a:solidFill>
                <a:effectLst/>
                <a:ea typeface="Calibri" panose="020F0502020204030204" pitchFamily="34" charset="0"/>
                <a:cs typeface="Calibri" panose="020F0502020204030204" pitchFamily="34" charset="0"/>
              </a:rPr>
              <a:t>Gender mainstreaming into existing programmes. (e.g., Adolescent health, school health programs, voluntary counselling and testing, care and treatment centres) </a:t>
            </a:r>
            <a:endParaRPr lang="en-UG" sz="2400" dirty="0">
              <a:solidFill>
                <a:schemeClr val="bg1"/>
              </a:solidFill>
              <a:effectLst/>
              <a:ea typeface="Calibri" panose="020F0502020204030204" pitchFamily="34" charset="0"/>
              <a:cs typeface="Times New Roman" panose="02020603050405020304" pitchFamily="18" charset="0"/>
            </a:endParaRPr>
          </a:p>
          <a:p>
            <a:pPr>
              <a:spcAft>
                <a:spcPts val="800"/>
              </a:spcAft>
            </a:pPr>
            <a:r>
              <a:rPr lang="en-UG" sz="2400" dirty="0">
                <a:solidFill>
                  <a:schemeClr val="bg1"/>
                </a:solidFill>
                <a:effectLst/>
                <a:ea typeface="Calibri" panose="020F0502020204030204" pitchFamily="34" charset="0"/>
                <a:cs typeface="Calibri" panose="020F0502020204030204" pitchFamily="34" charset="0"/>
              </a:rPr>
              <a:t>Strength</a:t>
            </a:r>
            <a:r>
              <a:rPr lang="en-US" sz="2400" dirty="0">
                <a:solidFill>
                  <a:schemeClr val="bg1"/>
                </a:solidFill>
                <a:effectLst/>
                <a:ea typeface="Calibri" panose="020F0502020204030204" pitchFamily="34" charset="0"/>
                <a:cs typeface="Calibri" panose="020F0502020204030204" pitchFamily="34" charset="0"/>
              </a:rPr>
              <a:t>en</a:t>
            </a:r>
            <a:r>
              <a:rPr lang="en-UG" sz="2400" dirty="0">
                <a:solidFill>
                  <a:schemeClr val="bg1"/>
                </a:solidFill>
                <a:effectLst/>
                <a:ea typeface="Calibri" panose="020F0502020204030204" pitchFamily="34" charset="0"/>
                <a:cs typeface="Calibri" panose="020F0502020204030204" pitchFamily="34" charset="0"/>
              </a:rPr>
              <a:t> positive cultural norms and practices</a:t>
            </a:r>
            <a:r>
              <a:rPr lang="en-US" sz="2400" dirty="0">
                <a:solidFill>
                  <a:schemeClr val="bg1"/>
                </a:solidFill>
                <a:effectLst/>
                <a:ea typeface="Calibri" panose="020F0502020204030204" pitchFamily="34" charset="0"/>
                <a:cs typeface="Calibri" panose="020F0502020204030204" pitchFamily="34" charset="0"/>
              </a:rPr>
              <a:t>; </a:t>
            </a:r>
            <a:r>
              <a:rPr lang="en-UG" sz="2400" dirty="0">
                <a:solidFill>
                  <a:schemeClr val="bg1"/>
                </a:solidFill>
                <a:effectLst/>
                <a:ea typeface="Calibri" panose="020F0502020204030204" pitchFamily="34" charset="0"/>
                <a:cs typeface="Calibri" panose="020F0502020204030204" pitchFamily="34" charset="0"/>
              </a:rPr>
              <a:t>Help</a:t>
            </a:r>
            <a:r>
              <a:rPr lang="en-US" sz="2400" dirty="0">
                <a:solidFill>
                  <a:schemeClr val="bg1"/>
                </a:solidFill>
                <a:effectLst/>
                <a:ea typeface="Calibri" panose="020F0502020204030204" pitchFamily="34" charset="0"/>
                <a:cs typeface="Calibri" panose="020F0502020204030204" pitchFamily="34" charset="0"/>
              </a:rPr>
              <a:t>ing</a:t>
            </a:r>
            <a:r>
              <a:rPr lang="en-UG" sz="2400" dirty="0">
                <a:solidFill>
                  <a:schemeClr val="bg1"/>
                </a:solidFill>
                <a:effectLst/>
                <a:ea typeface="Calibri" panose="020F0502020204030204" pitchFamily="34" charset="0"/>
                <a:cs typeface="Calibri" panose="020F0502020204030204" pitchFamily="34" charset="0"/>
              </a:rPr>
              <a:t> communities organize SGBV and SVAC committees to reduce harmful traditional practices and norms contributing to S/GBV </a:t>
            </a:r>
            <a:r>
              <a:rPr lang="en-UG" sz="2400">
                <a:solidFill>
                  <a:schemeClr val="bg1"/>
                </a:solidFill>
                <a:effectLst/>
                <a:ea typeface="Calibri" panose="020F0502020204030204" pitchFamily="34" charset="0"/>
                <a:cs typeface="Calibri" panose="020F0502020204030204" pitchFamily="34" charset="0"/>
              </a:rPr>
              <a:t>and VAC</a:t>
            </a:r>
            <a:r>
              <a:rPr lang="en-UG" sz="2400" dirty="0">
                <a:solidFill>
                  <a:schemeClr val="bg1"/>
                </a:solidFill>
                <a:effectLst/>
                <a:ea typeface="Calibri" panose="020F0502020204030204" pitchFamily="34" charset="0"/>
                <a:cs typeface="Calibri" panose="020F0502020204030204" pitchFamily="34" charset="0"/>
              </a:rPr>
              <a:t>.</a:t>
            </a:r>
            <a:endParaRPr lang="en-UG" sz="2400" dirty="0">
              <a:solidFill>
                <a:schemeClr val="bg1"/>
              </a:solidFill>
              <a:effectLst/>
              <a:ea typeface="Calibri" panose="020F0502020204030204" pitchFamily="34" charset="0"/>
              <a:cs typeface="Times New Roman" panose="02020603050405020304" pitchFamily="18" charset="0"/>
            </a:endParaRPr>
          </a:p>
          <a:p>
            <a:pPr>
              <a:spcAft>
                <a:spcPts val="800"/>
              </a:spcAft>
            </a:pPr>
            <a:r>
              <a:rPr lang="en-UG" sz="2400" dirty="0">
                <a:solidFill>
                  <a:schemeClr val="bg1"/>
                </a:solidFill>
                <a:effectLst/>
                <a:ea typeface="Calibri" panose="020F0502020204030204" pitchFamily="34" charset="0"/>
                <a:cs typeface="Calibri" panose="020F0502020204030204" pitchFamily="34" charset="0"/>
              </a:rPr>
              <a:t>Advoca</a:t>
            </a:r>
            <a:r>
              <a:rPr lang="en-US" sz="2400" dirty="0" err="1">
                <a:solidFill>
                  <a:schemeClr val="bg1"/>
                </a:solidFill>
                <a:ea typeface="Calibri" panose="020F0502020204030204" pitchFamily="34" charset="0"/>
                <a:cs typeface="Calibri" panose="020F0502020204030204" pitchFamily="34" charset="0"/>
              </a:rPr>
              <a:t>te</a:t>
            </a:r>
            <a:r>
              <a:rPr lang="en-UG" sz="2400" dirty="0">
                <a:solidFill>
                  <a:schemeClr val="bg1"/>
                </a:solidFill>
                <a:effectLst/>
                <a:ea typeface="Calibri" panose="020F0502020204030204" pitchFamily="34" charset="0"/>
                <a:cs typeface="Calibri" panose="020F0502020204030204" pitchFamily="34" charset="0"/>
              </a:rPr>
              <a:t> for</a:t>
            </a:r>
            <a:r>
              <a:rPr lang="en-US" sz="2400" dirty="0">
                <a:solidFill>
                  <a:schemeClr val="bg1"/>
                </a:solidFill>
                <a:effectLst/>
                <a:ea typeface="Calibri" panose="020F0502020204030204" pitchFamily="34" charset="0"/>
                <a:cs typeface="Calibri" panose="020F0502020204030204" pitchFamily="34" charset="0"/>
              </a:rPr>
              <a:t> and</a:t>
            </a:r>
            <a:r>
              <a:rPr lang="en-UG" sz="2400" dirty="0">
                <a:solidFill>
                  <a:schemeClr val="bg1"/>
                </a:solidFill>
                <a:effectLst/>
                <a:ea typeface="Calibri" panose="020F0502020204030204" pitchFamily="34" charset="0"/>
                <a:cs typeface="Calibri" panose="020F0502020204030204" pitchFamily="34" charset="0"/>
              </a:rPr>
              <a:t> raising community awareness o</a:t>
            </a:r>
            <a:r>
              <a:rPr lang="en-US" sz="2400" dirty="0">
                <a:solidFill>
                  <a:schemeClr val="bg1"/>
                </a:solidFill>
                <a:effectLst/>
                <a:ea typeface="Calibri" panose="020F0502020204030204" pitchFamily="34" charset="0"/>
                <a:cs typeface="Calibri" panose="020F0502020204030204" pitchFamily="34" charset="0"/>
              </a:rPr>
              <a:t>n</a:t>
            </a:r>
            <a:r>
              <a:rPr lang="en-UG" sz="2400" dirty="0">
                <a:solidFill>
                  <a:schemeClr val="bg1"/>
                </a:solidFill>
                <a:effectLst/>
                <a:ea typeface="Calibri" panose="020F0502020204030204" pitchFamily="34" charset="0"/>
                <a:cs typeface="Calibri" panose="020F0502020204030204" pitchFamily="34" charset="0"/>
              </a:rPr>
              <a:t> various aspects of GBV and VAC, (e.g., intimate partner violence and other forms of violence against women, girls, men and children</a:t>
            </a:r>
            <a:r>
              <a:rPr lang="en-US" sz="2400" dirty="0">
                <a:solidFill>
                  <a:schemeClr val="bg1"/>
                </a:solidFill>
                <a:effectLst/>
                <a:ea typeface="Calibri" panose="020F0502020204030204" pitchFamily="34" charset="0"/>
                <a:cs typeface="Calibri" panose="020F0502020204030204" pitchFamily="34" charset="0"/>
              </a:rPr>
              <a:t>, gender equality and equity</a:t>
            </a:r>
            <a:r>
              <a:rPr lang="en-UG" sz="2400" dirty="0">
                <a:solidFill>
                  <a:schemeClr val="bg1"/>
                </a:solidFill>
                <a:effectLst/>
                <a:ea typeface="Calibri" panose="020F0502020204030204" pitchFamily="34" charset="0"/>
                <a:cs typeface="Calibri" panose="020F0502020204030204" pitchFamily="34" charset="0"/>
              </a:rPr>
              <a:t>.) </a:t>
            </a:r>
            <a:endParaRPr lang="en-UG" sz="2400" dirty="0">
              <a:solidFill>
                <a:schemeClr val="bg1"/>
              </a:solidFill>
              <a:effectLst/>
              <a:ea typeface="Calibri" panose="020F0502020204030204" pitchFamily="34" charset="0"/>
              <a:cs typeface="Times New Roman" panose="02020603050405020304" pitchFamily="18" charset="0"/>
            </a:endParaRPr>
          </a:p>
          <a:p>
            <a:pPr marL="0" indent="0">
              <a:buNone/>
            </a:pPr>
            <a:endParaRPr lang="en-UG" sz="1500" dirty="0">
              <a:solidFill>
                <a:schemeClr val="bg1"/>
              </a:solidFill>
            </a:endParaRPr>
          </a:p>
        </p:txBody>
      </p:sp>
    </p:spTree>
    <p:extLst>
      <p:ext uri="{BB962C8B-B14F-4D97-AF65-F5344CB8AC3E}">
        <p14:creationId xmlns:p14="http://schemas.microsoft.com/office/powerpoint/2010/main" val="1877513323"/>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F0E35A-B0BE-465F-A425-85DDA406B4E7}"/>
              </a:ext>
            </a:extLst>
          </p:cNvPr>
          <p:cNvSpPr>
            <a:spLocks noGrp="1"/>
          </p:cNvSpPr>
          <p:nvPr>
            <p:ph type="title"/>
          </p:nvPr>
        </p:nvSpPr>
        <p:spPr>
          <a:xfrm>
            <a:off x="444501" y="640263"/>
            <a:ext cx="3644502" cy="5254510"/>
          </a:xfrm>
        </p:spPr>
        <p:txBody>
          <a:bodyPr>
            <a:normAutofit/>
          </a:bodyPr>
          <a:lstStyle/>
          <a:p>
            <a:r>
              <a:rPr lang="en-GB" dirty="0">
                <a:ea typeface="Calibri"/>
                <a:cs typeface="Calibri"/>
                <a:sym typeface="Calibri"/>
              </a:rPr>
              <a:t>Possible prevention interventions for VAC/GBV</a:t>
            </a:r>
            <a:endParaRPr lang="en-UG" dirty="0"/>
          </a:p>
        </p:txBody>
      </p:sp>
      <p:sp>
        <p:nvSpPr>
          <p:cNvPr id="3" name="Content Placeholder 2">
            <a:extLst>
              <a:ext uri="{FF2B5EF4-FFF2-40B4-BE49-F238E27FC236}">
                <a16:creationId xmlns:a16="http://schemas.microsoft.com/office/drawing/2014/main" id="{805298B9-0813-4CAD-919B-E527FBBD118E}"/>
              </a:ext>
            </a:extLst>
          </p:cNvPr>
          <p:cNvSpPr>
            <a:spLocks noGrp="1"/>
          </p:cNvSpPr>
          <p:nvPr>
            <p:ph idx="1"/>
          </p:nvPr>
        </p:nvSpPr>
        <p:spPr>
          <a:xfrm>
            <a:off x="4709160" y="209550"/>
            <a:ext cx="7324090" cy="6527800"/>
          </a:xfrm>
        </p:spPr>
        <p:txBody>
          <a:bodyPr anchor="ctr">
            <a:normAutofit fontScale="77500" lnSpcReduction="20000"/>
          </a:bodyPr>
          <a:lstStyle/>
          <a:p>
            <a:pPr>
              <a:spcAft>
                <a:spcPts val="800"/>
              </a:spcAft>
            </a:pPr>
            <a:endParaRPr lang="en-US" sz="2400" dirty="0">
              <a:solidFill>
                <a:schemeClr val="bg1"/>
              </a:solidFill>
              <a:effectLst/>
              <a:ea typeface="Calibri" panose="020F0502020204030204" pitchFamily="34" charset="0"/>
              <a:cs typeface="Calibri" panose="020F0502020204030204" pitchFamily="34" charset="0"/>
            </a:endParaRPr>
          </a:p>
          <a:p>
            <a:pPr>
              <a:spcAft>
                <a:spcPts val="800"/>
              </a:spcAft>
            </a:pPr>
            <a:endParaRPr lang="en-US" sz="2400" dirty="0">
              <a:solidFill>
                <a:schemeClr val="bg1"/>
              </a:solidFill>
              <a:effectLst/>
              <a:ea typeface="Calibri" panose="020F0502020204030204" pitchFamily="34" charset="0"/>
              <a:cs typeface="Calibri" panose="020F0502020204030204" pitchFamily="34" charset="0"/>
            </a:endParaRPr>
          </a:p>
          <a:p>
            <a:pPr>
              <a:spcAft>
                <a:spcPts val="800"/>
              </a:spcAft>
            </a:pPr>
            <a:r>
              <a:rPr lang="en-UG" sz="2600" dirty="0">
                <a:solidFill>
                  <a:schemeClr val="bg1"/>
                </a:solidFill>
                <a:effectLst/>
                <a:ea typeface="Calibri" panose="020F0502020204030204" pitchFamily="34" charset="0"/>
                <a:cs typeface="Calibri" panose="020F0502020204030204" pitchFamily="34" charset="0"/>
              </a:rPr>
              <a:t>Strengthen positive parenting</a:t>
            </a:r>
            <a:r>
              <a:rPr lang="en-US" sz="2600" dirty="0">
                <a:solidFill>
                  <a:schemeClr val="bg1"/>
                </a:solidFill>
                <a:effectLst/>
                <a:ea typeface="Calibri" panose="020F0502020204030204" pitchFamily="34" charset="0"/>
                <a:cs typeface="Calibri" panose="020F0502020204030204" pitchFamily="34" charset="0"/>
              </a:rPr>
              <a:t>; e</a:t>
            </a:r>
            <a:r>
              <a:rPr lang="en-UG" sz="2600" dirty="0">
                <a:solidFill>
                  <a:schemeClr val="bg1"/>
                </a:solidFill>
                <a:effectLst/>
                <a:ea typeface="Calibri" panose="020F0502020204030204" pitchFamily="34" charset="0"/>
                <a:cs typeface="Calibri" panose="020F0502020204030204" pitchFamily="34" charset="0"/>
              </a:rPr>
              <a:t>ducat</a:t>
            </a:r>
            <a:r>
              <a:rPr lang="en-US" sz="2600" dirty="0">
                <a:solidFill>
                  <a:schemeClr val="bg1"/>
                </a:solidFill>
                <a:effectLst/>
                <a:ea typeface="Calibri" panose="020F0502020204030204" pitchFamily="34" charset="0"/>
                <a:cs typeface="Calibri" panose="020F0502020204030204" pitchFamily="34" charset="0"/>
              </a:rPr>
              <a:t>ing</a:t>
            </a:r>
            <a:r>
              <a:rPr lang="en-UG" sz="2600" dirty="0">
                <a:solidFill>
                  <a:schemeClr val="bg1"/>
                </a:solidFill>
                <a:effectLst/>
                <a:ea typeface="Calibri" panose="020F0502020204030204" pitchFamily="34" charset="0"/>
                <a:cs typeface="Calibri" panose="020F0502020204030204" pitchFamily="34" charset="0"/>
              </a:rPr>
              <a:t> parents to increase their knowledge and understanding of how their own upbringing influences occurrence of VAC</a:t>
            </a:r>
            <a:r>
              <a:rPr lang="en-US" sz="2600" dirty="0">
                <a:solidFill>
                  <a:schemeClr val="bg1"/>
                </a:solidFill>
                <a:effectLst/>
                <a:ea typeface="Calibri" panose="020F0502020204030204" pitchFamily="34" charset="0"/>
                <a:cs typeface="Calibri" panose="020F0502020204030204" pitchFamily="34" charset="0"/>
              </a:rPr>
              <a:t>; e</a:t>
            </a:r>
            <a:r>
              <a:rPr lang="en-UG" sz="2600" dirty="0">
                <a:solidFill>
                  <a:schemeClr val="bg1"/>
                </a:solidFill>
                <a:effectLst/>
                <a:ea typeface="Calibri" panose="020F0502020204030204" pitchFamily="34" charset="0"/>
                <a:cs typeface="Calibri" panose="020F0502020204030204" pitchFamily="34" charset="0"/>
              </a:rPr>
              <a:t>encourage</a:t>
            </a:r>
            <a:r>
              <a:rPr lang="en-US" sz="2600" dirty="0">
                <a:solidFill>
                  <a:schemeClr val="bg1"/>
                </a:solidFill>
                <a:ea typeface="Calibri" panose="020F0502020204030204" pitchFamily="34" charset="0"/>
                <a:cs typeface="Calibri" panose="020F0502020204030204" pitchFamily="34" charset="0"/>
              </a:rPr>
              <a:t> </a:t>
            </a:r>
            <a:r>
              <a:rPr lang="en-UG" sz="2600" dirty="0">
                <a:solidFill>
                  <a:schemeClr val="bg1"/>
                </a:solidFill>
                <a:effectLst/>
                <a:ea typeface="Calibri" panose="020F0502020204030204" pitchFamily="34" charset="0"/>
                <a:cs typeface="Calibri" panose="020F0502020204030204" pitchFamily="34" charset="0"/>
              </a:rPr>
              <a:t>age specific communication between parents and their children to enhance bonding. </a:t>
            </a:r>
            <a:endParaRPr lang="en-US" sz="2600" dirty="0">
              <a:solidFill>
                <a:schemeClr val="bg1"/>
              </a:solidFill>
              <a:ea typeface="Calibri" panose="020F0502020204030204" pitchFamily="34" charset="0"/>
              <a:cs typeface="Times New Roman" panose="02020603050405020304" pitchFamily="18" charset="0"/>
            </a:endParaRPr>
          </a:p>
          <a:p>
            <a:pPr>
              <a:spcAft>
                <a:spcPts val="800"/>
              </a:spcAft>
            </a:pPr>
            <a:r>
              <a:rPr lang="en-UG" sz="2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Strengthe</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n </a:t>
            </a:r>
            <a:r>
              <a:rPr lang="en-UG" sz="2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community networks (protection workforce,  family</a:t>
            </a:r>
            <a:r>
              <a:rPr lang="en-US" sz="2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(nuclear &amp; extended</a:t>
            </a:r>
            <a:r>
              <a:rPr lang="en-UG" sz="2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economic strengthening, and advocacy, psychosocial and medical support) through planning, training, and support. </a:t>
            </a:r>
            <a:endParaRPr lang="en-UG"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G" sz="2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Create open and functional dialogues with community members and groups about SGBV and VAC and its consequences.</a:t>
            </a:r>
            <a:endParaRPr lang="en-US" sz="2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G" sz="2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Screen patients/clients to detect GBV and VAC. </a:t>
            </a:r>
            <a:endParaRPr lang="en-US" sz="2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en-US" sz="2600" i="1" dirty="0">
                <a:solidFill>
                  <a:schemeClr val="bg1"/>
                </a:solidFill>
                <a:latin typeface="Calibri" panose="020F0502020204030204" pitchFamily="34" charset="0"/>
                <a:ea typeface="Calibri" panose="020F0502020204030204" pitchFamily="34" charset="0"/>
                <a:cs typeface="Calibri" panose="020F0502020204030204" pitchFamily="34" charset="0"/>
              </a:rPr>
              <a:t>Below is an 8.45-minute clip on strategies some actors are employing to prevent GBV/VAC. </a:t>
            </a:r>
          </a:p>
          <a:p>
            <a:pPr marL="0" indent="0">
              <a:lnSpc>
                <a:spcPct val="107000"/>
              </a:lnSpc>
              <a:spcAft>
                <a:spcPts val="800"/>
              </a:spcAft>
              <a:buNone/>
            </a:pPr>
            <a:r>
              <a:rPr lang="en-US" sz="26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i="1"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https://youtu.be/CNzwJ9QvVfs</a:t>
            </a:r>
            <a:endParaRPr lang="en-US" sz="2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spcAft>
                <a:spcPts val="800"/>
              </a:spcAft>
              <a:buNone/>
            </a:pPr>
            <a:r>
              <a:rPr lang="en-US" sz="2300" i="1" dirty="0">
                <a:solidFill>
                  <a:schemeClr val="bg1"/>
                </a:solidFill>
                <a:latin typeface="Calibri" panose="020F0502020204030204" pitchFamily="34" charset="0"/>
                <a:ea typeface="Calibri" panose="020F0502020204030204" pitchFamily="34" charset="0"/>
                <a:cs typeface="Calibri" panose="020F0502020204030204" pitchFamily="34" charset="0"/>
              </a:rPr>
              <a:t>You can watch the clip later in your free time. </a:t>
            </a:r>
            <a:endParaRPr lang="en-UG" sz="2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G"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G" sz="2400" dirty="0">
              <a:solidFill>
                <a:schemeClr val="bg1"/>
              </a:solidFill>
              <a:effectLst/>
              <a:ea typeface="Calibri" panose="020F0502020204030204" pitchFamily="34" charset="0"/>
              <a:cs typeface="Times New Roman" panose="02020603050405020304" pitchFamily="18" charset="0"/>
            </a:endParaRPr>
          </a:p>
          <a:p>
            <a:endParaRPr lang="en-UG" sz="1500" dirty="0">
              <a:solidFill>
                <a:schemeClr val="bg1"/>
              </a:solidFill>
            </a:endParaRPr>
          </a:p>
        </p:txBody>
      </p:sp>
    </p:spTree>
    <p:extLst>
      <p:ext uri="{BB962C8B-B14F-4D97-AF65-F5344CB8AC3E}">
        <p14:creationId xmlns:p14="http://schemas.microsoft.com/office/powerpoint/2010/main" val="4267117358"/>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18">
            <a:extLst>
              <a:ext uri="{FF2B5EF4-FFF2-40B4-BE49-F238E27FC236}">
                <a16:creationId xmlns:a16="http://schemas.microsoft.com/office/drawing/2014/main" id="{E0F901BB-7A9C-4782-8C5A-6C8718133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0">
            <a:extLst>
              <a:ext uri="{FF2B5EF4-FFF2-40B4-BE49-F238E27FC236}">
                <a16:creationId xmlns:a16="http://schemas.microsoft.com/office/drawing/2014/main" id="{8613BD32-1832-419B-B375-14DAB288B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5266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C840CC-65F6-41F4-ABB6-3E8CA64B1DBF}"/>
              </a:ext>
            </a:extLst>
          </p:cNvPr>
          <p:cNvSpPr>
            <a:spLocks noGrp="1"/>
          </p:cNvSpPr>
          <p:nvPr>
            <p:ph type="title"/>
          </p:nvPr>
        </p:nvSpPr>
        <p:spPr>
          <a:xfrm>
            <a:off x="594360" y="648393"/>
            <a:ext cx="5266944" cy="1495968"/>
          </a:xfrm>
        </p:spPr>
        <p:txBody>
          <a:bodyPr anchor="ctr">
            <a:normAutofit/>
          </a:bodyPr>
          <a:lstStyle/>
          <a:p>
            <a:r>
              <a:rPr lang="en-US" sz="3300"/>
              <a:t>Additional considerations for prevention &amp; response in the COVID context</a:t>
            </a:r>
            <a:endParaRPr lang="en-UG" sz="3300"/>
          </a:p>
        </p:txBody>
      </p:sp>
      <p:grpSp>
        <p:nvGrpSpPr>
          <p:cNvPr id="23" name="Group 22">
            <a:extLst>
              <a:ext uri="{FF2B5EF4-FFF2-40B4-BE49-F238E27FC236}">
                <a16:creationId xmlns:a16="http://schemas.microsoft.com/office/drawing/2014/main" id="{D9912494-7BC7-402C-9245-C3098A8FC1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732636"/>
            <a:ext cx="242107" cy="1340860"/>
            <a:chOff x="56167" y="899960"/>
            <a:chExt cx="242107" cy="1340860"/>
          </a:xfrm>
        </p:grpSpPr>
        <p:sp>
          <p:nvSpPr>
            <p:cNvPr id="24" name="Rectangle 2">
              <a:extLst>
                <a:ext uri="{FF2B5EF4-FFF2-40B4-BE49-F238E27FC236}">
                  <a16:creationId xmlns:a16="http://schemas.microsoft.com/office/drawing/2014/main" id="{BF78B339-FF07-4B0D-BA25-B728E1881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26CE00DF-724E-48C0-ACAE-34CB5778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DFF56495-6419-44B1-8154-F8BBB1ED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41475C45-8C51-4757-B9ED-A2541AFFF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A15F30F9-90F8-47DB-9B43-16013C4FB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59">
              <a:extLst>
                <a:ext uri="{FF2B5EF4-FFF2-40B4-BE49-F238E27FC236}">
                  <a16:creationId xmlns:a16="http://schemas.microsoft.com/office/drawing/2014/main" id="{23827C60-2B1F-428A-BC13-73BDDE639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48A4634D-2E90-4CBF-9142-EAF5AF66BF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7962AAC4-2047-491A-BE5C-50226310F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9676287D-82FA-4C17-B918-492BF072A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E080747D-8AE0-4168-A9CA-A4DF23E70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F617FABE-A23E-4EAF-8C4F-A4DCDABD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4A559A7A-7F66-40A3-A767-D419C5EFE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a:extLst>
                <a:ext uri="{FF2B5EF4-FFF2-40B4-BE49-F238E27FC236}">
                  <a16:creationId xmlns:a16="http://schemas.microsoft.com/office/drawing/2014/main" id="{F2F13394-716E-4A1C-8B29-5F09A2A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66BE6732-EA3C-4165-8339-E1834A63F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a:extLst>
                <a:ext uri="{FF2B5EF4-FFF2-40B4-BE49-F238E27FC236}">
                  <a16:creationId xmlns:a16="http://schemas.microsoft.com/office/drawing/2014/main" id="{F5F0A5BB-5C36-4791-89D8-22BA5EBD90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231C410B-044F-4762-B092-73EC5E18E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
              <a:extLst>
                <a:ext uri="{FF2B5EF4-FFF2-40B4-BE49-F238E27FC236}">
                  <a16:creationId xmlns:a16="http://schemas.microsoft.com/office/drawing/2014/main" id="{4BF7E5F7-749C-409E-BB7D-4FD21358E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9">
              <a:extLst>
                <a:ext uri="{FF2B5EF4-FFF2-40B4-BE49-F238E27FC236}">
                  <a16:creationId xmlns:a16="http://schemas.microsoft.com/office/drawing/2014/main" id="{CC06F27A-EC19-4C4F-9F59-C779BBBEC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
              <a:extLst>
                <a:ext uri="{FF2B5EF4-FFF2-40B4-BE49-F238E27FC236}">
                  <a16:creationId xmlns:a16="http://schemas.microsoft.com/office/drawing/2014/main" id="{9C22C39B-7BC9-417F-A9DA-E9A66C76B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9">
              <a:extLst>
                <a:ext uri="{FF2B5EF4-FFF2-40B4-BE49-F238E27FC236}">
                  <a16:creationId xmlns:a16="http://schemas.microsoft.com/office/drawing/2014/main" id="{DEE3C291-61CE-4E37-8C05-0FD9CE87E6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3B282096-4F48-46A0-A447-946B187218F2}"/>
              </a:ext>
            </a:extLst>
          </p:cNvPr>
          <p:cNvSpPr>
            <a:spLocks noGrp="1"/>
          </p:cNvSpPr>
          <p:nvPr>
            <p:ph idx="1"/>
          </p:nvPr>
        </p:nvSpPr>
        <p:spPr>
          <a:xfrm>
            <a:off x="594360" y="2838359"/>
            <a:ext cx="5266944" cy="3379561"/>
          </a:xfrm>
        </p:spPr>
        <p:txBody>
          <a:bodyPr anchor="ctr">
            <a:normAutofit/>
          </a:bodyPr>
          <a:lstStyle/>
          <a:p>
            <a:r>
              <a:rPr lang="en-US" sz="2400" dirty="0"/>
              <a:t>Stay informed and prepared</a:t>
            </a:r>
          </a:p>
          <a:p>
            <a:r>
              <a:rPr lang="en-US" sz="2400" dirty="0"/>
              <a:t>Identify and assess</a:t>
            </a:r>
          </a:p>
          <a:p>
            <a:r>
              <a:rPr lang="en-US" sz="2400" dirty="0"/>
              <a:t>Act</a:t>
            </a:r>
          </a:p>
          <a:p>
            <a:r>
              <a:rPr lang="en-US" sz="2400" dirty="0"/>
              <a:t>Prevent further violence</a:t>
            </a:r>
          </a:p>
        </p:txBody>
      </p:sp>
      <p:pic>
        <p:nvPicPr>
          <p:cNvPr id="9" name="Content Placeholder 7" descr="A picture containing drawing, food&#10;&#10;Description automatically generated">
            <a:extLst>
              <a:ext uri="{FF2B5EF4-FFF2-40B4-BE49-F238E27FC236}">
                <a16:creationId xmlns:a16="http://schemas.microsoft.com/office/drawing/2014/main" id="{00BAF8A2-7ACB-4F42-95EE-5A35D8C0F21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933" r="3359"/>
          <a:stretch/>
        </p:blipFill>
        <p:spPr>
          <a:xfrm>
            <a:off x="6419088" y="576072"/>
            <a:ext cx="5175504" cy="5522976"/>
          </a:xfrm>
          <a:prstGeom prst="rect">
            <a:avLst/>
          </a:prstGeom>
        </p:spPr>
      </p:pic>
      <p:sp>
        <p:nvSpPr>
          <p:cNvPr id="45" name="Rectangle 44">
            <a:extLst>
              <a:ext uri="{FF2B5EF4-FFF2-40B4-BE49-F238E27FC236}">
                <a16:creationId xmlns:a16="http://schemas.microsoft.com/office/drawing/2014/main" id="{4E6624E0-4F60-48BC-A7A3-E9E39558C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020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0A2A-B93C-4169-8A60-C3200B56A6B9}"/>
              </a:ext>
            </a:extLst>
          </p:cNvPr>
          <p:cNvSpPr>
            <a:spLocks noGrp="1"/>
          </p:cNvSpPr>
          <p:nvPr>
            <p:ph type="title"/>
          </p:nvPr>
        </p:nvSpPr>
        <p:spPr>
          <a:xfrm>
            <a:off x="396573" y="320676"/>
            <a:ext cx="11407487" cy="1045546"/>
          </a:xfrm>
        </p:spPr>
        <p:txBody>
          <a:bodyPr>
            <a:normAutofit/>
          </a:bodyPr>
          <a:lstStyle/>
          <a:p>
            <a:r>
              <a:rPr lang="en-AU" sz="5400" dirty="0"/>
              <a:t>Stay informed and prepared</a:t>
            </a:r>
            <a:endParaRPr lang="en-GB" sz="5400" dirty="0"/>
          </a:p>
        </p:txBody>
      </p:sp>
      <p:sp>
        <p:nvSpPr>
          <p:cNvPr id="25" name="Rectangle 24">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1" name="Content Placeholder 2">
            <a:extLst>
              <a:ext uri="{FF2B5EF4-FFF2-40B4-BE49-F238E27FC236}">
                <a16:creationId xmlns:a16="http://schemas.microsoft.com/office/drawing/2014/main" id="{2DB28493-017D-425D-86F8-EC05847552BC}"/>
              </a:ext>
            </a:extLst>
          </p:cNvPr>
          <p:cNvGraphicFramePr/>
          <p:nvPr>
            <p:extLst>
              <p:ext uri="{D42A27DB-BD31-4B8C-83A1-F6EECF244321}">
                <p14:modId xmlns:p14="http://schemas.microsoft.com/office/powerpoint/2010/main" val="542261169"/>
              </p:ext>
            </p:extLst>
          </p:nvPr>
        </p:nvGraphicFramePr>
        <p:xfrm>
          <a:off x="396574" y="1237128"/>
          <a:ext cx="11407487" cy="5529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4751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3">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0C00A2A-B93C-4169-8A60-C3200B56A6B9}"/>
              </a:ext>
            </a:extLst>
          </p:cNvPr>
          <p:cNvSpPr>
            <a:spLocks noGrp="1"/>
          </p:cNvSpPr>
          <p:nvPr>
            <p:ph type="title"/>
          </p:nvPr>
        </p:nvSpPr>
        <p:spPr>
          <a:xfrm>
            <a:off x="734664" y="930530"/>
            <a:ext cx="3361677" cy="3275019"/>
          </a:xfrm>
        </p:spPr>
        <p:txBody>
          <a:bodyPr vert="horz" lIns="91440" tIns="45720" rIns="91440" bIns="45720" rtlCol="0" anchor="ctr">
            <a:normAutofit/>
          </a:bodyPr>
          <a:lstStyle/>
          <a:p>
            <a:r>
              <a:rPr lang="en-US" sz="5000">
                <a:solidFill>
                  <a:srgbClr val="FFFFFF"/>
                </a:solidFill>
              </a:rPr>
              <a:t>Identify</a:t>
            </a:r>
          </a:p>
        </p:txBody>
      </p:sp>
      <p:sp>
        <p:nvSpPr>
          <p:cNvPr id="44" name="Rectangle 25">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Rectangle 27">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graphicFrame>
        <p:nvGraphicFramePr>
          <p:cNvPr id="14" name="Content Placeholder 2">
            <a:extLst>
              <a:ext uri="{FF2B5EF4-FFF2-40B4-BE49-F238E27FC236}">
                <a16:creationId xmlns:a16="http://schemas.microsoft.com/office/drawing/2014/main" id="{6C7CD8F5-5036-4D4B-B49B-902DF67DBF1C}"/>
              </a:ext>
            </a:extLst>
          </p:cNvPr>
          <p:cNvGraphicFramePr>
            <a:graphicFrameLocks noGrp="1"/>
          </p:cNvGraphicFramePr>
          <p:nvPr>
            <p:ph idx="1"/>
            <p:extLst>
              <p:ext uri="{D42A27DB-BD31-4B8C-83A1-F6EECF244321}">
                <p14:modId xmlns:p14="http://schemas.microsoft.com/office/powerpoint/2010/main" val="3338668099"/>
              </p:ext>
            </p:extLst>
          </p:nvPr>
        </p:nvGraphicFramePr>
        <p:xfrm>
          <a:off x="4517136" y="303591"/>
          <a:ext cx="7242048"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1131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27">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0C00A2A-B93C-4169-8A60-C3200B56A6B9}"/>
              </a:ext>
            </a:extLst>
          </p:cNvPr>
          <p:cNvSpPr>
            <a:spLocks noGrp="1"/>
          </p:cNvSpPr>
          <p:nvPr>
            <p:ph type="title"/>
          </p:nvPr>
        </p:nvSpPr>
        <p:spPr>
          <a:xfrm>
            <a:off x="734664" y="930530"/>
            <a:ext cx="3361677" cy="3275019"/>
          </a:xfrm>
        </p:spPr>
        <p:txBody>
          <a:bodyPr vert="horz" lIns="91440" tIns="45720" rIns="91440" bIns="45720" rtlCol="0" anchor="ctr">
            <a:normAutofit/>
          </a:bodyPr>
          <a:lstStyle/>
          <a:p>
            <a:r>
              <a:rPr lang="en-US" sz="5000">
                <a:solidFill>
                  <a:srgbClr val="FFFFFF"/>
                </a:solidFill>
              </a:rPr>
              <a:t>Virtual assessment </a:t>
            </a:r>
          </a:p>
        </p:txBody>
      </p:sp>
      <p:sp>
        <p:nvSpPr>
          <p:cNvPr id="66" name="Rectangle 29">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Rectangle 31">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graphicFrame>
        <p:nvGraphicFramePr>
          <p:cNvPr id="23" name="Content Placeholder 2">
            <a:extLst>
              <a:ext uri="{FF2B5EF4-FFF2-40B4-BE49-F238E27FC236}">
                <a16:creationId xmlns:a16="http://schemas.microsoft.com/office/drawing/2014/main" id="{45EB08E0-07AD-48CB-A85F-9538E361A38C}"/>
              </a:ext>
            </a:extLst>
          </p:cNvPr>
          <p:cNvGraphicFramePr/>
          <p:nvPr>
            <p:extLst>
              <p:ext uri="{D42A27DB-BD31-4B8C-83A1-F6EECF244321}">
                <p14:modId xmlns:p14="http://schemas.microsoft.com/office/powerpoint/2010/main" val="1341245374"/>
              </p:ext>
            </p:extLst>
          </p:nvPr>
        </p:nvGraphicFramePr>
        <p:xfrm>
          <a:off x="4517136" y="303591"/>
          <a:ext cx="7242048"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11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23">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0C00A2A-B93C-4169-8A60-C3200B56A6B9}"/>
              </a:ext>
            </a:extLst>
          </p:cNvPr>
          <p:cNvSpPr>
            <a:spLocks noGrp="1"/>
          </p:cNvSpPr>
          <p:nvPr>
            <p:ph type="title"/>
          </p:nvPr>
        </p:nvSpPr>
        <p:spPr>
          <a:xfrm>
            <a:off x="734664" y="930530"/>
            <a:ext cx="3361677" cy="3275019"/>
          </a:xfrm>
        </p:spPr>
        <p:txBody>
          <a:bodyPr vert="horz" lIns="91440" tIns="45720" rIns="91440" bIns="45720" rtlCol="0" anchor="ctr">
            <a:normAutofit/>
          </a:bodyPr>
          <a:lstStyle/>
          <a:p>
            <a:r>
              <a:rPr lang="en-US" sz="4600">
                <a:solidFill>
                  <a:srgbClr val="FFFFFF"/>
                </a:solidFill>
              </a:rPr>
              <a:t>Action when you suspect or identify VAC or SGBV</a:t>
            </a:r>
          </a:p>
        </p:txBody>
      </p:sp>
      <p:sp>
        <p:nvSpPr>
          <p:cNvPr id="58" name="Rectangle 25">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Rectangle 27">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graphicFrame>
        <p:nvGraphicFramePr>
          <p:cNvPr id="14" name="Content Placeholder 2">
            <a:extLst>
              <a:ext uri="{FF2B5EF4-FFF2-40B4-BE49-F238E27FC236}">
                <a16:creationId xmlns:a16="http://schemas.microsoft.com/office/drawing/2014/main" id="{6C7CD8F5-5036-4D4B-B49B-902DF67DBF1C}"/>
              </a:ext>
            </a:extLst>
          </p:cNvPr>
          <p:cNvGraphicFramePr>
            <a:graphicFrameLocks noGrp="1"/>
          </p:cNvGraphicFramePr>
          <p:nvPr>
            <p:ph idx="1"/>
            <p:extLst>
              <p:ext uri="{D42A27DB-BD31-4B8C-83A1-F6EECF244321}">
                <p14:modId xmlns:p14="http://schemas.microsoft.com/office/powerpoint/2010/main" val="1567961837"/>
              </p:ext>
            </p:extLst>
          </p:nvPr>
        </p:nvGraphicFramePr>
        <p:xfrm>
          <a:off x="4517136" y="303591"/>
          <a:ext cx="7242048"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7153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6"/>
          <p:cNvSpPr txBox="1">
            <a:spLocks noGrp="1"/>
          </p:cNvSpPr>
          <p:nvPr>
            <p:ph type="title"/>
          </p:nvPr>
        </p:nvSpPr>
        <p:spPr>
          <a:xfrm>
            <a:off x="1136428" y="1"/>
            <a:ext cx="7474172" cy="1193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260"/>
              <a:buFont typeface="Calibri"/>
              <a:buNone/>
            </a:pPr>
            <a:br>
              <a:rPr lang="en-US" sz="1260"/>
            </a:br>
            <a:br>
              <a:rPr lang="en-US" sz="1260"/>
            </a:br>
            <a:r>
              <a:rPr lang="en-US" sz="3240"/>
              <a:t>Preventing further violence </a:t>
            </a:r>
            <a:br>
              <a:rPr lang="en-US" sz="1260"/>
            </a:br>
            <a:br>
              <a:rPr lang="en-US" sz="1260"/>
            </a:br>
            <a:endParaRPr sz="1260"/>
          </a:p>
        </p:txBody>
      </p:sp>
      <p:sp>
        <p:nvSpPr>
          <p:cNvPr id="319" name="Google Shape;319;p16"/>
          <p:cNvSpPr/>
          <p:nvPr/>
        </p:nvSpPr>
        <p:spPr>
          <a:xfrm>
            <a:off x="10088880" y="0"/>
            <a:ext cx="2103120" cy="6858000"/>
          </a:xfrm>
          <a:prstGeom prst="rect">
            <a:avLst/>
          </a:prstGeom>
          <a:solidFill>
            <a:srgbClr val="475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0" name="Google Shape;320;p16"/>
          <p:cNvSpPr/>
          <p:nvPr/>
        </p:nvSpPr>
        <p:spPr>
          <a:xfrm>
            <a:off x="8915400" y="2358913"/>
            <a:ext cx="2140172" cy="2140172"/>
          </a:xfrm>
          <a:prstGeom prst="ellipse">
            <a:avLst/>
          </a:prstGeom>
          <a:solidFill>
            <a:srgbClr val="FFFFFF"/>
          </a:solidFill>
          <a:ln w="22225" cap="flat" cmpd="sng">
            <a:solidFill>
              <a:srgbClr val="FF221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1" name="Google Shape;321;p16"/>
          <p:cNvPicPr preferRelativeResize="0"/>
          <p:nvPr/>
        </p:nvPicPr>
        <p:blipFill rotWithShape="1">
          <a:blip r:embed="rId3">
            <a:alphaModFix/>
          </a:blip>
          <a:srcRect l="413" r="1500" b="-1"/>
          <a:stretch/>
        </p:blipFill>
        <p:spPr>
          <a:xfrm>
            <a:off x="9030743" y="2474254"/>
            <a:ext cx="1912560" cy="1909489"/>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grpSp>
        <p:nvGrpSpPr>
          <p:cNvPr id="322" name="Google Shape;322;p16"/>
          <p:cNvGrpSpPr/>
          <p:nvPr/>
        </p:nvGrpSpPr>
        <p:grpSpPr>
          <a:xfrm>
            <a:off x="203200" y="1288346"/>
            <a:ext cx="8712199" cy="5446078"/>
            <a:chOff x="0" y="94546"/>
            <a:chExt cx="8712199" cy="5446078"/>
          </a:xfrm>
        </p:grpSpPr>
        <p:sp>
          <p:nvSpPr>
            <p:cNvPr id="323" name="Google Shape;323;p16"/>
            <p:cNvSpPr/>
            <p:nvPr/>
          </p:nvSpPr>
          <p:spPr>
            <a:xfrm>
              <a:off x="0" y="94546"/>
              <a:ext cx="8712199" cy="455715"/>
            </a:xfrm>
            <a:prstGeom prst="roundRect">
              <a:avLst>
                <a:gd name="adj" fmla="val 16667"/>
              </a:avLst>
            </a:prstGeom>
            <a:solidFill>
              <a:srgbClr val="0D6DC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txBox="1"/>
            <p:nvPr/>
          </p:nvSpPr>
          <p:spPr>
            <a:xfrm>
              <a:off x="22246" y="116792"/>
              <a:ext cx="8667707" cy="411223"/>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Remember – violence is NEVER OK</a:t>
              </a:r>
              <a:endParaRPr/>
            </a:p>
          </p:txBody>
        </p:sp>
        <p:sp>
          <p:nvSpPr>
            <p:cNvPr id="325" name="Google Shape;325;p16"/>
            <p:cNvSpPr/>
            <p:nvPr/>
          </p:nvSpPr>
          <p:spPr>
            <a:xfrm>
              <a:off x="0" y="515789"/>
              <a:ext cx="8712199" cy="314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txBox="1"/>
            <p:nvPr/>
          </p:nvSpPr>
          <p:spPr>
            <a:xfrm>
              <a:off x="0" y="515789"/>
              <a:ext cx="8712199" cy="314640"/>
            </a:xfrm>
            <a:prstGeom prst="rect">
              <a:avLst/>
            </a:prstGeom>
            <a:noFill/>
            <a:ln>
              <a:noFill/>
            </a:ln>
          </p:spPr>
          <p:txBody>
            <a:bodyPr spcFirstLastPara="1" wrap="square" lIns="276600" tIns="22850" rIns="128000" bIns="2285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Include VAC and GBV messaging in COVID-19 awareness raising</a:t>
              </a:r>
              <a:endParaRPr/>
            </a:p>
          </p:txBody>
        </p:sp>
        <p:sp>
          <p:nvSpPr>
            <p:cNvPr id="327" name="Google Shape;327;p16"/>
            <p:cNvSpPr/>
            <p:nvPr/>
          </p:nvSpPr>
          <p:spPr>
            <a:xfrm>
              <a:off x="0" y="830429"/>
              <a:ext cx="8712199" cy="455715"/>
            </a:xfrm>
            <a:prstGeom prst="roundRect">
              <a:avLst>
                <a:gd name="adj" fmla="val 16667"/>
              </a:avLst>
            </a:prstGeom>
            <a:solidFill>
              <a:srgbClr val="0D6DC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txBox="1"/>
            <p:nvPr/>
          </p:nvSpPr>
          <p:spPr>
            <a:xfrm>
              <a:off x="22246" y="852675"/>
              <a:ext cx="8667707" cy="411223"/>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Publicize helplines and hotlines </a:t>
              </a:r>
              <a:endParaRPr/>
            </a:p>
          </p:txBody>
        </p:sp>
        <p:sp>
          <p:nvSpPr>
            <p:cNvPr id="329" name="Google Shape;329;p16"/>
            <p:cNvSpPr/>
            <p:nvPr/>
          </p:nvSpPr>
          <p:spPr>
            <a:xfrm>
              <a:off x="0" y="1286144"/>
              <a:ext cx="8712199" cy="1809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txBox="1"/>
            <p:nvPr/>
          </p:nvSpPr>
          <p:spPr>
            <a:xfrm>
              <a:off x="0" y="1286144"/>
              <a:ext cx="8712199" cy="1809180"/>
            </a:xfrm>
            <a:prstGeom prst="rect">
              <a:avLst/>
            </a:prstGeom>
            <a:noFill/>
            <a:ln>
              <a:noFill/>
            </a:ln>
          </p:spPr>
          <p:txBody>
            <a:bodyPr spcFirstLastPara="1" wrap="square" lIns="276600" tIns="22850" rIns="128000" bIns="2285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US" b="1" dirty="0">
                  <a:solidFill>
                    <a:schemeClr val="dk1"/>
                  </a:solidFill>
                  <a:latin typeface="Calibri"/>
                  <a:ea typeface="Calibri"/>
                  <a:cs typeface="Calibri"/>
                  <a:sym typeface="Calibri"/>
                </a:rPr>
                <a:t>MGLSD</a:t>
              </a:r>
              <a:r>
                <a:rPr lang="en-US" dirty="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Child Helpline 116; Email </a:t>
              </a:r>
              <a:r>
                <a:rPr lang="en-US" sz="18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sautichl@gmail.com</a:t>
              </a:r>
              <a:r>
                <a:rPr lang="en-US" sz="1800" b="0" i="0" u="none" strike="noStrike" cap="none" dirty="0">
                  <a:solidFill>
                    <a:schemeClr val="dk1"/>
                  </a:solidFill>
                  <a:latin typeface="Calibri"/>
                  <a:ea typeface="Calibri"/>
                  <a:cs typeface="Calibri"/>
                  <a:sym typeface="Calibri"/>
                </a:rPr>
                <a:t> (8am – 5pm); MGLSD Naguru Call Centre: </a:t>
              </a:r>
              <a:r>
                <a:rPr lang="en-US" sz="1800" b="1" dirty="0">
                  <a:latin typeface="Calibri" panose="020F0502020204030204" pitchFamily="34" charset="0"/>
                  <a:ea typeface="Calibri" panose="020F0502020204030204" pitchFamily="34" charset="0"/>
                  <a:cs typeface="Times New Roman" panose="02020603050405020304" pitchFamily="18" charset="0"/>
                </a:rPr>
                <a:t>0800-199-195</a:t>
              </a:r>
              <a:endParaRPr sz="1800" b="0" i="0" u="none" strike="noStrike" cap="none" dirty="0">
                <a:solidFill>
                  <a:schemeClr val="dk1"/>
                </a:solidFill>
                <a:latin typeface="Calibri"/>
                <a:ea typeface="Calibri"/>
                <a:cs typeface="Calibri"/>
                <a:sym typeface="Calibri"/>
              </a:endParaRPr>
            </a:p>
            <a:p>
              <a:pPr marL="171450" marR="0" lvl="1" indent="-171450" algn="l" rtl="0">
                <a:lnSpc>
                  <a:spcPct val="90000"/>
                </a:lnSpc>
                <a:spcBef>
                  <a:spcPts val="360"/>
                </a:spcBef>
                <a:spcAft>
                  <a:spcPts val="0"/>
                </a:spcAft>
                <a:buClr>
                  <a:schemeClr val="dk1"/>
                </a:buClr>
                <a:buSzPts val="1800"/>
                <a:buFont typeface="Calibri"/>
                <a:buChar char="•"/>
              </a:pPr>
              <a:r>
                <a:rPr lang="en-US" sz="1800" b="1" i="0" u="none" strike="noStrike" cap="none" dirty="0" err="1">
                  <a:solidFill>
                    <a:schemeClr val="dk1"/>
                  </a:solidFill>
                  <a:latin typeface="Calibri"/>
                  <a:ea typeface="Calibri"/>
                  <a:cs typeface="Calibri"/>
                  <a:sym typeface="Calibri"/>
                </a:rPr>
                <a:t>MoH</a:t>
              </a:r>
              <a:r>
                <a:rPr lang="en-US" sz="1800" b="0" i="0" u="none" strike="noStrike" cap="none" dirty="0">
                  <a:solidFill>
                    <a:schemeClr val="dk1"/>
                  </a:solidFill>
                  <a:latin typeface="Calibri"/>
                  <a:ea typeface="Calibri"/>
                  <a:cs typeface="Calibri"/>
                  <a:sym typeface="Calibri"/>
                </a:rPr>
                <a:t>:</a:t>
              </a:r>
              <a:r>
                <a:rPr lang="en-US" sz="1800" b="1" i="0" u="none" strike="noStrike" cap="none" dirty="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0800-100-066  0800-203-033 0800-303-033</a:t>
              </a:r>
              <a:endParaRPr sz="1800" b="0" i="0" u="none" strike="noStrike" cap="none" dirty="0">
                <a:solidFill>
                  <a:schemeClr val="dk1"/>
                </a:solidFill>
                <a:latin typeface="Calibri"/>
                <a:ea typeface="Calibri"/>
                <a:cs typeface="Calibri"/>
                <a:sym typeface="Calibri"/>
              </a:endParaRPr>
            </a:p>
            <a:p>
              <a:pPr marL="171450" marR="0" lvl="1" indent="-171450" algn="l" rtl="0">
                <a:lnSpc>
                  <a:spcPct val="90000"/>
                </a:lnSpc>
                <a:spcBef>
                  <a:spcPts val="360"/>
                </a:spcBef>
                <a:spcAft>
                  <a:spcPts val="0"/>
                </a:spcAft>
                <a:buClr>
                  <a:schemeClr val="dk1"/>
                </a:buClr>
                <a:buSzPts val="1800"/>
                <a:buFont typeface="Calibri"/>
                <a:buChar char="•"/>
              </a:pPr>
              <a:r>
                <a:rPr lang="en-US" sz="1800" b="1" i="0" u="none" strike="noStrike" cap="none" dirty="0">
                  <a:solidFill>
                    <a:schemeClr val="dk1"/>
                  </a:solidFill>
                  <a:latin typeface="Calibri"/>
                  <a:ea typeface="Calibri"/>
                  <a:cs typeface="Calibri"/>
                  <a:sym typeface="Calibri"/>
                </a:rPr>
                <a:t>Free counselling dial *252# (select option 10)</a:t>
              </a:r>
              <a:endParaRPr sz="1800" b="0" i="0" u="none" strike="noStrike" cap="none" dirty="0">
                <a:solidFill>
                  <a:schemeClr val="dk1"/>
                </a:solidFill>
                <a:latin typeface="Calibri"/>
                <a:ea typeface="Calibri"/>
                <a:cs typeface="Calibri"/>
                <a:sym typeface="Calibri"/>
              </a:endParaRPr>
            </a:p>
            <a:p>
              <a:pPr marL="171450" marR="0" lvl="1" indent="-171450" algn="l" rtl="0">
                <a:lnSpc>
                  <a:spcPct val="90000"/>
                </a:lnSpc>
                <a:spcBef>
                  <a:spcPts val="360"/>
                </a:spcBef>
                <a:spcAft>
                  <a:spcPts val="0"/>
                </a:spcAft>
                <a:buClr>
                  <a:schemeClr val="dk1"/>
                </a:buClr>
                <a:buSzPts val="1800"/>
                <a:buFont typeface="Calibri"/>
                <a:buChar char="•"/>
              </a:pPr>
              <a:r>
                <a:rPr lang="en-US" sz="1800" b="1" i="0" u="none" strike="noStrike" cap="none" dirty="0">
                  <a:solidFill>
                    <a:schemeClr val="dk1"/>
                  </a:solidFill>
                  <a:latin typeface="Calibri"/>
                  <a:ea typeface="Calibri"/>
                  <a:cs typeface="Calibri"/>
                  <a:sym typeface="Calibri"/>
                </a:rPr>
                <a:t>Police Emergency hotline</a:t>
              </a:r>
              <a:r>
                <a:rPr lang="en-US" sz="1800" b="0" i="0" u="none" strike="noStrike" cap="none" dirty="0">
                  <a:solidFill>
                    <a:schemeClr val="dk1"/>
                  </a:solidFill>
                  <a:latin typeface="Calibri"/>
                  <a:ea typeface="Calibri"/>
                  <a:cs typeface="Calibri"/>
                  <a:sym typeface="Calibri"/>
                </a:rPr>
                <a:t>: 999/112</a:t>
              </a:r>
              <a:endParaRPr sz="1800" b="0" i="0" u="none" strike="noStrike" cap="none" dirty="0">
                <a:solidFill>
                  <a:schemeClr val="dk1"/>
                </a:solidFill>
                <a:latin typeface="Calibri"/>
                <a:ea typeface="Calibri"/>
                <a:cs typeface="Calibri"/>
                <a:sym typeface="Calibri"/>
              </a:endParaRPr>
            </a:p>
            <a:p>
              <a:pPr marL="171450" marR="0" lvl="1" indent="-171450" algn="l" rtl="0">
                <a:lnSpc>
                  <a:spcPct val="90000"/>
                </a:lnSpc>
                <a:spcBef>
                  <a:spcPts val="360"/>
                </a:spcBef>
                <a:spcAft>
                  <a:spcPts val="0"/>
                </a:spcAft>
                <a:buClr>
                  <a:schemeClr val="dk1"/>
                </a:buClr>
                <a:buSzPts val="1800"/>
                <a:buFont typeface="Calibri"/>
                <a:buChar char="•"/>
              </a:pPr>
              <a:r>
                <a:rPr lang="en-US" sz="1800" b="0" i="0" u="none" strike="noStrike" cap="none" dirty="0">
                  <a:solidFill>
                    <a:schemeClr val="dk1"/>
                  </a:solidFill>
                  <a:latin typeface="Calibri"/>
                  <a:ea typeface="Calibri"/>
                  <a:cs typeface="Calibri"/>
                  <a:sym typeface="Calibri"/>
                </a:rPr>
                <a:t>0782 909153; 0772 460297; 0772 469 323 </a:t>
              </a:r>
              <a:endParaRPr sz="1800" b="1" i="0" u="none" strike="noStrike" cap="none" dirty="0">
                <a:solidFill>
                  <a:schemeClr val="dk1"/>
                </a:solidFill>
                <a:latin typeface="Calibri"/>
                <a:ea typeface="Calibri"/>
                <a:cs typeface="Calibri"/>
                <a:sym typeface="Calibri"/>
              </a:endParaRPr>
            </a:p>
            <a:p>
              <a:pPr marL="171450" marR="0" lvl="1" indent="-69850" algn="l" rtl="0">
                <a:lnSpc>
                  <a:spcPct val="90000"/>
                </a:lnSpc>
                <a:spcBef>
                  <a:spcPts val="36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sp>
          <p:nvSpPr>
            <p:cNvPr id="331" name="Google Shape;331;p16"/>
            <p:cNvSpPr/>
            <p:nvPr/>
          </p:nvSpPr>
          <p:spPr>
            <a:xfrm>
              <a:off x="0" y="3077426"/>
              <a:ext cx="8712199" cy="455715"/>
            </a:xfrm>
            <a:prstGeom prst="roundRect">
              <a:avLst>
                <a:gd name="adj" fmla="val 16667"/>
              </a:avLst>
            </a:prstGeom>
            <a:solidFill>
              <a:srgbClr val="0D6DC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txBox="1"/>
            <p:nvPr/>
          </p:nvSpPr>
          <p:spPr>
            <a:xfrm>
              <a:off x="22246" y="3099672"/>
              <a:ext cx="8667707" cy="411223"/>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Psychosocial support and parenting tips</a:t>
              </a:r>
              <a:endParaRPr/>
            </a:p>
          </p:txBody>
        </p:sp>
        <p:sp>
          <p:nvSpPr>
            <p:cNvPr id="333" name="Google Shape;333;p16"/>
            <p:cNvSpPr/>
            <p:nvPr/>
          </p:nvSpPr>
          <p:spPr>
            <a:xfrm>
              <a:off x="0" y="3551039"/>
              <a:ext cx="8712199" cy="6096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txBox="1"/>
            <p:nvPr/>
          </p:nvSpPr>
          <p:spPr>
            <a:xfrm>
              <a:off x="0" y="3551039"/>
              <a:ext cx="8712199" cy="609615"/>
            </a:xfrm>
            <a:prstGeom prst="rect">
              <a:avLst/>
            </a:prstGeom>
            <a:noFill/>
            <a:ln>
              <a:noFill/>
            </a:ln>
          </p:spPr>
          <p:txBody>
            <a:bodyPr spcFirstLastPara="1" wrap="square" lIns="276600" tIns="22850" rIns="128000" bIns="2285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US" sz="1800" b="0" i="0" u="none" strike="noStrike" cap="none" dirty="0">
                  <a:solidFill>
                    <a:schemeClr val="dk1"/>
                  </a:solidFill>
                  <a:latin typeface="Calibri"/>
                  <a:ea typeface="Calibri"/>
                  <a:cs typeface="Calibri"/>
                  <a:sym typeface="Calibri"/>
                </a:rPr>
                <a:t>Stress reduction tips (Session 7)</a:t>
              </a:r>
              <a:endParaRPr dirty="0"/>
            </a:p>
            <a:p>
              <a:pPr marL="171450" marR="0" lvl="1" indent="-171450" algn="l" rtl="0">
                <a:lnSpc>
                  <a:spcPct val="90000"/>
                </a:lnSpc>
                <a:spcBef>
                  <a:spcPts val="360"/>
                </a:spcBef>
                <a:spcAft>
                  <a:spcPts val="0"/>
                </a:spcAft>
                <a:buClr>
                  <a:schemeClr val="dk1"/>
                </a:buClr>
                <a:buSzPts val="1800"/>
                <a:buFont typeface="Calibri"/>
                <a:buChar char="•"/>
              </a:pPr>
              <a:r>
                <a:rPr lang="en-US" sz="1800" b="0" i="0" u="none" strike="noStrike" cap="none" dirty="0">
                  <a:solidFill>
                    <a:schemeClr val="dk1"/>
                  </a:solidFill>
                  <a:latin typeface="Calibri"/>
                  <a:ea typeface="Calibri"/>
                  <a:cs typeface="Calibri"/>
                  <a:sym typeface="Calibri"/>
                </a:rPr>
                <a:t>Positive parenting (Session 11)</a:t>
              </a:r>
              <a:endParaRPr dirty="0"/>
            </a:p>
          </p:txBody>
        </p:sp>
        <p:sp>
          <p:nvSpPr>
            <p:cNvPr id="335" name="Google Shape;335;p16"/>
            <p:cNvSpPr/>
            <p:nvPr/>
          </p:nvSpPr>
          <p:spPr>
            <a:xfrm>
              <a:off x="0" y="4160654"/>
              <a:ext cx="8712199" cy="455715"/>
            </a:xfrm>
            <a:prstGeom prst="roundRect">
              <a:avLst>
                <a:gd name="adj" fmla="val 16667"/>
              </a:avLst>
            </a:prstGeom>
            <a:solidFill>
              <a:srgbClr val="0D6DC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txBox="1"/>
            <p:nvPr/>
          </p:nvSpPr>
          <p:spPr>
            <a:xfrm>
              <a:off x="22246" y="4182900"/>
              <a:ext cx="8667707" cy="411223"/>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Safety planning with vulnerable clients</a:t>
              </a:r>
              <a:endParaRPr/>
            </a:p>
          </p:txBody>
        </p:sp>
        <p:sp>
          <p:nvSpPr>
            <p:cNvPr id="337" name="Google Shape;337;p16"/>
            <p:cNvSpPr/>
            <p:nvPr/>
          </p:nvSpPr>
          <p:spPr>
            <a:xfrm>
              <a:off x="0" y="4616369"/>
              <a:ext cx="8712199" cy="9242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txBox="1"/>
            <p:nvPr/>
          </p:nvSpPr>
          <p:spPr>
            <a:xfrm>
              <a:off x="0" y="4616369"/>
              <a:ext cx="8712199" cy="924255"/>
            </a:xfrm>
            <a:prstGeom prst="rect">
              <a:avLst/>
            </a:prstGeom>
            <a:noFill/>
            <a:ln>
              <a:noFill/>
            </a:ln>
          </p:spPr>
          <p:txBody>
            <a:bodyPr spcFirstLastPara="1" wrap="square" lIns="276600" tIns="22850" rIns="128000" bIns="2285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en-US" sz="1800" b="0" i="0" u="none" strike="noStrike" cap="none" dirty="0">
                  <a:solidFill>
                    <a:schemeClr val="dk1"/>
                  </a:solidFill>
                  <a:latin typeface="Calibri"/>
                  <a:ea typeface="Calibri"/>
                  <a:cs typeface="Calibri"/>
                  <a:sym typeface="Calibri"/>
                </a:rPr>
                <a:t>Always check they can talk</a:t>
              </a:r>
              <a:endParaRPr dirty="0"/>
            </a:p>
            <a:p>
              <a:pPr marL="171450" marR="0" lvl="1" indent="-171450" algn="l" rtl="0">
                <a:lnSpc>
                  <a:spcPct val="90000"/>
                </a:lnSpc>
                <a:spcBef>
                  <a:spcPts val="360"/>
                </a:spcBef>
                <a:spcAft>
                  <a:spcPts val="0"/>
                </a:spcAft>
                <a:buClr>
                  <a:schemeClr val="dk1"/>
                </a:buClr>
                <a:buSzPts val="1800"/>
                <a:buFont typeface="Calibri"/>
                <a:buChar char="•"/>
              </a:pPr>
              <a:r>
                <a:rPr lang="en-US" sz="1800" b="0" i="0" u="none" strike="noStrike" cap="none" dirty="0">
                  <a:solidFill>
                    <a:schemeClr val="dk1"/>
                  </a:solidFill>
                  <a:latin typeface="Calibri"/>
                  <a:ea typeface="Calibri"/>
                  <a:cs typeface="Calibri"/>
                  <a:sym typeface="Calibri"/>
                </a:rPr>
                <a:t>Help prepare safety plan (details in job aid)</a:t>
              </a:r>
              <a:endParaRPr dirty="0"/>
            </a:p>
            <a:p>
              <a:pPr marL="171450" marR="0" lvl="1" indent="-171450" algn="l" rtl="0">
                <a:lnSpc>
                  <a:spcPct val="90000"/>
                </a:lnSpc>
                <a:spcBef>
                  <a:spcPts val="360"/>
                </a:spcBef>
                <a:spcAft>
                  <a:spcPts val="0"/>
                </a:spcAft>
                <a:buClr>
                  <a:schemeClr val="dk1"/>
                </a:buClr>
                <a:buSzPts val="1800"/>
                <a:buFont typeface="Calibri"/>
                <a:buChar char="•"/>
              </a:pPr>
              <a:r>
                <a:rPr lang="en-US" sz="1800" b="0" i="0" u="none" strike="noStrike" cap="none" dirty="0">
                  <a:solidFill>
                    <a:schemeClr val="dk1"/>
                  </a:solidFill>
                  <a:latin typeface="Calibri"/>
                  <a:ea typeface="Calibri"/>
                  <a:cs typeface="Calibri"/>
                  <a:sym typeface="Calibri"/>
                </a:rPr>
                <a:t>Schedule regular calls</a:t>
              </a:r>
              <a:endParaRPr dirty="0"/>
            </a:p>
          </p:txBody>
        </p:sp>
      </p:grpSp>
    </p:spTree>
    <p:extLst>
      <p:ext uri="{BB962C8B-B14F-4D97-AF65-F5344CB8AC3E}">
        <p14:creationId xmlns:p14="http://schemas.microsoft.com/office/powerpoint/2010/main" val="3054267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0B2A058-F035-A346-9D0C-ED594F29EFF4}"/>
              </a:ext>
            </a:extLst>
          </p:cNvPr>
          <p:cNvSpPr>
            <a:spLocks noGrp="1"/>
          </p:cNvSpPr>
          <p:nvPr>
            <p:ph type="title"/>
          </p:nvPr>
        </p:nvSpPr>
        <p:spPr>
          <a:xfrm>
            <a:off x="294468" y="643467"/>
            <a:ext cx="3494937" cy="5571066"/>
          </a:xfrm>
        </p:spPr>
        <p:txBody>
          <a:bodyPr>
            <a:normAutofit/>
          </a:bodyPr>
          <a:lstStyle/>
          <a:p>
            <a:pPr algn="ctr"/>
            <a:r>
              <a:rPr lang="en-GB" sz="4000" dirty="0">
                <a:solidFill>
                  <a:srgbClr val="FFFFFF"/>
                </a:solidFill>
              </a:rPr>
              <a:t>A reminder: </a:t>
            </a:r>
            <a:r>
              <a:rPr lang="en-KE" sz="4000" dirty="0">
                <a:solidFill>
                  <a:srgbClr val="FFFFFF"/>
                </a:solidFill>
              </a:rPr>
              <a:t>Structure of the webinars</a:t>
            </a:r>
          </a:p>
        </p:txBody>
      </p:sp>
      <p:sp>
        <p:nvSpPr>
          <p:cNvPr id="33" name="Rectangle: Rounded Corners 32">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ontent Placeholder 3">
            <a:extLst>
              <a:ext uri="{FF2B5EF4-FFF2-40B4-BE49-F238E27FC236}">
                <a16:creationId xmlns:a16="http://schemas.microsoft.com/office/drawing/2014/main" id="{92081BD0-3464-44A6-BE29-B1D4CC8748A0}"/>
              </a:ext>
            </a:extLst>
          </p:cNvPr>
          <p:cNvGraphicFramePr>
            <a:graphicFrameLocks noGrp="1"/>
          </p:cNvGraphicFramePr>
          <p:nvPr>
            <p:ph idx="1"/>
            <p:extLst>
              <p:ext uri="{D42A27DB-BD31-4B8C-83A1-F6EECF244321}">
                <p14:modId xmlns:p14="http://schemas.microsoft.com/office/powerpoint/2010/main" val="3879709851"/>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5943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close up of a pencil&#10;&#10;Description automatically generated">
            <a:extLst>
              <a:ext uri="{FF2B5EF4-FFF2-40B4-BE49-F238E27FC236}">
                <a16:creationId xmlns:a16="http://schemas.microsoft.com/office/drawing/2014/main" id="{0D02D6E4-4497-9444-B44F-6B0928762A6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709" t="9091" r="916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6C6F86-D466-9349-848B-BF54FC9485A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dirty="0"/>
              <a:t>How to respond</a:t>
            </a:r>
            <a:r>
              <a:rPr lang="en-US" sz="4400" dirty="0">
                <a:sym typeface="Calibri"/>
              </a:rPr>
              <a:t>: role of different sectors</a:t>
            </a:r>
            <a:endParaRPr lang="en-US" sz="4400" dirty="0"/>
          </a:p>
        </p:txBody>
      </p:sp>
      <p:sp>
        <p:nvSpPr>
          <p:cNvPr id="3" name="Text Placeholder 2">
            <a:extLst>
              <a:ext uri="{FF2B5EF4-FFF2-40B4-BE49-F238E27FC236}">
                <a16:creationId xmlns:a16="http://schemas.microsoft.com/office/drawing/2014/main" id="{A922730B-B250-0C4C-8B0C-90B91270F568}"/>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4000" dirty="0">
                <a:solidFill>
                  <a:schemeClr val="tx1"/>
                </a:solidFill>
              </a:rPr>
              <a:t>Session 9</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499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349F-B612-48C1-B442-4D5133B7B503}"/>
              </a:ext>
            </a:extLst>
          </p:cNvPr>
          <p:cNvSpPr>
            <a:spLocks noGrp="1"/>
          </p:cNvSpPr>
          <p:nvPr>
            <p:ph type="title"/>
          </p:nvPr>
        </p:nvSpPr>
        <p:spPr>
          <a:xfrm>
            <a:off x="8045751" y="1"/>
            <a:ext cx="3667039" cy="952499"/>
          </a:xfrm>
        </p:spPr>
        <p:txBody>
          <a:bodyPr>
            <a:normAutofit fontScale="90000"/>
          </a:bodyPr>
          <a:lstStyle/>
          <a:p>
            <a:br>
              <a:rPr lang="en-US" sz="3100" dirty="0">
                <a:ea typeface="Calibri"/>
                <a:cs typeface="Calibri"/>
                <a:sym typeface="Calibri"/>
              </a:rPr>
            </a:br>
            <a:r>
              <a:rPr lang="en-US" sz="3100" dirty="0">
                <a:ea typeface="Calibri"/>
                <a:cs typeface="Calibri"/>
                <a:sym typeface="Calibri"/>
              </a:rPr>
              <a:t>Role of different sectors</a:t>
            </a:r>
            <a:br>
              <a:rPr lang="en-US" sz="2800" dirty="0">
                <a:latin typeface="Calibri"/>
                <a:ea typeface="Calibri"/>
                <a:cs typeface="Calibri"/>
                <a:sym typeface="Calibri"/>
              </a:rPr>
            </a:br>
            <a:endParaRPr lang="en-UG" sz="2800" dirty="0"/>
          </a:p>
        </p:txBody>
      </p:sp>
      <p:sp>
        <p:nvSpPr>
          <p:cNvPr id="16" name="Rectangle 15">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A7E004C6-60AE-418E-A4BB-A16C4CEEE242}"/>
              </a:ext>
            </a:extLst>
          </p:cNvPr>
          <p:cNvPicPr>
            <a:picLocks/>
          </p:cNvPicPr>
          <p:nvPr/>
        </p:nvPicPr>
        <p:blipFill rotWithShape="1">
          <a:blip r:embed="rId3"/>
          <a:srcRect l="3493" r="9703"/>
          <a:stretch/>
        </p:blipFill>
        <p:spPr>
          <a:xfrm>
            <a:off x="855924" y="804665"/>
            <a:ext cx="5841096" cy="5248670"/>
          </a:xfrm>
          <a:prstGeom prst="rect">
            <a:avLst/>
          </a:prstGeom>
          <a:effectLst/>
        </p:spPr>
      </p:pic>
      <p:sp>
        <p:nvSpPr>
          <p:cNvPr id="8" name="Content Placeholder 7">
            <a:extLst>
              <a:ext uri="{FF2B5EF4-FFF2-40B4-BE49-F238E27FC236}">
                <a16:creationId xmlns:a16="http://schemas.microsoft.com/office/drawing/2014/main" id="{61BC52A2-D30C-4588-BD71-E8437835A59D}"/>
              </a:ext>
            </a:extLst>
          </p:cNvPr>
          <p:cNvSpPr>
            <a:spLocks noGrp="1"/>
          </p:cNvSpPr>
          <p:nvPr>
            <p:ph idx="1"/>
          </p:nvPr>
        </p:nvSpPr>
        <p:spPr>
          <a:xfrm>
            <a:off x="7552944" y="1022350"/>
            <a:ext cx="4639056" cy="5835650"/>
          </a:xfrm>
        </p:spPr>
        <p:txBody>
          <a:bodyPr>
            <a:normAutofit/>
          </a:bodyPr>
          <a:lstStyle/>
          <a:p>
            <a:pPr>
              <a:buFont typeface="Wingdings" panose="05000000000000000000" pitchFamily="2" charset="2"/>
              <a:buChar char="§"/>
            </a:pPr>
            <a:r>
              <a:rPr lang="en-US" sz="2000" dirty="0"/>
              <a:t>Many actors engaged in the prevention, response and management of VAC/VAC</a:t>
            </a:r>
          </a:p>
          <a:p>
            <a:pPr>
              <a:buFont typeface="Wingdings" panose="05000000000000000000" pitchFamily="2" charset="2"/>
              <a:buChar char="§"/>
            </a:pPr>
            <a:r>
              <a:rPr lang="en-US" sz="2000" dirty="0"/>
              <a:t>Some play statutory roles and others non statutory roles.</a:t>
            </a:r>
          </a:p>
          <a:p>
            <a:pPr>
              <a:buFont typeface="Wingdings" panose="05000000000000000000" pitchFamily="2" charset="2"/>
              <a:buChar char="§"/>
            </a:pPr>
            <a:r>
              <a:rPr lang="en-US" sz="2000" dirty="0"/>
              <a:t>It is important to know the role of each player for appropriate response and action</a:t>
            </a:r>
          </a:p>
          <a:p>
            <a:pPr>
              <a:buFont typeface="Wingdings" panose="05000000000000000000" pitchFamily="2" charset="2"/>
              <a:buChar char="§"/>
            </a:pPr>
            <a:r>
              <a:rPr lang="en-US" sz="2000" dirty="0"/>
              <a:t>Build r</a:t>
            </a:r>
            <a:r>
              <a:rPr lang="en-US" sz="2000" b="0" cap="none" dirty="0"/>
              <a:t>elationships and networks in your communities. They are </a:t>
            </a:r>
            <a:r>
              <a:rPr lang="en-US" sz="2000" cap="none" dirty="0"/>
              <a:t>critical</a:t>
            </a:r>
            <a:r>
              <a:rPr lang="en-US" sz="2000" b="0" cap="none" dirty="0"/>
              <a:t> to functioning referral systems especially during emergencies. </a:t>
            </a:r>
          </a:p>
          <a:p>
            <a:pPr>
              <a:buFont typeface="Wingdings" panose="05000000000000000000" pitchFamily="2" charset="2"/>
              <a:buChar char="§"/>
            </a:pPr>
            <a:r>
              <a:rPr lang="en-US" sz="2000" dirty="0"/>
              <a:t>Involve local leaders, </a:t>
            </a:r>
            <a:r>
              <a:rPr lang="en-US" sz="2000" b="0" cap="none" dirty="0"/>
              <a:t>Religious leaders and teachers in disseminating key COVID-19 messages and VAC/SGBV messages. They hold positions of authority and trust &amp; could play critical role in reporting incidences of violence.</a:t>
            </a:r>
          </a:p>
          <a:p>
            <a:pPr>
              <a:buFont typeface="Wingdings" panose="05000000000000000000" pitchFamily="2" charset="2"/>
              <a:buChar char="§"/>
            </a:pPr>
            <a:endParaRPr lang="en-US" sz="2000" b="0" i="1" cap="none" dirty="0"/>
          </a:p>
          <a:p>
            <a:pPr marL="457200" indent="-228600">
              <a:spcBef>
                <a:spcPts val="0"/>
              </a:spcBef>
              <a:buFont typeface="Arial" panose="020B0604020202020204" pitchFamily="34" charset="0"/>
              <a:buChar char="•"/>
              <a:defRPr/>
            </a:pPr>
            <a:endParaRPr lang="en-US" sz="1800" b="0" cap="none" dirty="0"/>
          </a:p>
          <a:p>
            <a:pPr>
              <a:buFont typeface="Wingdings" panose="05000000000000000000" pitchFamily="2" charset="2"/>
              <a:buChar char="§"/>
            </a:pPr>
            <a:endParaRPr lang="en-US" sz="1800" dirty="0"/>
          </a:p>
        </p:txBody>
      </p:sp>
    </p:spTree>
    <p:extLst>
      <p:ext uri="{BB962C8B-B14F-4D97-AF65-F5344CB8AC3E}">
        <p14:creationId xmlns:p14="http://schemas.microsoft.com/office/powerpoint/2010/main" val="36563047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9D7D-FAB4-40AF-AA89-112C7165E7C7}"/>
              </a:ext>
            </a:extLst>
          </p:cNvPr>
          <p:cNvSpPr>
            <a:spLocks noGrp="1"/>
          </p:cNvSpPr>
          <p:nvPr>
            <p:ph type="title"/>
          </p:nvPr>
        </p:nvSpPr>
        <p:spPr>
          <a:xfrm>
            <a:off x="8045751" y="629267"/>
            <a:ext cx="3667039" cy="1364634"/>
          </a:xfrm>
        </p:spPr>
        <p:txBody>
          <a:bodyPr>
            <a:normAutofit/>
          </a:bodyPr>
          <a:lstStyle/>
          <a:p>
            <a:r>
              <a:rPr lang="en-US" sz="4000" dirty="0"/>
              <a:t>Role of sectors</a:t>
            </a:r>
            <a:endParaRPr lang="en-UG" sz="4000" dirty="0"/>
          </a:p>
        </p:txBody>
      </p:sp>
      <p:sp>
        <p:nvSpPr>
          <p:cNvPr id="10" name="Rectangle 9">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3">
            <a:extLst>
              <a:ext uri="{FF2B5EF4-FFF2-40B4-BE49-F238E27FC236}">
                <a16:creationId xmlns:a16="http://schemas.microsoft.com/office/drawing/2014/main" id="{03297339-128B-4E82-9A4D-6E4E7FABB2D0}"/>
              </a:ext>
            </a:extLst>
          </p:cNvPr>
          <p:cNvPicPr>
            <a:picLocks noChangeAspect="1"/>
          </p:cNvPicPr>
          <p:nvPr/>
        </p:nvPicPr>
        <p:blipFill rotWithShape="1">
          <a:blip r:embed="rId2"/>
          <a:srcRect l="1683" r="-3" b="-3"/>
          <a:stretch/>
        </p:blipFill>
        <p:spPr>
          <a:xfrm>
            <a:off x="548534" y="559406"/>
            <a:ext cx="6525199" cy="5739187"/>
          </a:xfrm>
          <a:prstGeom prst="rect">
            <a:avLst/>
          </a:prstGeom>
          <a:effectLst/>
        </p:spPr>
      </p:pic>
      <p:sp>
        <p:nvSpPr>
          <p:cNvPr id="3" name="Content Placeholder 2">
            <a:extLst>
              <a:ext uri="{FF2B5EF4-FFF2-40B4-BE49-F238E27FC236}">
                <a16:creationId xmlns:a16="http://schemas.microsoft.com/office/drawing/2014/main" id="{0787263A-EED1-4813-BCC4-C843B1922F18}"/>
              </a:ext>
            </a:extLst>
          </p:cNvPr>
          <p:cNvSpPr>
            <a:spLocks noGrp="1"/>
          </p:cNvSpPr>
          <p:nvPr>
            <p:ph idx="1"/>
          </p:nvPr>
        </p:nvSpPr>
        <p:spPr>
          <a:xfrm>
            <a:off x="7944153" y="1727761"/>
            <a:ext cx="3667036" cy="3775572"/>
          </a:xfrm>
        </p:spPr>
        <p:txBody>
          <a:bodyPr>
            <a:normAutofit/>
          </a:bodyPr>
          <a:lstStyle/>
          <a:p>
            <a:pPr marL="0" indent="0">
              <a:buNone/>
            </a:pPr>
            <a:r>
              <a:rPr lang="en-US" sz="1800" dirty="0"/>
              <a:t>The</a:t>
            </a:r>
            <a:r>
              <a:rPr lang="en-US" sz="1800" i="1" dirty="0"/>
              <a:t> National Referral Pathways for Prevention and Response to GBV in Uganda </a:t>
            </a:r>
            <a:r>
              <a:rPr lang="en-US" sz="1800" dirty="0"/>
              <a:t>provides an outline of roles for </a:t>
            </a:r>
          </a:p>
          <a:p>
            <a:r>
              <a:rPr lang="en-US" sz="1800" dirty="0"/>
              <a:t>local council (LC)1 </a:t>
            </a:r>
          </a:p>
          <a:p>
            <a:r>
              <a:rPr lang="en-US" sz="1800" dirty="0"/>
              <a:t>the police</a:t>
            </a:r>
          </a:p>
          <a:p>
            <a:r>
              <a:rPr lang="en-US" sz="1800" dirty="0"/>
              <a:t>the Court</a:t>
            </a:r>
          </a:p>
          <a:p>
            <a:r>
              <a:rPr lang="en-US" sz="1800" dirty="0"/>
              <a:t>CSOs, CBOs and Legal Aid clinics</a:t>
            </a:r>
          </a:p>
          <a:p>
            <a:r>
              <a:rPr lang="en-US" sz="1800" dirty="0"/>
              <a:t>medical and health practitioners</a:t>
            </a:r>
          </a:p>
          <a:p>
            <a:r>
              <a:rPr lang="en-US" sz="1800" dirty="0"/>
              <a:t>traditional/religious and community leaders. </a:t>
            </a:r>
          </a:p>
        </p:txBody>
      </p:sp>
    </p:spTree>
    <p:extLst>
      <p:ext uri="{BB962C8B-B14F-4D97-AF65-F5344CB8AC3E}">
        <p14:creationId xmlns:p14="http://schemas.microsoft.com/office/powerpoint/2010/main" val="10497831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picture containing indoor, table, sitting, bottle&#10;&#10;Description automatically generated">
            <a:extLst>
              <a:ext uri="{FF2B5EF4-FFF2-40B4-BE49-F238E27FC236}">
                <a16:creationId xmlns:a16="http://schemas.microsoft.com/office/drawing/2014/main" id="{D4AAD1E1-4480-7C43-9F3A-1D4273126C4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534" r="27719" b="1"/>
          <a:stretch/>
        </p:blipFill>
        <p:spPr>
          <a:xfrm>
            <a:off x="606719" y="-1"/>
            <a:ext cx="11585281" cy="6857999"/>
          </a:xfrm>
          <a:prstGeom prst="rect">
            <a:avLst/>
          </a:prstGeom>
        </p:spPr>
      </p:pic>
      <p:sp>
        <p:nvSpPr>
          <p:cNvPr id="104" name="Rectangle 2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7425985-47AA-4AD1-91D1-AA8290610287}"/>
              </a:ext>
            </a:extLst>
          </p:cNvPr>
          <p:cNvSpPr>
            <a:spLocks noGrp="1"/>
          </p:cNvSpPr>
          <p:nvPr>
            <p:ph type="title"/>
          </p:nvPr>
        </p:nvSpPr>
        <p:spPr>
          <a:xfrm>
            <a:off x="1036684" y="1152144"/>
            <a:ext cx="3953501" cy="3072393"/>
          </a:xfrm>
        </p:spPr>
        <p:txBody>
          <a:bodyPr vert="horz" lIns="91440" tIns="45720" rIns="91440" bIns="45720" rtlCol="0" anchor="b">
            <a:normAutofit/>
          </a:bodyPr>
          <a:lstStyle/>
          <a:p>
            <a:r>
              <a:rPr lang="en-US" sz="5600" dirty="0">
                <a:solidFill>
                  <a:schemeClr val="bg1"/>
                </a:solidFill>
              </a:rPr>
              <a:t>Session 10</a:t>
            </a:r>
          </a:p>
        </p:txBody>
      </p:sp>
      <p:sp>
        <p:nvSpPr>
          <p:cNvPr id="5" name="Text Placeholder 4">
            <a:extLst>
              <a:ext uri="{FF2B5EF4-FFF2-40B4-BE49-F238E27FC236}">
                <a16:creationId xmlns:a16="http://schemas.microsoft.com/office/drawing/2014/main" id="{A5717E5D-DDC0-4E32-9735-9942BDAD660D}"/>
              </a:ext>
            </a:extLst>
          </p:cNvPr>
          <p:cNvSpPr>
            <a:spLocks noGrp="1"/>
          </p:cNvSpPr>
          <p:nvPr>
            <p:ph type="body" idx="1"/>
          </p:nvPr>
        </p:nvSpPr>
        <p:spPr>
          <a:xfrm>
            <a:off x="1036684" y="4462272"/>
            <a:ext cx="3953501" cy="1272831"/>
          </a:xfrm>
        </p:spPr>
        <p:txBody>
          <a:bodyPr vert="horz" lIns="91440" tIns="45720" rIns="91440" bIns="45720" rtlCol="0" anchor="t">
            <a:normAutofit/>
          </a:bodyPr>
          <a:lstStyle/>
          <a:p>
            <a:r>
              <a:rPr lang="en-US" sz="3200" dirty="0">
                <a:solidFill>
                  <a:schemeClr val="bg1"/>
                </a:solidFill>
              </a:rPr>
              <a:t>Case Management and Referral Pathways</a:t>
            </a:r>
          </a:p>
        </p:txBody>
      </p:sp>
      <p:sp>
        <p:nvSpPr>
          <p:cNvPr id="25" name="Rectangle 2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28"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372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1C11-6140-DC43-8A68-EB9FD824245A}"/>
              </a:ext>
            </a:extLst>
          </p:cNvPr>
          <p:cNvSpPr>
            <a:spLocks noGrp="1"/>
          </p:cNvSpPr>
          <p:nvPr>
            <p:ph type="title"/>
          </p:nvPr>
        </p:nvSpPr>
        <p:spPr>
          <a:xfrm>
            <a:off x="5172074" y="286603"/>
            <a:ext cx="5983605" cy="1450757"/>
          </a:xfrm>
        </p:spPr>
        <p:txBody>
          <a:bodyPr>
            <a:normAutofit/>
          </a:bodyPr>
          <a:lstStyle/>
          <a:p>
            <a:r>
              <a:rPr lang="en-KE"/>
              <a:t>Break out Session</a:t>
            </a:r>
            <a:endParaRPr lang="en-KE" dirty="0"/>
          </a:p>
        </p:txBody>
      </p:sp>
      <p:pic>
        <p:nvPicPr>
          <p:cNvPr id="7" name="Content Placeholder 4" descr="A close up of a toy&#10;&#10;Description automatically generated">
            <a:extLst>
              <a:ext uri="{FF2B5EF4-FFF2-40B4-BE49-F238E27FC236}">
                <a16:creationId xmlns:a16="http://schemas.microsoft.com/office/drawing/2014/main" id="{926CC73A-345F-2749-8645-B9D3CFF4AD6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644" r="14571"/>
          <a:stretch/>
        </p:blipFill>
        <p:spPr>
          <a:xfrm>
            <a:off x="20" y="10"/>
            <a:ext cx="4580077" cy="6857990"/>
          </a:xfrm>
          <a:prstGeom prst="rect">
            <a:avLst/>
          </a:prstGeom>
        </p:spPr>
      </p:pic>
      <p:graphicFrame>
        <p:nvGraphicFramePr>
          <p:cNvPr id="23" name="Content Placeholder 2">
            <a:extLst>
              <a:ext uri="{FF2B5EF4-FFF2-40B4-BE49-F238E27FC236}">
                <a16:creationId xmlns:a16="http://schemas.microsoft.com/office/drawing/2014/main" id="{AE1CC316-422C-4814-B140-3925FA9C8C4A}"/>
              </a:ext>
            </a:extLst>
          </p:cNvPr>
          <p:cNvGraphicFramePr>
            <a:graphicFrameLocks noGrp="1"/>
          </p:cNvGraphicFramePr>
          <p:nvPr>
            <p:ph idx="1"/>
          </p:nvPr>
        </p:nvGraphicFramePr>
        <p:xfrm>
          <a:off x="5172074" y="2108201"/>
          <a:ext cx="5983606" cy="37608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0722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9264F-E4DC-504C-A1CB-2DF12F860783}"/>
              </a:ext>
            </a:extLst>
          </p:cNvPr>
          <p:cNvSpPr>
            <a:spLocks noGrp="1"/>
          </p:cNvSpPr>
          <p:nvPr>
            <p:ph type="title"/>
          </p:nvPr>
        </p:nvSpPr>
        <p:spPr>
          <a:xfrm>
            <a:off x="4965430" y="629268"/>
            <a:ext cx="6586491" cy="1286160"/>
          </a:xfrm>
        </p:spPr>
        <p:txBody>
          <a:bodyPr anchor="b">
            <a:normAutofit/>
          </a:bodyPr>
          <a:lstStyle/>
          <a:p>
            <a:r>
              <a:rPr lang="en-KE"/>
              <a:t>What is Case Management?</a:t>
            </a:r>
          </a:p>
        </p:txBody>
      </p:sp>
      <p:sp>
        <p:nvSpPr>
          <p:cNvPr id="3" name="Content Placeholder 2">
            <a:extLst>
              <a:ext uri="{FF2B5EF4-FFF2-40B4-BE49-F238E27FC236}">
                <a16:creationId xmlns:a16="http://schemas.microsoft.com/office/drawing/2014/main" id="{314E7BF1-3D8B-DA43-8FC5-731BBB395C3C}"/>
              </a:ext>
            </a:extLst>
          </p:cNvPr>
          <p:cNvSpPr>
            <a:spLocks noGrp="1"/>
          </p:cNvSpPr>
          <p:nvPr>
            <p:ph idx="1"/>
          </p:nvPr>
        </p:nvSpPr>
        <p:spPr>
          <a:xfrm>
            <a:off x="4635571" y="2438400"/>
            <a:ext cx="6916349" cy="3785419"/>
          </a:xfrm>
        </p:spPr>
        <p:txBody>
          <a:bodyPr>
            <a:normAutofit/>
          </a:bodyPr>
          <a:lstStyle/>
          <a:p>
            <a:r>
              <a:rPr lang="en-US" sz="2000" dirty="0"/>
              <a:t>Case management is a way of </a:t>
            </a:r>
            <a:r>
              <a:rPr lang="en-US" sz="2000" b="1" dirty="0"/>
              <a:t>planning, organizing and carrying out work </a:t>
            </a:r>
            <a:r>
              <a:rPr lang="en-US" sz="2000" dirty="0"/>
              <a:t>so that cases of vulnerable children, families, adults are handled in an </a:t>
            </a:r>
            <a:r>
              <a:rPr lang="en-US" sz="2000" b="1" dirty="0"/>
              <a:t>appropriate, systematic and timely </a:t>
            </a:r>
            <a:r>
              <a:rPr lang="en-US" sz="2000" dirty="0"/>
              <a:t>manner. It aims to ensure that through </a:t>
            </a:r>
            <a:r>
              <a:rPr lang="en-US" sz="2000" b="1" dirty="0"/>
              <a:t>coordinated, collaborative care, </a:t>
            </a:r>
            <a:r>
              <a:rPr lang="en-US" sz="2000" dirty="0"/>
              <a:t>clients can receive the services they need</a:t>
            </a:r>
            <a:endParaRPr lang="en-KE" sz="2000" dirty="0"/>
          </a:p>
          <a:p>
            <a:endParaRPr lang="en-KE" sz="2000" dirty="0"/>
          </a:p>
        </p:txBody>
      </p:sp>
      <p:pic>
        <p:nvPicPr>
          <p:cNvPr id="39" name="Content Placeholder 4" descr="A close up of a toy&#10;&#10;Description automatically generated">
            <a:extLst>
              <a:ext uri="{FF2B5EF4-FFF2-40B4-BE49-F238E27FC236}">
                <a16:creationId xmlns:a16="http://schemas.microsoft.com/office/drawing/2014/main" id="{16E5537D-68B1-FE4A-A8ED-B8D0622314D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572" r="23835" b="1"/>
          <a:stretch/>
        </p:blipFill>
        <p:spPr>
          <a:xfrm>
            <a:off x="0" y="41041"/>
            <a:ext cx="4635571" cy="6857990"/>
          </a:xfrm>
          <a:prstGeom prst="rect">
            <a:avLst/>
          </a:prstGeom>
          <a:effectLst/>
        </p:spPr>
      </p:pic>
    </p:spTree>
    <p:extLst>
      <p:ext uri="{BB962C8B-B14F-4D97-AF65-F5344CB8AC3E}">
        <p14:creationId xmlns:p14="http://schemas.microsoft.com/office/powerpoint/2010/main" val="8394867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584CC25-CEB6-0D4E-A35F-8F2AA837C0DD}"/>
              </a:ext>
            </a:extLst>
          </p:cNvPr>
          <p:cNvSpPr>
            <a:spLocks noGrp="1"/>
          </p:cNvSpPr>
          <p:nvPr>
            <p:ph type="title"/>
          </p:nvPr>
        </p:nvSpPr>
        <p:spPr>
          <a:xfrm>
            <a:off x="777240" y="731519"/>
            <a:ext cx="2845191" cy="3237579"/>
          </a:xfrm>
        </p:spPr>
        <p:txBody>
          <a:bodyPr>
            <a:normAutofit/>
          </a:bodyPr>
          <a:lstStyle/>
          <a:p>
            <a:r>
              <a:rPr lang="en-KE" sz="3800" dirty="0">
                <a:solidFill>
                  <a:srgbClr val="FFFFFF"/>
                </a:solidFill>
              </a:rPr>
              <a:t>Case Management</a:t>
            </a:r>
          </a:p>
        </p:txBody>
      </p:sp>
      <p:sp>
        <p:nvSpPr>
          <p:cNvPr id="36"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F06352-EB2A-E840-AA64-3032775DA9C0}"/>
              </a:ext>
            </a:extLst>
          </p:cNvPr>
          <p:cNvSpPr>
            <a:spLocks noGrp="1"/>
          </p:cNvSpPr>
          <p:nvPr>
            <p:ph idx="1"/>
          </p:nvPr>
        </p:nvSpPr>
        <p:spPr>
          <a:xfrm>
            <a:off x="4379709" y="686862"/>
            <a:ext cx="7037591" cy="5475129"/>
          </a:xfrm>
        </p:spPr>
        <p:txBody>
          <a:bodyPr anchor="ctr">
            <a:normAutofit/>
          </a:bodyPr>
          <a:lstStyle/>
          <a:p>
            <a:r>
              <a:rPr lang="en-US" sz="2600"/>
              <a:t>Case Management is: The </a:t>
            </a:r>
            <a:r>
              <a:rPr lang="en-US" sz="2600" u="sng"/>
              <a:t>process</a:t>
            </a:r>
            <a:r>
              <a:rPr lang="en-US" sz="2600"/>
              <a:t> of identifying, assessing, planning, referring, and tracking referrals, and monitoring the delivery of services in a </a:t>
            </a:r>
            <a:r>
              <a:rPr lang="en-US" sz="2600">
                <a:ea typeface="ヒラギノ角ゴ Pro W3" pitchFamily="-96" charset="-128"/>
              </a:rPr>
              <a:t>timely</a:t>
            </a:r>
            <a:r>
              <a:rPr lang="en-US" sz="2600"/>
              <a:t>, </a:t>
            </a:r>
            <a:r>
              <a:rPr lang="en-US" sz="2600">
                <a:ea typeface="ヒラギノ角ゴ Pro W3" pitchFamily="-96" charset="-128"/>
              </a:rPr>
              <a:t>context-sensitive</a:t>
            </a:r>
            <a:r>
              <a:rPr lang="en-US" sz="2600"/>
              <a:t>, </a:t>
            </a:r>
            <a:r>
              <a:rPr lang="en-US" sz="2600">
                <a:ea typeface="ヒラギノ角ゴ Pro W3" pitchFamily="-96" charset="-128"/>
              </a:rPr>
              <a:t>individualized</a:t>
            </a:r>
            <a:r>
              <a:rPr lang="en-US" sz="2600"/>
              <a:t>, and </a:t>
            </a:r>
            <a:r>
              <a:rPr lang="en-US" sz="2600">
                <a:ea typeface="ヒラギノ角ゴ Pro W3" pitchFamily="-96" charset="-128"/>
              </a:rPr>
              <a:t>client-centered</a:t>
            </a:r>
            <a:r>
              <a:rPr lang="en-US" sz="2600"/>
              <a:t> manner</a:t>
            </a:r>
            <a:endParaRPr lang="en-KE" sz="2600"/>
          </a:p>
        </p:txBody>
      </p:sp>
    </p:spTree>
    <p:extLst>
      <p:ext uri="{BB962C8B-B14F-4D97-AF65-F5344CB8AC3E}">
        <p14:creationId xmlns:p14="http://schemas.microsoft.com/office/powerpoint/2010/main" val="3961053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3250-782E-3540-9182-0CE85799846F}"/>
              </a:ext>
            </a:extLst>
          </p:cNvPr>
          <p:cNvSpPr>
            <a:spLocks noGrp="1"/>
          </p:cNvSpPr>
          <p:nvPr>
            <p:ph type="title"/>
          </p:nvPr>
        </p:nvSpPr>
        <p:spPr>
          <a:xfrm>
            <a:off x="643467" y="634946"/>
            <a:ext cx="3689094" cy="5055904"/>
          </a:xfrm>
        </p:spPr>
        <p:txBody>
          <a:bodyPr anchor="ctr">
            <a:normAutofit/>
          </a:bodyPr>
          <a:lstStyle/>
          <a:p>
            <a:pPr algn="r"/>
            <a:r>
              <a:rPr lang="en-KE" dirty="0"/>
              <a:t>What Case Management is not</a:t>
            </a:r>
            <a:endParaRPr lang="en-KE"/>
          </a:p>
        </p:txBody>
      </p:sp>
      <p:graphicFrame>
        <p:nvGraphicFramePr>
          <p:cNvPr id="5" name="Content Placeholder 2">
            <a:extLst>
              <a:ext uri="{FF2B5EF4-FFF2-40B4-BE49-F238E27FC236}">
                <a16:creationId xmlns:a16="http://schemas.microsoft.com/office/drawing/2014/main" id="{4503AE1B-52A3-4F08-A600-746D013F1517}"/>
              </a:ext>
            </a:extLst>
          </p:cNvPr>
          <p:cNvGraphicFramePr>
            <a:graphicFrameLocks noGrp="1"/>
          </p:cNvGraphicFramePr>
          <p:nvPr>
            <p:ph idx="1"/>
            <p:extLst>
              <p:ext uri="{D42A27DB-BD31-4B8C-83A1-F6EECF244321}">
                <p14:modId xmlns:p14="http://schemas.microsoft.com/office/powerpoint/2010/main" val="1812909833"/>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5003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7616-DD76-4221-9E1E-53294D2A67F9}"/>
              </a:ext>
            </a:extLst>
          </p:cNvPr>
          <p:cNvSpPr>
            <a:spLocks noGrp="1"/>
          </p:cNvSpPr>
          <p:nvPr>
            <p:ph type="title"/>
          </p:nvPr>
        </p:nvSpPr>
        <p:spPr>
          <a:xfrm>
            <a:off x="643467" y="634946"/>
            <a:ext cx="3689094" cy="5055904"/>
          </a:xfrm>
        </p:spPr>
        <p:txBody>
          <a:bodyPr anchor="ctr">
            <a:normAutofit/>
          </a:bodyPr>
          <a:lstStyle/>
          <a:p>
            <a:pPr algn="r"/>
            <a:br>
              <a:rPr lang="en-US" dirty="0"/>
            </a:br>
            <a:r>
              <a:rPr lang="en-US" b="1" dirty="0">
                <a:latin typeface="+mn-lt"/>
              </a:rPr>
              <a:t>Enablers of an effective Case Management approach</a:t>
            </a:r>
          </a:p>
        </p:txBody>
      </p:sp>
      <p:graphicFrame>
        <p:nvGraphicFramePr>
          <p:cNvPr id="5" name="Content Placeholder 2">
            <a:extLst>
              <a:ext uri="{FF2B5EF4-FFF2-40B4-BE49-F238E27FC236}">
                <a16:creationId xmlns:a16="http://schemas.microsoft.com/office/drawing/2014/main" id="{197B78C6-5EA6-4BF2-9573-3AAC18F1E114}"/>
              </a:ext>
            </a:extLst>
          </p:cNvPr>
          <p:cNvGraphicFramePr>
            <a:graphicFrameLocks noGrp="1"/>
          </p:cNvGraphicFramePr>
          <p:nvPr>
            <p:ph idx="1"/>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892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10B35D9-7F15-B34E-98A6-D952968968E4}"/>
              </a:ext>
            </a:extLst>
          </p:cNvPr>
          <p:cNvSpPr>
            <a:spLocks noGrp="1"/>
          </p:cNvSpPr>
          <p:nvPr>
            <p:ph type="title"/>
          </p:nvPr>
        </p:nvSpPr>
        <p:spPr>
          <a:xfrm>
            <a:off x="731520" y="731520"/>
            <a:ext cx="6089904" cy="1426464"/>
          </a:xfrm>
        </p:spPr>
        <p:txBody>
          <a:bodyPr>
            <a:normAutofit/>
          </a:bodyPr>
          <a:lstStyle/>
          <a:p>
            <a:r>
              <a:rPr lang="en-KE">
                <a:solidFill>
                  <a:srgbClr val="FFFFFF"/>
                </a:solidFill>
              </a:rPr>
              <a:t>COVID and Priority Benchmarks</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52195B-B972-6049-94D1-0DB6643D83FB}"/>
              </a:ext>
            </a:extLst>
          </p:cNvPr>
          <p:cNvSpPr>
            <a:spLocks noGrp="1"/>
          </p:cNvSpPr>
          <p:nvPr>
            <p:ph idx="1"/>
          </p:nvPr>
        </p:nvSpPr>
        <p:spPr>
          <a:xfrm>
            <a:off x="789456" y="2798385"/>
            <a:ext cx="10597729" cy="3283260"/>
          </a:xfrm>
        </p:spPr>
        <p:txBody>
          <a:bodyPr anchor="ctr">
            <a:normAutofit/>
          </a:bodyPr>
          <a:lstStyle/>
          <a:p>
            <a:r>
              <a:rPr lang="en-US" sz="1500" b="1" dirty="0"/>
              <a:t>Survival and health: </a:t>
            </a:r>
            <a:r>
              <a:rPr lang="en-US" sz="1500" dirty="0"/>
              <a:t>This priority area includes interventions to support the achievement of health outcomes to build health related knowledge and skills in caregivers and facilitate access to key health services, especially COVID-19, medical care and treatment services as a result of sexual abuse, GBV, VAC and FGM. Including nutrition of the affected person.</a:t>
            </a:r>
            <a:endParaRPr lang="en-KE" sz="1500" dirty="0"/>
          </a:p>
          <a:p>
            <a:r>
              <a:rPr lang="en-US" sz="1500" b="1" dirty="0"/>
              <a:t>Economic stability and security: </a:t>
            </a:r>
            <a:r>
              <a:rPr lang="en-US" sz="1500" dirty="0"/>
              <a:t>This priority area includes interventions that reduce economic vulnerability and increase resiliency in adolescents and families vulnerable and affected persons or families /care givers. </a:t>
            </a:r>
            <a:endParaRPr lang="en-KE" sz="1500" dirty="0"/>
          </a:p>
          <a:p>
            <a:r>
              <a:rPr lang="en-US" sz="1500" b="1" dirty="0"/>
              <a:t>Care and protection of women and children: </a:t>
            </a:r>
            <a:r>
              <a:rPr lang="en-US" sz="1500" dirty="0"/>
              <a:t>This includes issues of safety and security which should be prioritized to include interventions to prevent and mitigate violence against women and children, abuse, neglect and exploitation of children and adolescents including sexual and gender-based violence, online child sexual exploitation and abuse and child </a:t>
            </a:r>
            <a:r>
              <a:rPr lang="en-US" sz="1500" dirty="0" err="1"/>
              <a:t>Labour</a:t>
            </a:r>
            <a:r>
              <a:rPr lang="en-US" sz="1500" dirty="0"/>
              <a:t>. </a:t>
            </a:r>
            <a:endParaRPr lang="en-KE" sz="1500" dirty="0"/>
          </a:p>
          <a:p>
            <a:r>
              <a:rPr lang="en-US" sz="1500" b="1" dirty="0"/>
              <a:t>Education and development: </a:t>
            </a:r>
            <a:r>
              <a:rPr lang="en-US" sz="1500" dirty="0"/>
              <a:t>This priority area includes interventions which support children and adolescents during COVID-19 pandemic to overcome barriers to access to education; including enrolments, attendance, retention and progression and /or transition. It also addresses vocational training in the case of some adolescents as well as the aspects of integrated Early Childhood Development (ECD) such as early childhood stimulation activities.</a:t>
            </a:r>
            <a:endParaRPr lang="en-KE" sz="1500" dirty="0"/>
          </a:p>
        </p:txBody>
      </p:sp>
    </p:spTree>
    <p:extLst>
      <p:ext uri="{BB962C8B-B14F-4D97-AF65-F5344CB8AC3E}">
        <p14:creationId xmlns:p14="http://schemas.microsoft.com/office/powerpoint/2010/main" val="3676073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0BA84C1-7028-4BA8-A469-914F5C86A80A}"/>
              </a:ext>
            </a:extLst>
          </p:cNvPr>
          <p:cNvPicPr>
            <a:picLocks noChangeAspect="1"/>
          </p:cNvPicPr>
          <p:nvPr/>
        </p:nvPicPr>
        <p:blipFill rotWithShape="1">
          <a:blip r:embed="rId2"/>
          <a:srcRect t="9091" r="13818"/>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75076E-D318-3343-8F8D-69A412633A8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Background and Definitions</a:t>
            </a:r>
          </a:p>
        </p:txBody>
      </p:sp>
      <p:sp>
        <p:nvSpPr>
          <p:cNvPr id="3" name="Text Placeholder 2">
            <a:extLst>
              <a:ext uri="{FF2B5EF4-FFF2-40B4-BE49-F238E27FC236}">
                <a16:creationId xmlns:a16="http://schemas.microsoft.com/office/drawing/2014/main" id="{C749221B-D93E-594B-9A56-629C7125136A}"/>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3200" dirty="0">
                <a:solidFill>
                  <a:schemeClr val="tx1"/>
                </a:solidFill>
              </a:rPr>
              <a:t>Session 2</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967452"/>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320507-9B20-42B9-9062-0A6DBA79198E}"/>
              </a:ext>
            </a:extLst>
          </p:cNvPr>
          <p:cNvSpPr>
            <a:spLocks noGrp="1"/>
          </p:cNvSpPr>
          <p:nvPr>
            <p:ph type="title"/>
          </p:nvPr>
        </p:nvSpPr>
        <p:spPr>
          <a:xfrm>
            <a:off x="621792" y="1161288"/>
            <a:ext cx="3602736" cy="4526280"/>
          </a:xfrm>
        </p:spPr>
        <p:txBody>
          <a:bodyPr>
            <a:normAutofit/>
          </a:bodyPr>
          <a:lstStyle/>
          <a:p>
            <a:r>
              <a:rPr lang="en-US" sz="4000"/>
              <a:t>Case Management Considerations during COVID</a:t>
            </a:r>
            <a:endParaRPr lang="en-UG" sz="4000"/>
          </a:p>
        </p:txBody>
      </p:sp>
      <p:sp>
        <p:nvSpPr>
          <p:cNvPr id="26"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FA67591-2EFB-4FEA-9714-281A012513EC}"/>
              </a:ext>
            </a:extLst>
          </p:cNvPr>
          <p:cNvSpPr>
            <a:spLocks noGrp="1"/>
          </p:cNvSpPr>
          <p:nvPr>
            <p:ph idx="1"/>
          </p:nvPr>
        </p:nvSpPr>
        <p:spPr>
          <a:xfrm>
            <a:off x="5434149" y="932688"/>
            <a:ext cx="5916603" cy="4992624"/>
          </a:xfrm>
        </p:spPr>
        <p:txBody>
          <a:bodyPr anchor="ctr">
            <a:normAutofit/>
          </a:bodyPr>
          <a:lstStyle/>
          <a:p>
            <a:pPr>
              <a:buFont typeface="Wingdings" panose="05000000000000000000" pitchFamily="2" charset="2"/>
              <a:buChar char="§"/>
            </a:pPr>
            <a:endParaRPr lang="en-US" altLang="en-US" sz="1700" b="0" dirty="0">
              <a:ea typeface="ヒラギノ角ゴ Pro W3" pitchFamily="-96" charset="-128"/>
            </a:endParaRPr>
          </a:p>
          <a:p>
            <a:pPr marL="0" indent="0">
              <a:buNone/>
            </a:pPr>
            <a:r>
              <a:rPr lang="en-US" sz="1700" dirty="0">
                <a:latin typeface="Calibri" panose="020F0502020204030204" pitchFamily="34" charset="0"/>
                <a:ea typeface="Calibri" panose="020F0502020204030204" pitchFamily="34" charset="0"/>
                <a:cs typeface="Calibri" panose="020F0502020204030204" pitchFamily="34" charset="0"/>
              </a:rPr>
              <a:t>While </a:t>
            </a:r>
            <a:r>
              <a:rPr lang="en-US" sz="1700" dirty="0">
                <a:effectLst/>
                <a:latin typeface="Calibri" panose="020F0502020204030204" pitchFamily="34" charset="0"/>
                <a:ea typeface="Calibri" panose="020F0502020204030204" pitchFamily="34" charset="0"/>
                <a:cs typeface="Calibri" panose="020F0502020204030204" pitchFamily="34" charset="0"/>
              </a:rPr>
              <a:t>COVID-19 </a:t>
            </a:r>
            <a:r>
              <a:rPr lang="en-US" sz="1700" dirty="0">
                <a:latin typeface="Calibri" panose="020F0502020204030204" pitchFamily="34" charset="0"/>
                <a:ea typeface="Calibri" panose="020F0502020204030204" pitchFamily="34" charset="0"/>
                <a:cs typeface="Calibri" panose="020F0502020204030204" pitchFamily="34" charset="0"/>
              </a:rPr>
              <a:t>infection has</a:t>
            </a:r>
            <a:r>
              <a:rPr lang="en-US" sz="1700" dirty="0">
                <a:effectLst/>
                <a:latin typeface="Calibri" panose="020F0502020204030204" pitchFamily="34" charset="0"/>
                <a:ea typeface="Calibri" panose="020F0502020204030204" pitchFamily="34" charset="0"/>
                <a:cs typeface="Calibri" panose="020F0502020204030204" pitchFamily="34" charset="0"/>
              </a:rPr>
              <a:t> lower mortality rate, it is highly contagious and demands </a:t>
            </a:r>
            <a:r>
              <a:rPr lang="en-UG" sz="1700">
                <a:effectLst/>
                <a:latin typeface="Calibri" panose="020F0502020204030204" pitchFamily="34" charset="0"/>
                <a:ea typeface="Calibri" panose="020F0502020204030204" pitchFamily="34" charset="0"/>
                <a:cs typeface="Calibri" panose="020F0502020204030204" pitchFamily="34" charset="0"/>
              </a:rPr>
              <a:t>higher level of flexibility, and a more layered approach to GBV case management service delivery than in past epidemics.</a:t>
            </a:r>
            <a:endParaRPr lang="en-UG" sz="17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700" dirty="0"/>
              <a:t>Case Management, by definition, functions as the central point that links children and families to multiple services</a:t>
            </a:r>
          </a:p>
          <a:p>
            <a:pPr marL="0" indent="0">
              <a:buNone/>
            </a:pPr>
            <a:r>
              <a:rPr lang="en-US" sz="1700" dirty="0">
                <a:latin typeface="Calibri" panose="020F0502020204030204" pitchFamily="34" charset="0"/>
                <a:ea typeface="Calibri" panose="020F0502020204030204" pitchFamily="34" charset="0"/>
                <a:cs typeface="Calibri" panose="020F0502020204030204" pitchFamily="34" charset="0"/>
              </a:rPr>
              <a:t>C</a:t>
            </a:r>
            <a:r>
              <a:rPr lang="en-UG" sz="1700">
                <a:effectLst/>
                <a:latin typeface="Calibri" panose="020F0502020204030204" pitchFamily="34" charset="0"/>
                <a:ea typeface="Calibri" panose="020F0502020204030204" pitchFamily="34" charset="0"/>
                <a:cs typeface="Calibri" panose="020F0502020204030204" pitchFamily="34" charset="0"/>
              </a:rPr>
              <a:t>ase management remains a critical service that is possible to continue in most cases </a:t>
            </a:r>
            <a:r>
              <a:rPr lang="en-US" sz="1700" dirty="0">
                <a:effectLst/>
                <a:latin typeface="Calibri" panose="020F0502020204030204" pitchFamily="34" charset="0"/>
                <a:ea typeface="Calibri" panose="020F0502020204030204" pitchFamily="34" charset="0"/>
                <a:cs typeface="Calibri" panose="020F0502020204030204" pitchFamily="34" charset="0"/>
              </a:rPr>
              <a:t>with </a:t>
            </a:r>
            <a:r>
              <a:rPr lang="en-UG" sz="1700">
                <a:effectLst/>
                <a:latin typeface="Calibri" panose="020F0502020204030204" pitchFamily="34" charset="0"/>
                <a:ea typeface="Calibri" panose="020F0502020204030204" pitchFamily="34" charset="0"/>
                <a:cs typeface="Calibri" panose="020F0502020204030204" pitchFamily="34" charset="0"/>
              </a:rPr>
              <a:t>sufficient modification and adaptations to uphold public health guidelines.</a:t>
            </a:r>
            <a:r>
              <a:rPr lang="en-US" sz="17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sz="1700" dirty="0">
                <a:latin typeface="Calibri" panose="020F0502020204030204" pitchFamily="34" charset="0"/>
                <a:ea typeface="Calibri" panose="020F0502020204030204" pitchFamily="34" charset="0"/>
                <a:cs typeface="Calibri" panose="020F0502020204030204" pitchFamily="34" charset="0"/>
              </a:rPr>
              <a:t>All duty bearers s</a:t>
            </a:r>
            <a:r>
              <a:rPr lang="en-US" sz="1700" dirty="0">
                <a:effectLst/>
                <a:latin typeface="Calibri" panose="020F0502020204030204" pitchFamily="34" charset="0"/>
                <a:ea typeface="Calibri" panose="020F0502020204030204" pitchFamily="34" charset="0"/>
                <a:cs typeface="Calibri" panose="020F0502020204030204" pitchFamily="34" charset="0"/>
              </a:rPr>
              <a:t>hould:</a:t>
            </a:r>
          </a:p>
          <a:p>
            <a:pPr lvl="0"/>
            <a:r>
              <a:rPr lang="en-US" sz="1700" dirty="0">
                <a:effectLst/>
                <a:latin typeface="Calibri" panose="020F0502020204030204" pitchFamily="34" charset="0"/>
                <a:ea typeface="Calibri" panose="020F0502020204030204" pitchFamily="34" charset="0"/>
                <a:cs typeface="Calibri" panose="020F0502020204030204" pitchFamily="34" charset="0"/>
              </a:rPr>
              <a:t>Ensure that all service centers such as Police, shelters, GBV shelters have</a:t>
            </a:r>
            <a:r>
              <a:rPr lang="en-UG" sz="1700">
                <a:effectLst/>
                <a:latin typeface="Calibri" panose="020F0502020204030204" pitchFamily="34" charset="0"/>
                <a:ea typeface="Calibri" panose="020F0502020204030204" pitchFamily="34" charset="0"/>
                <a:cs typeface="Calibri" panose="020F0502020204030204" pitchFamily="34" charset="0"/>
              </a:rPr>
              <a:t> Infection, Prevention and Control (IPC) measures in accordance with standards at all service delivery points. </a:t>
            </a:r>
            <a:endParaRPr lang="en-UG" sz="1700">
              <a:effectLst/>
              <a:latin typeface="Calibri" panose="020F0502020204030204" pitchFamily="34" charset="0"/>
              <a:ea typeface="Calibri" panose="020F0502020204030204" pitchFamily="34" charset="0"/>
              <a:cs typeface="Times New Roman" panose="02020603050405020304" pitchFamily="18" charset="0"/>
            </a:endParaRPr>
          </a:p>
          <a:p>
            <a:pPr lvl="0"/>
            <a:r>
              <a:rPr lang="en-UG" sz="1700">
                <a:effectLst/>
                <a:latin typeface="Calibri" panose="020F0502020204030204" pitchFamily="34" charset="0"/>
                <a:ea typeface="Calibri" panose="020F0502020204030204" pitchFamily="34" charset="0"/>
                <a:cs typeface="Calibri" panose="020F0502020204030204" pitchFamily="34" charset="0"/>
              </a:rPr>
              <a:t>Communicate openly with women and girls about COVID-19 and any changes or potential changes in your methods of service delivery. </a:t>
            </a:r>
            <a:endParaRPr lang="en-UG" sz="1700">
              <a:effectLst/>
              <a:latin typeface="Calibri" panose="020F0502020204030204" pitchFamily="34" charset="0"/>
              <a:ea typeface="Calibri" panose="020F0502020204030204" pitchFamily="34" charset="0"/>
              <a:cs typeface="Times New Roman" panose="02020603050405020304" pitchFamily="18" charset="0"/>
            </a:endParaRPr>
          </a:p>
          <a:p>
            <a:endParaRPr lang="en-UG" sz="1700">
              <a:effectLst/>
              <a:latin typeface="Calibri" panose="020F0502020204030204" pitchFamily="34" charset="0"/>
              <a:ea typeface="Calibri" panose="020F0502020204030204" pitchFamily="34" charset="0"/>
              <a:cs typeface="Times New Roman" panose="02020603050405020304" pitchFamily="18" charset="0"/>
            </a:endParaRPr>
          </a:p>
          <a:p>
            <a:endParaRPr lang="en-UG" sz="1700"/>
          </a:p>
        </p:txBody>
      </p:sp>
    </p:spTree>
    <p:extLst>
      <p:ext uri="{BB962C8B-B14F-4D97-AF65-F5344CB8AC3E}">
        <p14:creationId xmlns:p14="http://schemas.microsoft.com/office/powerpoint/2010/main" val="2623009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761768-3858-4B55-A983-E0B7B1409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320507-9B20-42B9-9062-0A6DBA79198E}"/>
              </a:ext>
            </a:extLst>
          </p:cNvPr>
          <p:cNvSpPr>
            <a:spLocks noGrp="1"/>
          </p:cNvSpPr>
          <p:nvPr>
            <p:ph type="title"/>
          </p:nvPr>
        </p:nvSpPr>
        <p:spPr>
          <a:xfrm>
            <a:off x="1016805" y="1345958"/>
            <a:ext cx="4193196" cy="4166085"/>
          </a:xfrm>
        </p:spPr>
        <p:txBody>
          <a:bodyPr>
            <a:normAutofit/>
          </a:bodyPr>
          <a:lstStyle/>
          <a:p>
            <a:r>
              <a:rPr lang="en-US"/>
              <a:t>Case Management Considerations during COVID</a:t>
            </a:r>
            <a:endParaRPr lang="en-UG"/>
          </a:p>
        </p:txBody>
      </p:sp>
      <p:grpSp>
        <p:nvGrpSpPr>
          <p:cNvPr id="15" name="Group 14">
            <a:extLst>
              <a:ext uri="{FF2B5EF4-FFF2-40B4-BE49-F238E27FC236}">
                <a16:creationId xmlns:a16="http://schemas.microsoft.com/office/drawing/2014/main" id="{AB70F8CE-E82E-416C-9783-C495D90B9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6" name="Rectangle 2">
              <a:extLst>
                <a:ext uri="{FF2B5EF4-FFF2-40B4-BE49-F238E27FC236}">
                  <a16:creationId xmlns:a16="http://schemas.microsoft.com/office/drawing/2014/main" id="{29A4BC2C-696B-4395-9400-045CDEEA35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260F70B9-87BD-4263-9F05-E90EA5889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2">
              <a:extLst>
                <a:ext uri="{FF2B5EF4-FFF2-40B4-BE49-F238E27FC236}">
                  <a16:creationId xmlns:a16="http://schemas.microsoft.com/office/drawing/2014/main" id="{032DDFCA-6EDF-4605-9349-8ED81B247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9361BA33-8989-4034-B3B2-3353D81F1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0418FE74-A99A-4EFE-A5EF-293657165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3860D389-B4A1-4C8D-B729-1FBAAF932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94EE628D-5F81-4593-A546-FE5341A4F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2">
              <a:extLst>
                <a:ext uri="{FF2B5EF4-FFF2-40B4-BE49-F238E27FC236}">
                  <a16:creationId xmlns:a16="http://schemas.microsoft.com/office/drawing/2014/main" id="{3F59FFE1-E919-4382-8B19-0F59E0CFD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C72A68C0-67B2-4059-B9FB-DAF2DE6C9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76E81708-DB09-4AC2-B02A-07394F8D2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9EE3BA06-C343-456D-B024-9F730A332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6CD71060-F14E-4990-8698-52DFE9C73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2">
              <a:extLst>
                <a:ext uri="{FF2B5EF4-FFF2-40B4-BE49-F238E27FC236}">
                  <a16:creationId xmlns:a16="http://schemas.microsoft.com/office/drawing/2014/main" id="{88D6FF31-8CBC-4EA6-886D-2798CFA58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8331D18D-CADD-4888-99CB-C76BDBF9F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CA52436E-27FC-4F19-97F2-1E1ABAA8C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7910BDE3-A3BE-43A9-9337-0B4354956E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B6EAAB17-E229-40D5-9D27-4FC5B49F67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2">
              <a:extLst>
                <a:ext uri="{FF2B5EF4-FFF2-40B4-BE49-F238E27FC236}">
                  <a16:creationId xmlns:a16="http://schemas.microsoft.com/office/drawing/2014/main" id="{EE364DC9-B9E3-4C68-B68C-ED16C8E58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53718762-3A1D-4B08-AA92-C57069D44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A0C820CF-BE9A-4275-84DC-80740E34E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a:extLst>
                <a:ext uri="{FF2B5EF4-FFF2-40B4-BE49-F238E27FC236}">
                  <a16:creationId xmlns:a16="http://schemas.microsoft.com/office/drawing/2014/main" id="{11490484-3AE4-41A8-976F-26E4D4892D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D5969311-8D34-4F15-BE5D-95F0B6EDC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2">
              <a:extLst>
                <a:ext uri="{FF2B5EF4-FFF2-40B4-BE49-F238E27FC236}">
                  <a16:creationId xmlns:a16="http://schemas.microsoft.com/office/drawing/2014/main" id="{B64A2B04-A2CC-4FE5-B1FD-B16A84A38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095AA4F0-534F-4A74-AA86-6A9EC993D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51B81732-52BB-4062-8A4A-3C477855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0F5B5197-1ACC-4F49-BCB8-339227D9C4CA}"/>
              </a:ext>
            </a:extLst>
          </p:cNvPr>
          <p:cNvGraphicFramePr>
            <a:graphicFrameLocks noGrp="1"/>
          </p:cNvGraphicFramePr>
          <p:nvPr>
            <p:ph idx="1"/>
            <p:extLst>
              <p:ext uri="{D42A27DB-BD31-4B8C-83A1-F6EECF244321}">
                <p14:modId xmlns:p14="http://schemas.microsoft.com/office/powerpoint/2010/main" val="3340652381"/>
              </p:ext>
            </p:extLst>
          </p:nvPr>
        </p:nvGraphicFramePr>
        <p:xfrm>
          <a:off x="6227064" y="749808"/>
          <a:ext cx="5367528" cy="5358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66392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519325-217B-B540-91F3-47596130E0A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700" kern="1200">
                <a:solidFill>
                  <a:schemeClr val="bg1"/>
                </a:solidFill>
                <a:latin typeface="+mj-lt"/>
                <a:ea typeface="+mj-ea"/>
                <a:cs typeface="+mj-cs"/>
              </a:rPr>
              <a:t>Considerations for strengthening case management processes during COVID-19</a:t>
            </a:r>
          </a:p>
        </p:txBody>
      </p:sp>
      <p:graphicFrame>
        <p:nvGraphicFramePr>
          <p:cNvPr id="4" name="Content Placeholder 3">
            <a:extLst>
              <a:ext uri="{FF2B5EF4-FFF2-40B4-BE49-F238E27FC236}">
                <a16:creationId xmlns:a16="http://schemas.microsoft.com/office/drawing/2014/main" id="{F7C3C6E5-A8AF-9A49-A888-3D575AC89436}"/>
              </a:ext>
            </a:extLst>
          </p:cNvPr>
          <p:cNvGraphicFramePr>
            <a:graphicFrameLocks noGrp="1"/>
          </p:cNvGraphicFramePr>
          <p:nvPr>
            <p:ph idx="1"/>
            <p:extLst>
              <p:ext uri="{D42A27DB-BD31-4B8C-83A1-F6EECF244321}">
                <p14:modId xmlns:p14="http://schemas.microsoft.com/office/powerpoint/2010/main" val="206106570"/>
              </p:ext>
            </p:extLst>
          </p:nvPr>
        </p:nvGraphicFramePr>
        <p:xfrm>
          <a:off x="356460" y="1675227"/>
          <a:ext cx="11654725" cy="4927049"/>
        </p:xfrm>
        <a:graphic>
          <a:graphicData uri="http://schemas.openxmlformats.org/drawingml/2006/table">
            <a:tbl>
              <a:tblPr firstRow="1" firstCol="1" bandRow="1">
                <a:tableStyleId>{5C22544A-7EE6-4342-B048-85BDC9FD1C3A}</a:tableStyleId>
              </a:tblPr>
              <a:tblGrid>
                <a:gridCol w="3047937">
                  <a:extLst>
                    <a:ext uri="{9D8B030D-6E8A-4147-A177-3AD203B41FA5}">
                      <a16:colId xmlns:a16="http://schemas.microsoft.com/office/drawing/2014/main" val="2574248373"/>
                    </a:ext>
                  </a:extLst>
                </a:gridCol>
                <a:gridCol w="8606788">
                  <a:extLst>
                    <a:ext uri="{9D8B030D-6E8A-4147-A177-3AD203B41FA5}">
                      <a16:colId xmlns:a16="http://schemas.microsoft.com/office/drawing/2014/main" val="3125031994"/>
                    </a:ext>
                  </a:extLst>
                </a:gridCol>
              </a:tblGrid>
              <a:tr h="209518">
                <a:tc>
                  <a:txBody>
                    <a:bodyPr/>
                    <a:lstStyle/>
                    <a:p>
                      <a:r>
                        <a:rPr lang="en-US" sz="1100" kern="1200" dirty="0">
                          <a:effectLst/>
                        </a:rPr>
                        <a:t>Case Management process</a:t>
                      </a:r>
                      <a:endParaRPr lang="en-K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tc>
                  <a:txBody>
                    <a:bodyPr/>
                    <a:lstStyle/>
                    <a:p>
                      <a:r>
                        <a:rPr lang="en-US" sz="1100" kern="1200">
                          <a:effectLst/>
                        </a:rPr>
                        <a:t>Recovery period considerations</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extLst>
                  <a:ext uri="{0D108BD9-81ED-4DB2-BD59-A6C34878D82A}">
                    <a16:rowId xmlns:a16="http://schemas.microsoft.com/office/drawing/2014/main" val="202625048"/>
                  </a:ext>
                </a:extLst>
              </a:tr>
              <a:tr h="716416">
                <a:tc>
                  <a:txBody>
                    <a:bodyPr/>
                    <a:lstStyle/>
                    <a:p>
                      <a:r>
                        <a:rPr lang="en-US" sz="1100">
                          <a:effectLst/>
                        </a:rPr>
                        <a:t>Identification</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tc>
                  <a:txBody>
                    <a:bodyPr/>
                    <a:lstStyle/>
                    <a:p>
                      <a:r>
                        <a:rPr lang="en-AU" sz="1100" dirty="0">
                          <a:effectLst/>
                        </a:rPr>
                        <a:t>Remember to look for children in the hardest hit households</a:t>
                      </a:r>
                      <a:endParaRPr lang="en-KE" sz="1100" dirty="0">
                        <a:effectLst/>
                      </a:endParaRPr>
                    </a:p>
                    <a:p>
                      <a:r>
                        <a:rPr lang="en-US" sz="1100" dirty="0">
                          <a:effectLst/>
                        </a:rPr>
                        <a:t>Take note or recognize the vulnerable children, women or family affected by COVID-19,  violence or any other emergency such as VAC, GBV, alternative care during the lockdown in the target area &amp; who need support</a:t>
                      </a:r>
                      <a:endParaRPr lang="en-KE" sz="1100" dirty="0">
                        <a:effectLst/>
                      </a:endParaRPr>
                    </a:p>
                    <a:p>
                      <a:r>
                        <a:rPr lang="en-US" sz="1100" dirty="0">
                          <a:effectLst/>
                        </a:rPr>
                        <a:t> </a:t>
                      </a:r>
                      <a:endParaRPr lang="en-K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extLst>
                  <a:ext uri="{0D108BD9-81ED-4DB2-BD59-A6C34878D82A}">
                    <a16:rowId xmlns:a16="http://schemas.microsoft.com/office/drawing/2014/main" val="3924557859"/>
                  </a:ext>
                </a:extLst>
              </a:tr>
              <a:tr h="547450">
                <a:tc>
                  <a:txBody>
                    <a:bodyPr/>
                    <a:lstStyle/>
                    <a:p>
                      <a:r>
                        <a:rPr lang="en-US" sz="1100">
                          <a:effectLst/>
                        </a:rPr>
                        <a:t>Case Registration/enrolment</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tc>
                  <a:txBody>
                    <a:bodyPr/>
                    <a:lstStyle/>
                    <a:p>
                      <a:r>
                        <a:rPr lang="en-GB" sz="1100">
                          <a:effectLst/>
                        </a:rPr>
                        <a:t>Register the case of the person affected by COVID-19, VAC, GBV, emergency or in need of alternative care after an assessment and prioritize the case for referral to appropriate services e.g. health care, mental health and psychosocial support, justice or education</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extLst>
                  <a:ext uri="{0D108BD9-81ED-4DB2-BD59-A6C34878D82A}">
                    <a16:rowId xmlns:a16="http://schemas.microsoft.com/office/drawing/2014/main" val="984987430"/>
                  </a:ext>
                </a:extLst>
              </a:tr>
              <a:tr h="885381">
                <a:tc>
                  <a:txBody>
                    <a:bodyPr/>
                    <a:lstStyle/>
                    <a:p>
                      <a:r>
                        <a:rPr lang="en-US" sz="1100" dirty="0">
                          <a:effectLst/>
                        </a:rPr>
                        <a:t>Assessment</a:t>
                      </a:r>
                      <a:endParaRPr lang="en-K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tc>
                  <a:txBody>
                    <a:bodyPr/>
                    <a:lstStyle/>
                    <a:p>
                      <a:r>
                        <a:rPr lang="en-US" sz="1100" dirty="0">
                          <a:effectLst/>
                        </a:rPr>
                        <a:t>Obtain additional  info re level of vulnerability</a:t>
                      </a:r>
                      <a:endParaRPr lang="en-KE" sz="1100" dirty="0">
                        <a:effectLst/>
                      </a:endParaRPr>
                    </a:p>
                    <a:p>
                      <a:r>
                        <a:rPr lang="en-US" sz="1100" dirty="0">
                          <a:effectLst/>
                        </a:rPr>
                        <a:t>Take advantage of eased social distancing and</a:t>
                      </a:r>
                      <a:r>
                        <a:rPr lang="en-GB" sz="1100" dirty="0">
                          <a:effectLst/>
                        </a:rPr>
                        <a:t> visit clients! </a:t>
                      </a:r>
                      <a:endParaRPr lang="en-KE" sz="1100" dirty="0">
                        <a:effectLst/>
                      </a:endParaRPr>
                    </a:p>
                    <a:p>
                      <a:r>
                        <a:rPr lang="en-GB" sz="1100" dirty="0">
                          <a:effectLst/>
                        </a:rPr>
                        <a:t>Strengthen rapport! </a:t>
                      </a:r>
                      <a:endParaRPr lang="en-KE" sz="1100" dirty="0">
                        <a:effectLst/>
                      </a:endParaRPr>
                    </a:p>
                    <a:p>
                      <a:r>
                        <a:rPr lang="en-GB" sz="1100" dirty="0">
                          <a:effectLst/>
                        </a:rPr>
                        <a:t>Physically/visually validate information you were not clear about.</a:t>
                      </a:r>
                      <a:endParaRPr lang="en-KE" sz="1100" dirty="0">
                        <a:effectLst/>
                      </a:endParaRPr>
                    </a:p>
                    <a:p>
                      <a:r>
                        <a:rPr lang="en-US" sz="1100" dirty="0">
                          <a:effectLst/>
                        </a:rPr>
                        <a:t> </a:t>
                      </a:r>
                      <a:endParaRPr lang="en-K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extLst>
                  <a:ext uri="{0D108BD9-81ED-4DB2-BD59-A6C34878D82A}">
                    <a16:rowId xmlns:a16="http://schemas.microsoft.com/office/drawing/2014/main" val="3773027331"/>
                  </a:ext>
                </a:extLst>
              </a:tr>
              <a:tr h="716416">
                <a:tc>
                  <a:txBody>
                    <a:bodyPr/>
                    <a:lstStyle/>
                    <a:p>
                      <a:r>
                        <a:rPr lang="en-US" sz="1100">
                          <a:effectLst/>
                        </a:rPr>
                        <a:t>Case Planning</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tc>
                  <a:txBody>
                    <a:bodyPr/>
                    <a:lstStyle/>
                    <a:p>
                      <a:r>
                        <a:rPr lang="en-US" sz="1100" dirty="0">
                          <a:effectLst/>
                        </a:rPr>
                        <a:t>Recognize children’s, adults’ &amp; families’ resilience and highlight the new coping strategies they  learned and practiced!</a:t>
                      </a:r>
                      <a:endParaRPr lang="en-KE" sz="1100" dirty="0">
                        <a:effectLst/>
                      </a:endParaRPr>
                    </a:p>
                    <a:p>
                      <a:r>
                        <a:rPr lang="en-US" sz="1100" dirty="0">
                          <a:effectLst/>
                        </a:rPr>
                        <a:t>Planning for longer-term and higher-level goals can resume.</a:t>
                      </a:r>
                      <a:endParaRPr lang="en-KE" sz="1100" dirty="0">
                        <a:effectLst/>
                      </a:endParaRPr>
                    </a:p>
                    <a:p>
                      <a:r>
                        <a:rPr lang="en-US" sz="1100" dirty="0">
                          <a:effectLst/>
                        </a:rPr>
                        <a:t>Support families to shape their new lives into something meaningful for them</a:t>
                      </a:r>
                      <a:endParaRPr lang="en-KE" sz="1100" dirty="0">
                        <a:effectLst/>
                      </a:endParaRPr>
                    </a:p>
                    <a:p>
                      <a:r>
                        <a:rPr lang="en-US" sz="1100" dirty="0">
                          <a:effectLst/>
                        </a:rPr>
                        <a:t> </a:t>
                      </a:r>
                      <a:endParaRPr lang="en-K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extLst>
                  <a:ext uri="{0D108BD9-81ED-4DB2-BD59-A6C34878D82A}">
                    <a16:rowId xmlns:a16="http://schemas.microsoft.com/office/drawing/2014/main" val="3093119220"/>
                  </a:ext>
                </a:extLst>
              </a:tr>
              <a:tr h="547450">
                <a:tc>
                  <a:txBody>
                    <a:bodyPr/>
                    <a:lstStyle/>
                    <a:p>
                      <a:r>
                        <a:rPr lang="en-US" sz="1100">
                          <a:effectLst/>
                        </a:rPr>
                        <a:t>Referrals</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tc>
                  <a:txBody>
                    <a:bodyPr/>
                    <a:lstStyle/>
                    <a:p>
                      <a:r>
                        <a:rPr lang="en-US" sz="1100">
                          <a:effectLst/>
                        </a:rPr>
                        <a:t>Ensure updated service provider lists are maintained – these will be a huge help going forward to the next phases of recovery</a:t>
                      </a:r>
                      <a:endParaRPr lang="en-KE" sz="1100">
                        <a:effectLst/>
                      </a:endParaRPr>
                    </a:p>
                    <a:p>
                      <a:r>
                        <a:rPr lang="en-US" sz="1100">
                          <a:effectLst/>
                        </a:rPr>
                        <a:t>Look for new economic strengthening and MHPSS initiatives </a:t>
                      </a:r>
                      <a:endParaRPr lang="en-KE" sz="1100">
                        <a:effectLst/>
                      </a:endParaRPr>
                    </a:p>
                    <a:p>
                      <a:r>
                        <a:rPr lang="en-US" sz="1100">
                          <a:effectLst/>
                        </a:rPr>
                        <a:t> </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extLst>
                  <a:ext uri="{0D108BD9-81ED-4DB2-BD59-A6C34878D82A}">
                    <a16:rowId xmlns:a16="http://schemas.microsoft.com/office/drawing/2014/main" val="3753299456"/>
                  </a:ext>
                </a:extLst>
              </a:tr>
              <a:tr h="547450">
                <a:tc>
                  <a:txBody>
                    <a:bodyPr/>
                    <a:lstStyle/>
                    <a:p>
                      <a:r>
                        <a:rPr lang="en-US" sz="1100">
                          <a:effectLst/>
                        </a:rPr>
                        <a:t>Monitoring</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tc>
                  <a:txBody>
                    <a:bodyPr/>
                    <a:lstStyle/>
                    <a:p>
                      <a:r>
                        <a:rPr lang="en-US" sz="1100">
                          <a:effectLst/>
                        </a:rPr>
                        <a:t>Take advantage of eased social distancing and</a:t>
                      </a:r>
                      <a:r>
                        <a:rPr lang="en-GB" sz="1100">
                          <a:effectLst/>
                        </a:rPr>
                        <a:t> visit clients! </a:t>
                      </a:r>
                      <a:endParaRPr lang="en-KE" sz="1100">
                        <a:effectLst/>
                      </a:endParaRPr>
                    </a:p>
                    <a:p>
                      <a:r>
                        <a:rPr lang="en-GB" sz="1100">
                          <a:effectLst/>
                        </a:rPr>
                        <a:t>Strengthen rapport! </a:t>
                      </a:r>
                      <a:endParaRPr lang="en-KE" sz="1100">
                        <a:effectLst/>
                      </a:endParaRPr>
                    </a:p>
                    <a:p>
                      <a:r>
                        <a:rPr lang="en-GB" sz="1100">
                          <a:effectLst/>
                        </a:rPr>
                        <a:t>Physically/visually validate information you were not clear about.</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extLst>
                  <a:ext uri="{0D108BD9-81ED-4DB2-BD59-A6C34878D82A}">
                    <a16:rowId xmlns:a16="http://schemas.microsoft.com/office/drawing/2014/main" val="3466038250"/>
                  </a:ext>
                </a:extLst>
              </a:tr>
              <a:tr h="209518">
                <a:tc>
                  <a:txBody>
                    <a:bodyPr/>
                    <a:lstStyle/>
                    <a:p>
                      <a:r>
                        <a:rPr lang="en-US" sz="1100">
                          <a:effectLst/>
                        </a:rPr>
                        <a:t>Case Closure</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tc>
                  <a:txBody>
                    <a:bodyPr/>
                    <a:lstStyle/>
                    <a:p>
                      <a:r>
                        <a:rPr lang="en-AU" sz="1100">
                          <a:effectLst/>
                        </a:rPr>
                        <a:t>It is important to close cases in a safe but timely way, to ensure proper case load management</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extLst>
                  <a:ext uri="{0D108BD9-81ED-4DB2-BD59-A6C34878D82A}">
                    <a16:rowId xmlns:a16="http://schemas.microsoft.com/office/drawing/2014/main" val="2401158403"/>
                  </a:ext>
                </a:extLst>
              </a:tr>
              <a:tr h="547450">
                <a:tc>
                  <a:txBody>
                    <a:bodyPr/>
                    <a:lstStyle/>
                    <a:p>
                      <a:r>
                        <a:rPr lang="en-US" sz="1100">
                          <a:effectLst/>
                        </a:rPr>
                        <a:t>Supervision</a:t>
                      </a:r>
                      <a:endParaRPr lang="en-KE" sz="110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tc>
                  <a:txBody>
                    <a:bodyPr/>
                    <a:lstStyle/>
                    <a:p>
                      <a:r>
                        <a:rPr lang="en-US" sz="1100" dirty="0">
                          <a:effectLst/>
                        </a:rPr>
                        <a:t>Continue to provide supportive supervision, ensuring that case workers are able to adjust well to new case management considerations during recovery</a:t>
                      </a:r>
                      <a:endParaRPr lang="en-KE" sz="1100" dirty="0">
                        <a:effectLst/>
                      </a:endParaRPr>
                    </a:p>
                    <a:p>
                      <a:r>
                        <a:rPr lang="en-US" sz="1100" dirty="0">
                          <a:effectLst/>
                        </a:rPr>
                        <a:t>- Remember – case workers will also be personally adjusting and your support will be critical </a:t>
                      </a:r>
                      <a:endParaRPr lang="en-K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572" marR="47572" marT="0" marB="0"/>
                </a:tc>
                <a:extLst>
                  <a:ext uri="{0D108BD9-81ED-4DB2-BD59-A6C34878D82A}">
                    <a16:rowId xmlns:a16="http://schemas.microsoft.com/office/drawing/2014/main" val="1928391834"/>
                  </a:ext>
                </a:extLst>
              </a:tr>
            </a:tbl>
          </a:graphicData>
        </a:graphic>
      </p:graphicFrame>
    </p:spTree>
    <p:extLst>
      <p:ext uri="{BB962C8B-B14F-4D97-AF65-F5344CB8AC3E}">
        <p14:creationId xmlns:p14="http://schemas.microsoft.com/office/powerpoint/2010/main" val="21825095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958EEF-912B-CB4A-B4AF-31369064B695}"/>
              </a:ext>
            </a:extLst>
          </p:cNvPr>
          <p:cNvSpPr>
            <a:spLocks noGrp="1"/>
          </p:cNvSpPr>
          <p:nvPr>
            <p:ph type="title"/>
          </p:nvPr>
        </p:nvSpPr>
        <p:spPr>
          <a:xfrm>
            <a:off x="621792" y="1161288"/>
            <a:ext cx="3602736" cy="4526280"/>
          </a:xfrm>
        </p:spPr>
        <p:txBody>
          <a:bodyPr>
            <a:normAutofit/>
          </a:bodyPr>
          <a:lstStyle/>
          <a:p>
            <a:r>
              <a:rPr lang="en-KE" sz="4000"/>
              <a:t>Additonal Guidance</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E416F66-3F0B-7E4C-B99A-72E693EA0427}"/>
              </a:ext>
            </a:extLst>
          </p:cNvPr>
          <p:cNvSpPr>
            <a:spLocks noGrp="1"/>
          </p:cNvSpPr>
          <p:nvPr>
            <p:ph idx="1"/>
          </p:nvPr>
        </p:nvSpPr>
        <p:spPr>
          <a:xfrm>
            <a:off x="5434149" y="932688"/>
            <a:ext cx="5916603" cy="4992624"/>
          </a:xfrm>
        </p:spPr>
        <p:txBody>
          <a:bodyPr anchor="ctr">
            <a:normAutofit/>
          </a:bodyPr>
          <a:lstStyle/>
          <a:p>
            <a:r>
              <a:rPr lang="en-KE" sz="2000" dirty="0"/>
              <a:t>MGLSD </a:t>
            </a:r>
            <a:r>
              <a:rPr lang="en-US" sz="2000" b="1" dirty="0"/>
              <a:t>GUIDANCE NOTE FOR THE SOCIAL SERVICE WORKFORCE TO DELIVER </a:t>
            </a:r>
            <a:r>
              <a:rPr lang="en-KE" sz="2000" dirty="0"/>
              <a:t> </a:t>
            </a:r>
            <a:r>
              <a:rPr lang="en-US" sz="2000" b="1" dirty="0"/>
              <a:t>INTEGRATED CASE MANAGEMENT</a:t>
            </a:r>
            <a:r>
              <a:rPr lang="en-KE" sz="2000" dirty="0"/>
              <a:t> </a:t>
            </a:r>
            <a:r>
              <a:rPr lang="en-US" sz="2000" b="1" dirty="0"/>
              <a:t>DURING THE COVID-19 QUARANTINE PERIOD</a:t>
            </a:r>
            <a:endParaRPr lang="en-KE" sz="2000" dirty="0"/>
          </a:p>
          <a:p>
            <a:endParaRPr lang="en-KE" sz="2000" dirty="0"/>
          </a:p>
          <a:p>
            <a:r>
              <a:rPr lang="en-US" sz="2000" b="1" dirty="0"/>
              <a:t>August  2020</a:t>
            </a:r>
            <a:endParaRPr lang="en-KE" sz="2000" dirty="0"/>
          </a:p>
          <a:p>
            <a:endParaRPr lang="en-KE" sz="2000" dirty="0"/>
          </a:p>
        </p:txBody>
      </p:sp>
    </p:spTree>
    <p:extLst>
      <p:ext uri="{BB962C8B-B14F-4D97-AF65-F5344CB8AC3E}">
        <p14:creationId xmlns:p14="http://schemas.microsoft.com/office/powerpoint/2010/main" val="927527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35E0-85B3-467C-B505-6C2AB2199815}"/>
              </a:ext>
            </a:extLst>
          </p:cNvPr>
          <p:cNvSpPr>
            <a:spLocks noGrp="1"/>
          </p:cNvSpPr>
          <p:nvPr>
            <p:ph type="title"/>
          </p:nvPr>
        </p:nvSpPr>
        <p:spPr>
          <a:xfrm>
            <a:off x="594360" y="370015"/>
            <a:ext cx="3444240" cy="1471486"/>
          </a:xfrm>
        </p:spPr>
        <p:txBody>
          <a:bodyPr anchor="b">
            <a:normAutofit/>
          </a:bodyPr>
          <a:lstStyle/>
          <a:p>
            <a:r>
              <a:rPr lang="en-US" sz="3400" dirty="0"/>
              <a:t>Case Management beyond COVID-19</a:t>
            </a:r>
            <a:endParaRPr lang="en-UG" sz="3400" dirty="0"/>
          </a:p>
        </p:txBody>
      </p:sp>
      <p:sp>
        <p:nvSpPr>
          <p:cNvPr id="3" name="Content Placeholder 2">
            <a:extLst>
              <a:ext uri="{FF2B5EF4-FFF2-40B4-BE49-F238E27FC236}">
                <a16:creationId xmlns:a16="http://schemas.microsoft.com/office/drawing/2014/main" id="{330F3F24-BE4A-49FC-94D9-7759AE5B813F}"/>
              </a:ext>
            </a:extLst>
          </p:cNvPr>
          <p:cNvSpPr>
            <a:spLocks noGrp="1"/>
          </p:cNvSpPr>
          <p:nvPr>
            <p:ph idx="1"/>
          </p:nvPr>
        </p:nvSpPr>
        <p:spPr>
          <a:xfrm>
            <a:off x="247650" y="2329969"/>
            <a:ext cx="4019550" cy="3778731"/>
          </a:xfrm>
        </p:spPr>
        <p:txBody>
          <a:bodyPr anchor="ctr">
            <a:normAutofit lnSpcReduction="10000"/>
          </a:bodyPr>
          <a:lstStyle/>
          <a:p>
            <a:endParaRPr lang="en-US" sz="1800" dirty="0"/>
          </a:p>
          <a:p>
            <a:r>
              <a:rPr lang="en-US" sz="1800" dirty="0"/>
              <a:t>MGLSD case management SOPs and Tools to guide the case management for child programming</a:t>
            </a:r>
          </a:p>
          <a:p>
            <a:r>
              <a:rPr lang="en-US" sz="1800" dirty="0"/>
              <a:t>These are both hard copies and electronic formats</a:t>
            </a:r>
          </a:p>
          <a:p>
            <a:r>
              <a:rPr lang="en-US" sz="1800" dirty="0"/>
              <a:t>They are uploaded on the OVCMIS and the SSW App and can be downloaded for free.</a:t>
            </a:r>
          </a:p>
          <a:p>
            <a:r>
              <a:rPr lang="en-US" sz="1800" dirty="0"/>
              <a:t>For additional reading, access the free MGLSD/Makerere online eLearning training on case  management and use of the tools. </a:t>
            </a:r>
            <a:r>
              <a:rPr lang="en-US" sz="1800" dirty="0">
                <a:solidFill>
                  <a:schemeClr val="accent1"/>
                </a:solidFill>
                <a:hlinkClick r:id="rId3">
                  <a:extLst>
                    <a:ext uri="{A12FA001-AC4F-418D-AE19-62706E023703}">
                      <ahyp:hlinkClr xmlns:ahyp="http://schemas.microsoft.com/office/drawing/2018/hyperlinkcolor" val="tx"/>
                    </a:ext>
                  </a:extLst>
                </a:hlinkClick>
              </a:rPr>
              <a:t>https://mglsd.somesa.ug</a:t>
            </a:r>
            <a:endParaRPr lang="en-US" sz="1800" dirty="0">
              <a:solidFill>
                <a:schemeClr val="accent1"/>
              </a:solidFill>
            </a:endParaRPr>
          </a:p>
          <a:p>
            <a:endParaRPr lang="en-US" sz="1800" dirty="0">
              <a:solidFill>
                <a:srgbClr val="FFC000"/>
              </a:solidFill>
            </a:endParaRPr>
          </a:p>
          <a:p>
            <a:pPr marL="0" indent="0">
              <a:buNone/>
            </a:pPr>
            <a:endParaRPr lang="en-UG" sz="1800" dirty="0"/>
          </a:p>
        </p:txBody>
      </p:sp>
      <p:pic>
        <p:nvPicPr>
          <p:cNvPr id="7" name="Picture 6">
            <a:extLst>
              <a:ext uri="{FF2B5EF4-FFF2-40B4-BE49-F238E27FC236}">
                <a16:creationId xmlns:a16="http://schemas.microsoft.com/office/drawing/2014/main" id="{FC7F56DE-B8F6-439F-B863-7DA9E6CE994B}"/>
              </a:ext>
            </a:extLst>
          </p:cNvPr>
          <p:cNvPicPr>
            <a:picLocks noChangeAspect="1"/>
          </p:cNvPicPr>
          <p:nvPr/>
        </p:nvPicPr>
        <p:blipFill rotWithShape="1">
          <a:blip r:embed="rId4"/>
          <a:srcRect l="5333" r="4924" b="1"/>
          <a:stretch/>
        </p:blipFill>
        <p:spPr>
          <a:xfrm>
            <a:off x="4466900" y="518374"/>
            <a:ext cx="3566160" cy="5577118"/>
          </a:xfrm>
          <a:prstGeom prst="rect">
            <a:avLst/>
          </a:prstGeom>
        </p:spPr>
      </p:pic>
      <p:pic>
        <p:nvPicPr>
          <p:cNvPr id="5" name="Picture 4">
            <a:extLst>
              <a:ext uri="{FF2B5EF4-FFF2-40B4-BE49-F238E27FC236}">
                <a16:creationId xmlns:a16="http://schemas.microsoft.com/office/drawing/2014/main" id="{B6F57A1F-6E75-449B-AF47-E84CC463BB27}"/>
              </a:ext>
            </a:extLst>
          </p:cNvPr>
          <p:cNvPicPr>
            <a:picLocks noChangeAspect="1"/>
          </p:cNvPicPr>
          <p:nvPr/>
        </p:nvPicPr>
        <p:blipFill rotWithShape="1">
          <a:blip r:embed="rId5"/>
          <a:srcRect l="5695" r="6110" b="1"/>
          <a:stretch/>
        </p:blipFill>
        <p:spPr>
          <a:xfrm>
            <a:off x="8321044" y="531074"/>
            <a:ext cx="3566160" cy="5577118"/>
          </a:xfrm>
          <a:prstGeom prst="rect">
            <a:avLst/>
          </a:prstGeom>
        </p:spPr>
      </p:pic>
    </p:spTree>
    <p:extLst>
      <p:ext uri="{BB962C8B-B14F-4D97-AF65-F5344CB8AC3E}">
        <p14:creationId xmlns:p14="http://schemas.microsoft.com/office/powerpoint/2010/main" val="8141806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C84F-1297-4C41-A6BF-A96C0D3BC9F6}"/>
              </a:ext>
            </a:extLst>
          </p:cNvPr>
          <p:cNvSpPr>
            <a:spLocks noGrp="1"/>
          </p:cNvSpPr>
          <p:nvPr>
            <p:ph type="title"/>
          </p:nvPr>
        </p:nvSpPr>
        <p:spPr>
          <a:xfrm>
            <a:off x="4965430" y="342900"/>
            <a:ext cx="6586491" cy="1689100"/>
          </a:xfrm>
        </p:spPr>
        <p:txBody>
          <a:bodyPr anchor="b">
            <a:normAutofit fontScale="90000"/>
          </a:bodyPr>
          <a:lstStyle/>
          <a:p>
            <a:r>
              <a:rPr lang="en-GB" dirty="0">
                <a:ea typeface="Calibri"/>
                <a:cs typeface="Calibri"/>
                <a:sym typeface="Calibri"/>
              </a:rPr>
              <a:t>Referral Pathways and Protocols</a:t>
            </a:r>
            <a:br>
              <a:rPr lang="en-GB" sz="3700" dirty="0">
                <a:latin typeface="Calibri"/>
                <a:ea typeface="Calibri"/>
                <a:cs typeface="Calibri"/>
                <a:sym typeface="Calibri"/>
              </a:rPr>
            </a:br>
            <a:endParaRPr lang="en-UG" sz="3700" dirty="0"/>
          </a:p>
        </p:txBody>
      </p:sp>
      <p:sp>
        <p:nvSpPr>
          <p:cNvPr id="9" name="Content Placeholder 8">
            <a:extLst>
              <a:ext uri="{FF2B5EF4-FFF2-40B4-BE49-F238E27FC236}">
                <a16:creationId xmlns:a16="http://schemas.microsoft.com/office/drawing/2014/main" id="{15E70354-A376-48F5-BD42-43F94FD15ABA}"/>
              </a:ext>
            </a:extLst>
          </p:cNvPr>
          <p:cNvSpPr>
            <a:spLocks noGrp="1"/>
          </p:cNvSpPr>
          <p:nvPr>
            <p:ph idx="1"/>
          </p:nvPr>
        </p:nvSpPr>
        <p:spPr>
          <a:xfrm>
            <a:off x="4781550" y="2115117"/>
            <a:ext cx="7181850" cy="4113615"/>
          </a:xfrm>
        </p:spPr>
        <p:txBody>
          <a:bodyPr>
            <a:normAutofit/>
          </a:bodyPr>
          <a:lstStyle/>
          <a:p>
            <a:pPr>
              <a:spcAft>
                <a:spcPts val="800"/>
              </a:spcAft>
              <a:buFont typeface="Wingdings" panose="05000000000000000000" pitchFamily="2" charset="2"/>
              <a:buChar char="§"/>
            </a:pPr>
            <a:r>
              <a:rPr lang="en-UG" sz="2000" b="1" dirty="0">
                <a:effectLst/>
                <a:latin typeface="Calibri" panose="020F0502020204030204" pitchFamily="34" charset="0"/>
                <a:ea typeface="Calibri" panose="020F0502020204030204" pitchFamily="34" charset="0"/>
                <a:cs typeface="Calibri" panose="020F0502020204030204" pitchFamily="34" charset="0"/>
              </a:rPr>
              <a:t>Referral:</a:t>
            </a:r>
            <a:r>
              <a:rPr lang="en-UG" sz="2000" dirty="0">
                <a:effectLst/>
                <a:latin typeface="Calibri" panose="020F0502020204030204" pitchFamily="34" charset="0"/>
                <a:ea typeface="Calibri" panose="020F0502020204030204" pitchFamily="34" charset="0"/>
                <a:cs typeface="Calibri" panose="020F0502020204030204" pitchFamily="34" charset="0"/>
              </a:rPr>
              <a:t> Recommendation given to a survivor for further care to other service providers. </a:t>
            </a:r>
            <a:endParaRPr lang="en-UG"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buFont typeface="Wingdings" panose="05000000000000000000" pitchFamily="2" charset="2"/>
              <a:buChar char="§"/>
            </a:pPr>
            <a:r>
              <a:rPr lang="en-UG" sz="2000" b="1" dirty="0">
                <a:effectLst/>
                <a:latin typeface="Calibri" panose="020F0502020204030204" pitchFamily="34" charset="0"/>
                <a:ea typeface="Calibri" panose="020F0502020204030204" pitchFamily="34" charset="0"/>
                <a:cs typeface="Calibri" panose="020F0502020204030204" pitchFamily="34" charset="0"/>
              </a:rPr>
              <a:t>Referral pathway:</a:t>
            </a:r>
            <a:r>
              <a:rPr lang="en-UG" sz="2000" dirty="0">
                <a:effectLst/>
                <a:latin typeface="Calibri" panose="020F0502020204030204" pitchFamily="34" charset="0"/>
                <a:ea typeface="Calibri" panose="020F0502020204030204" pitchFamily="34" charset="0"/>
                <a:cs typeface="Calibri" panose="020F0502020204030204" pitchFamily="34" charset="0"/>
              </a:rPr>
              <a:t> Is a system by which transfer of care is done from one service provider to another on a timely basis.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a:spcAft>
                <a:spcPts val="800"/>
              </a:spcAft>
              <a:buFont typeface="Wingdings" panose="05000000000000000000" pitchFamily="2" charset="2"/>
              <a:buChar char="§"/>
            </a:pPr>
            <a:r>
              <a:rPr lang="en-US" sz="2000" b="1" dirty="0">
                <a:effectLst/>
                <a:latin typeface="Calibri" panose="020F0502020204030204" pitchFamily="34" charset="0"/>
                <a:ea typeface="Calibri" panose="020F0502020204030204" pitchFamily="34" charset="0"/>
                <a:cs typeface="Calibri" panose="020F0502020204030204" pitchFamily="34" charset="0"/>
              </a:rPr>
              <a:t>Protocols: </a:t>
            </a:r>
            <a:r>
              <a:rPr lang="en-US" sz="2000" dirty="0">
                <a:effectLst/>
                <a:latin typeface="Calibri" panose="020F0502020204030204" pitchFamily="34" charset="0"/>
                <a:ea typeface="Calibri" panose="020F0502020204030204" pitchFamily="34" charset="0"/>
                <a:cs typeface="Calibri" panose="020F0502020204030204" pitchFamily="34" charset="0"/>
              </a:rPr>
              <a:t>an official set of rules /procedures </a:t>
            </a:r>
            <a:r>
              <a:rPr lang="en-UG" sz="2000" dirty="0">
                <a:effectLst/>
                <a:latin typeface="Calibri" panose="020F0502020204030204" pitchFamily="34" charset="0"/>
                <a:ea typeface="Calibri" panose="020F0502020204030204" pitchFamily="34" charset="0"/>
                <a:cs typeface="Calibri" panose="020F0502020204030204" pitchFamily="34" charset="0"/>
              </a:rPr>
              <a:t>that explain the correct conduct and procedures to be followed in formal situations.</a:t>
            </a:r>
            <a:endParaRPr lang="en-UG"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buFont typeface="Wingdings" panose="05000000000000000000" pitchFamily="2" charset="2"/>
              <a:buChar char="§"/>
            </a:pPr>
            <a:r>
              <a:rPr lang="en-UG" sz="2000" b="1" dirty="0">
                <a:effectLst/>
                <a:latin typeface="Calibri" panose="020F0502020204030204" pitchFamily="34" charset="0"/>
                <a:ea typeface="Calibri" panose="020F0502020204030204" pitchFamily="34" charset="0"/>
                <a:cs typeface="Calibri" panose="020F0502020204030204" pitchFamily="34" charset="0"/>
              </a:rPr>
              <a:t>Service provider</a:t>
            </a:r>
            <a:r>
              <a:rPr lang="en-UG" sz="2000" dirty="0">
                <a:effectLst/>
                <a:latin typeface="Calibri" panose="020F0502020204030204" pitchFamily="34" charset="0"/>
                <a:ea typeface="Calibri" panose="020F0502020204030204" pitchFamily="34" charset="0"/>
                <a:cs typeface="Calibri" panose="020F0502020204030204" pitchFamily="34" charset="0"/>
              </a:rPr>
              <a:t>: Refers to public and private company or institution that provide essential services to the victim/survivor of GBV, and whose objectives include protection of the rights of the victim/survivor</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G"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Content Placeholder 4">
            <a:extLst>
              <a:ext uri="{FF2B5EF4-FFF2-40B4-BE49-F238E27FC236}">
                <a16:creationId xmlns:a16="http://schemas.microsoft.com/office/drawing/2014/main" id="{E3C03DA8-CEA5-443C-A2E6-5C6DF8A47454}"/>
              </a:ext>
            </a:extLst>
          </p:cNvPr>
          <p:cNvPicPr>
            <a:picLocks noChangeAspect="1"/>
          </p:cNvPicPr>
          <p:nvPr/>
        </p:nvPicPr>
        <p:blipFill rotWithShape="1">
          <a:blip r:embed="rId2"/>
          <a:srcRect l="2789" r="5868"/>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69B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3733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9793F5-64E8-4BDB-986F-852C6FA6C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2D6563-C921-43E3-960A-FCA5360D8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E55B5CCC-D726-F641-82B5-2D723ACA2D48}"/>
              </a:ext>
            </a:extLst>
          </p:cNvPr>
          <p:cNvSpPr>
            <a:spLocks noGrp="1"/>
          </p:cNvSpPr>
          <p:nvPr>
            <p:ph type="title"/>
          </p:nvPr>
        </p:nvSpPr>
        <p:spPr>
          <a:xfrm>
            <a:off x="1463041" y="685800"/>
            <a:ext cx="5351228" cy="1958646"/>
          </a:xfrm>
        </p:spPr>
        <p:txBody>
          <a:bodyPr anchor="t">
            <a:normAutofit/>
          </a:bodyPr>
          <a:lstStyle/>
          <a:p>
            <a:r>
              <a:rPr lang="en-GB" sz="4300"/>
              <a:t>Referrals and Referral Pathways and Protocols</a:t>
            </a:r>
            <a:endParaRPr lang="en-KE" sz="4300"/>
          </a:p>
        </p:txBody>
      </p:sp>
      <p:sp>
        <p:nvSpPr>
          <p:cNvPr id="13" name="Rectangle 12">
            <a:extLst>
              <a:ext uri="{FF2B5EF4-FFF2-40B4-BE49-F238E27FC236}">
                <a16:creationId xmlns:a16="http://schemas.microsoft.com/office/drawing/2014/main" id="{AB4D2B16-FD2F-49E6-B755-313F2145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5F4A52-AA9E-1645-9812-861491C2614F}"/>
              </a:ext>
            </a:extLst>
          </p:cNvPr>
          <p:cNvSpPr>
            <a:spLocks noGrp="1"/>
          </p:cNvSpPr>
          <p:nvPr>
            <p:ph idx="1"/>
          </p:nvPr>
        </p:nvSpPr>
        <p:spPr>
          <a:xfrm>
            <a:off x="1332572" y="2146609"/>
            <a:ext cx="5759604" cy="4148253"/>
          </a:xfrm>
        </p:spPr>
        <p:txBody>
          <a:bodyPr>
            <a:normAutofit/>
          </a:bodyPr>
          <a:lstStyle/>
          <a:p>
            <a:pPr marL="0" indent="0">
              <a:buNone/>
            </a:pPr>
            <a:endParaRPr lang="en-US" sz="1600" dirty="0"/>
          </a:p>
          <a:p>
            <a:pPr marL="0" indent="0">
              <a:buNone/>
            </a:pPr>
            <a:r>
              <a:rPr lang="en-US" sz="1600" dirty="0"/>
              <a:t>Key considerations for effective referrals in the management of GBV</a:t>
            </a:r>
            <a:endParaRPr lang="en-GB" sz="1600" dirty="0">
              <a:ea typeface="Calibri" panose="020F0502020204030204" pitchFamily="34" charset="0"/>
              <a:cs typeface="Times New Roman" panose="02020603050405020304" pitchFamily="18" charset="0"/>
            </a:endParaRPr>
          </a:p>
          <a:p>
            <a:pPr marL="342900" indent="-342900">
              <a:buFont typeface="Courier New" panose="02070309020205020404" pitchFamily="49" charset="0"/>
              <a:buChar char="o"/>
            </a:pPr>
            <a:r>
              <a:rPr lang="en-US" sz="1600" dirty="0">
                <a:ea typeface="Calibri" panose="020F0502020204030204" pitchFamily="34" charset="0"/>
                <a:cs typeface="Calibri" panose="020F0502020204030204" pitchFamily="34" charset="0"/>
              </a:rPr>
              <a:t>Ensure </a:t>
            </a:r>
            <a:r>
              <a:rPr lang="en-UG" sz="1600" dirty="0">
                <a:ea typeface="Calibri" panose="020F0502020204030204" pitchFamily="34" charset="0"/>
                <a:cs typeface="Calibri" panose="020F0502020204030204" pitchFamily="34" charset="0"/>
              </a:rPr>
              <a:t>that quality services (survivor/victim centred services) are offered at the places you are referring clients. </a:t>
            </a:r>
            <a:endParaRPr lang="en-UG" sz="1600" dirty="0">
              <a:ea typeface="Calibri" panose="020F0502020204030204" pitchFamily="34" charset="0"/>
              <a:cs typeface="Times New Roman" panose="02020603050405020304" pitchFamily="18" charset="0"/>
            </a:endParaRPr>
          </a:p>
          <a:p>
            <a:pPr marL="342900" indent="-342900">
              <a:buFont typeface="Courier New" panose="02070309020205020404" pitchFamily="49" charset="0"/>
              <a:buChar char="o"/>
            </a:pPr>
            <a:r>
              <a:rPr lang="en-UG" sz="1600" dirty="0">
                <a:ea typeface="Calibri" panose="020F0502020204030204" pitchFamily="34" charset="0"/>
              </a:rPr>
              <a:t>Make sure the survivor/victim gives informed consent for any referrals y</a:t>
            </a:r>
            <a:r>
              <a:rPr lang="en-US" sz="1600" dirty="0" err="1">
                <a:ea typeface="Calibri" panose="020F0502020204030204" pitchFamily="34" charset="0"/>
              </a:rPr>
              <a:t>ou</a:t>
            </a:r>
            <a:r>
              <a:rPr lang="en-US" sz="1600" dirty="0">
                <a:ea typeface="Calibri" panose="020F0502020204030204" pitchFamily="34" charset="0"/>
              </a:rPr>
              <a:t> make</a:t>
            </a:r>
            <a:r>
              <a:rPr lang="en-UG" sz="1600" dirty="0">
                <a:ea typeface="Calibri" panose="020F0502020204030204" pitchFamily="34" charset="0"/>
              </a:rPr>
              <a:t> </a:t>
            </a:r>
            <a:r>
              <a:rPr lang="en-UG" sz="1600" dirty="0">
                <a:ea typeface="Calibri" panose="020F0502020204030204" pitchFamily="34" charset="0"/>
                <a:cs typeface="Calibri" panose="020F0502020204030204" pitchFamily="34" charset="0"/>
              </a:rPr>
              <a:t>and any information you disclose to other services.</a:t>
            </a:r>
            <a:endParaRPr lang="en-US" sz="1600" dirty="0">
              <a:ea typeface="Calibri" panose="020F0502020204030204" pitchFamily="34" charset="0"/>
            </a:endParaRPr>
          </a:p>
          <a:p>
            <a:pPr marL="342900" lvl="0" indent="-342900">
              <a:buFont typeface="Courier New" panose="02070309020205020404" pitchFamily="49" charset="0"/>
              <a:buChar char="o"/>
            </a:pPr>
            <a:r>
              <a:rPr lang="en-GB" sz="1600" dirty="0">
                <a:ea typeface="Calibri" panose="020F0502020204030204" pitchFamily="34" charset="0"/>
                <a:cs typeface="Times New Roman" panose="02020603050405020304" pitchFamily="18" charset="0"/>
              </a:rPr>
              <a:t>Have u</a:t>
            </a:r>
            <a:r>
              <a:rPr lang="en-UG" sz="1600" dirty="0">
                <a:ea typeface="Calibri" panose="020F0502020204030204" pitchFamily="34" charset="0"/>
                <a:cs typeface="Times New Roman" panose="02020603050405020304" pitchFamily="18" charset="0"/>
              </a:rPr>
              <a:t>pdated referral pathway, for when </a:t>
            </a:r>
            <a:r>
              <a:rPr lang="en-US" sz="1600" dirty="0">
                <a:ea typeface="Calibri" panose="020F0502020204030204" pitchFamily="34" charset="0"/>
                <a:cs typeface="Times New Roman" panose="02020603050405020304" pitchFamily="18" charset="0"/>
              </a:rPr>
              <a:t>the survivor</a:t>
            </a:r>
            <a:r>
              <a:rPr lang="en-UG" sz="1600" dirty="0">
                <a:ea typeface="Calibri" panose="020F0502020204030204" pitchFamily="34" charset="0"/>
                <a:cs typeface="Times New Roman" panose="02020603050405020304" pitchFamily="18" charset="0"/>
              </a:rPr>
              <a:t> consent</a:t>
            </a:r>
            <a:r>
              <a:rPr lang="en-US" sz="1600" dirty="0">
                <a:ea typeface="Calibri" panose="020F0502020204030204" pitchFamily="34" charset="0"/>
                <a:cs typeface="Times New Roman" panose="02020603050405020304" pitchFamily="18" charset="0"/>
              </a:rPr>
              <a:t>s</a:t>
            </a:r>
            <a:r>
              <a:rPr lang="en-UG" sz="1600" dirty="0">
                <a:ea typeface="Calibri" panose="020F0502020204030204" pitchFamily="34" charset="0"/>
                <a:cs typeface="Times New Roman" panose="02020603050405020304" pitchFamily="18" charset="0"/>
              </a:rPr>
              <a:t> to referrals</a:t>
            </a:r>
            <a:r>
              <a:rPr lang="en-US" sz="1600" dirty="0">
                <a:ea typeface="Calibri" panose="020F0502020204030204" pitchFamily="34" charset="0"/>
                <a:cs typeface="Times New Roman" panose="02020603050405020304" pitchFamily="18" charset="0"/>
              </a:rPr>
              <a:t>.</a:t>
            </a:r>
          </a:p>
          <a:p>
            <a:pPr marL="342900" lvl="0" indent="-342900">
              <a:buFont typeface="Courier New" panose="02070309020205020404" pitchFamily="49" charset="0"/>
              <a:buChar char="o"/>
            </a:pPr>
            <a:r>
              <a:rPr lang="en-US" sz="1600" dirty="0">
                <a:ea typeface="Calibri" panose="020F0502020204030204" pitchFamily="34" charset="0"/>
                <a:cs typeface="Times New Roman" panose="02020603050405020304" pitchFamily="18" charset="0"/>
              </a:rPr>
              <a:t>Fully understand the GBV response mechanism and referral pathway to make effective referral </a:t>
            </a:r>
            <a:endParaRPr lang="en-UG" sz="1600" dirty="0">
              <a:ea typeface="Calibri" panose="020F0502020204030204" pitchFamily="34" charset="0"/>
              <a:cs typeface="Times New Roman" panose="02020603050405020304" pitchFamily="18" charset="0"/>
            </a:endParaRPr>
          </a:p>
          <a:p>
            <a:pPr marL="0" indent="0">
              <a:buNone/>
            </a:pPr>
            <a:endParaRPr lang="en-KE" sz="1300" dirty="0"/>
          </a:p>
        </p:txBody>
      </p:sp>
      <p:sp>
        <p:nvSpPr>
          <p:cNvPr id="15" name="Graphic 14">
            <a:extLst>
              <a:ext uri="{FF2B5EF4-FFF2-40B4-BE49-F238E27FC236}">
                <a16:creationId xmlns:a16="http://schemas.microsoft.com/office/drawing/2014/main" id="{2A058240-2147-45E0-AEDC-7842EF6C3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841200" y="3847577"/>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4" name="Content Placeholder 4" descr="A drawing of a cartoon character&#10;&#10;Description automatically generated">
            <a:extLst>
              <a:ext uri="{FF2B5EF4-FFF2-40B4-BE49-F238E27FC236}">
                <a16:creationId xmlns:a16="http://schemas.microsoft.com/office/drawing/2014/main" id="{216619F1-8BCE-5742-9B99-2D994F5E3D7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66" r="8714"/>
          <a:stretch/>
        </p:blipFill>
        <p:spPr>
          <a:xfrm>
            <a:off x="7242781" y="1248156"/>
            <a:ext cx="4361688" cy="4361688"/>
          </a:xfrm>
          <a:prstGeom prst="rect">
            <a:avLst/>
          </a:prstGeom>
        </p:spPr>
      </p:pic>
      <p:sp>
        <p:nvSpPr>
          <p:cNvPr id="17" name="Graphic 14">
            <a:extLst>
              <a:ext uri="{FF2B5EF4-FFF2-40B4-BE49-F238E27FC236}">
                <a16:creationId xmlns:a16="http://schemas.microsoft.com/office/drawing/2014/main" id="{7F961BAD-31DD-46AB-9D13-558EC49E8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841199" y="3846087"/>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19" name="Rectangle 18">
            <a:extLst>
              <a:ext uri="{FF2B5EF4-FFF2-40B4-BE49-F238E27FC236}">
                <a16:creationId xmlns:a16="http://schemas.microsoft.com/office/drawing/2014/main" id="{F9836921-C8BE-42F1-A4AD-7D4B4E7FD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934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4909-D084-4D5D-9056-396934A8F336}"/>
              </a:ext>
            </a:extLst>
          </p:cNvPr>
          <p:cNvSpPr>
            <a:spLocks noGrp="1"/>
          </p:cNvSpPr>
          <p:nvPr>
            <p:ph type="title"/>
          </p:nvPr>
        </p:nvSpPr>
        <p:spPr>
          <a:xfrm>
            <a:off x="5214579" y="361951"/>
            <a:ext cx="6422849" cy="1568450"/>
          </a:xfrm>
        </p:spPr>
        <p:txBody>
          <a:bodyPr>
            <a:normAutofit/>
          </a:bodyPr>
          <a:lstStyle/>
          <a:p>
            <a:r>
              <a:rPr lang="en-US"/>
              <a:t>MGLSD’s GBV referral pathways</a:t>
            </a:r>
            <a:endParaRPr lang="en-UG" dirty="0"/>
          </a:p>
        </p:txBody>
      </p:sp>
      <p:sp>
        <p:nvSpPr>
          <p:cNvPr id="43" name="Rectangle 42">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26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B1A64731-0D24-40FB-BD2F-B1CE91D4335E}"/>
              </a:ext>
            </a:extLst>
          </p:cNvPr>
          <p:cNvPicPr>
            <a:picLocks noChangeAspect="1"/>
          </p:cNvPicPr>
          <p:nvPr/>
        </p:nvPicPr>
        <p:blipFill rotWithShape="1">
          <a:blip r:embed="rId3"/>
          <a:srcRect l="5110" r="5065"/>
          <a:stretch/>
        </p:blipFill>
        <p:spPr>
          <a:xfrm>
            <a:off x="761364" y="1126050"/>
            <a:ext cx="3113280" cy="4605900"/>
          </a:xfrm>
          <a:prstGeom prst="rect">
            <a:avLst/>
          </a:prstGeom>
          <a:effectLst/>
        </p:spPr>
      </p:pic>
      <p:sp>
        <p:nvSpPr>
          <p:cNvPr id="22" name="Content Placeholder 10">
            <a:extLst>
              <a:ext uri="{FF2B5EF4-FFF2-40B4-BE49-F238E27FC236}">
                <a16:creationId xmlns:a16="http://schemas.microsoft.com/office/drawing/2014/main" id="{597A800F-A1FD-42FE-A8AF-01B062DDF6F1}"/>
              </a:ext>
            </a:extLst>
          </p:cNvPr>
          <p:cNvSpPr>
            <a:spLocks noGrp="1"/>
          </p:cNvSpPr>
          <p:nvPr>
            <p:ph idx="1"/>
          </p:nvPr>
        </p:nvSpPr>
        <p:spPr>
          <a:xfrm>
            <a:off x="5120640" y="1930401"/>
            <a:ext cx="6804660" cy="4724399"/>
          </a:xfrm>
        </p:spPr>
        <p:txBody>
          <a:bodyPr>
            <a:normAutofit/>
          </a:bodyPr>
          <a:lstStyle/>
          <a:p>
            <a:pPr marL="0" indent="0">
              <a:buNone/>
            </a:pPr>
            <a:endParaRPr lang="en-US" sz="2000" dirty="0"/>
          </a:p>
          <a:p>
            <a:pPr marL="0" indent="0">
              <a:buNone/>
            </a:pPr>
            <a:r>
              <a:rPr lang="en-US" sz="2400" dirty="0"/>
              <a:t>The MGLSD National Referral Pathway for prevention and response to GBV in Uganda offers several pathways for several depending on the victim/survivor’s entry point to the service provider.</a:t>
            </a:r>
          </a:p>
          <a:p>
            <a:pPr marL="0" indent="0">
              <a:buNone/>
            </a:pPr>
            <a:r>
              <a:rPr lang="en-US" sz="2400" dirty="0"/>
              <a:t>It offers five pathways at these entry points:</a:t>
            </a:r>
          </a:p>
          <a:p>
            <a:pPr lvl="1">
              <a:buFont typeface="Wingdings" panose="05000000000000000000" pitchFamily="2" charset="2"/>
              <a:buChar char="§"/>
            </a:pPr>
            <a:r>
              <a:rPr lang="en-US" dirty="0"/>
              <a:t>Police</a:t>
            </a:r>
          </a:p>
          <a:p>
            <a:pPr lvl="1">
              <a:buFont typeface="Wingdings" panose="05000000000000000000" pitchFamily="2" charset="2"/>
              <a:buChar char="§"/>
            </a:pPr>
            <a:r>
              <a:rPr lang="en-US" dirty="0"/>
              <a:t>Psychosocial service provider</a:t>
            </a:r>
          </a:p>
          <a:p>
            <a:pPr lvl="1">
              <a:buFont typeface="Wingdings" panose="05000000000000000000" pitchFamily="2" charset="2"/>
              <a:buChar char="§"/>
            </a:pPr>
            <a:r>
              <a:rPr lang="en-US" dirty="0"/>
              <a:t>Health practitioner</a:t>
            </a:r>
          </a:p>
          <a:p>
            <a:pPr lvl="1">
              <a:buFont typeface="Wingdings" panose="05000000000000000000" pitchFamily="2" charset="2"/>
              <a:buChar char="§"/>
            </a:pPr>
            <a:r>
              <a:rPr lang="en-US" dirty="0"/>
              <a:t>Community leaders/CSO…</a:t>
            </a:r>
          </a:p>
          <a:p>
            <a:pPr lvl="1">
              <a:buFont typeface="Wingdings" panose="05000000000000000000" pitchFamily="2" charset="2"/>
              <a:buChar char="§"/>
            </a:pPr>
            <a:r>
              <a:rPr lang="en-US" dirty="0"/>
              <a:t>Magistrate</a:t>
            </a:r>
          </a:p>
        </p:txBody>
      </p:sp>
    </p:spTree>
    <p:extLst>
      <p:ext uri="{BB962C8B-B14F-4D97-AF65-F5344CB8AC3E}">
        <p14:creationId xmlns:p14="http://schemas.microsoft.com/office/powerpoint/2010/main" val="29194381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A597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E3AEE30-FE74-46A7-9783-B184BE87DF8D}"/>
              </a:ext>
            </a:extLst>
          </p:cNvPr>
          <p:cNvSpPr>
            <a:spLocks noGrp="1"/>
          </p:cNvSpPr>
          <p:nvPr>
            <p:ph type="title"/>
          </p:nvPr>
        </p:nvSpPr>
        <p:spPr>
          <a:xfrm>
            <a:off x="731520" y="731520"/>
            <a:ext cx="6089904" cy="1426464"/>
          </a:xfrm>
        </p:spPr>
        <p:txBody>
          <a:bodyPr vert="horz" lIns="91440" tIns="45720" rIns="91440" bIns="45720" rtlCol="0" anchor="ctr">
            <a:normAutofit/>
          </a:bodyPr>
          <a:lstStyle/>
          <a:p>
            <a:r>
              <a:rPr lang="en-US" dirty="0">
                <a:solidFill>
                  <a:srgbClr val="FFFFFF"/>
                </a:solidFill>
              </a:rPr>
              <a:t>Reporting and Referral Pathway </a:t>
            </a:r>
          </a:p>
        </p:txBody>
      </p:sp>
      <p:sp>
        <p:nvSpPr>
          <p:cNvPr id="3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angle 1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F7FD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C0B21C-AB40-4E29-9E28-83AF9728683D}"/>
              </a:ext>
            </a:extLst>
          </p:cNvPr>
          <p:cNvSpPr>
            <a:spLocks noGrp="1"/>
          </p:cNvSpPr>
          <p:nvPr>
            <p:ph sz="half" idx="1"/>
          </p:nvPr>
        </p:nvSpPr>
        <p:spPr>
          <a:xfrm>
            <a:off x="476839" y="2480954"/>
            <a:ext cx="6344585" cy="3918123"/>
          </a:xfrm>
        </p:spPr>
        <p:txBody>
          <a:bodyPr vert="horz" lIns="91440" tIns="45720" rIns="91440" bIns="45720" rtlCol="0" anchor="ctr">
            <a:normAutofit fontScale="62500" lnSpcReduction="20000"/>
          </a:bodyPr>
          <a:lstStyle/>
          <a:p>
            <a:pPr marL="0"/>
            <a:endParaRPr lang="en-US" sz="1100" b="1" dirty="0"/>
          </a:p>
          <a:p>
            <a:pPr marL="0" indent="0">
              <a:buNone/>
            </a:pPr>
            <a:r>
              <a:rPr lang="en-US" sz="2300" b="1" dirty="0"/>
              <a:t>Local Council 1</a:t>
            </a:r>
          </a:p>
          <a:p>
            <a:pPr marL="0"/>
            <a:r>
              <a:rPr lang="en-US" sz="2300" dirty="0"/>
              <a:t>Hears cases of physical assault without injuries, economic violence verbal and  emotional abuse.</a:t>
            </a:r>
          </a:p>
          <a:p>
            <a:r>
              <a:rPr lang="en-US" sz="2300" dirty="0"/>
              <a:t>TheLC1 should not handle any cases related to; any form of sexual offence; when t</a:t>
            </a:r>
            <a:r>
              <a:rPr lang="en-US" sz="2300" dirty="0">
                <a:effectLst/>
              </a:rPr>
              <a:t>he offender is likely to commit further harm to the victim or relative;  and when there is a pattern or escalation of violence. </a:t>
            </a:r>
            <a:r>
              <a:rPr lang="en-US" sz="2300" dirty="0"/>
              <a:t>These cases must be reported directly to the police </a:t>
            </a:r>
          </a:p>
          <a:p>
            <a:pPr marL="0">
              <a:spcAft>
                <a:spcPts val="800"/>
              </a:spcAft>
            </a:pPr>
            <a:r>
              <a:rPr lang="en-US" sz="2300" dirty="0">
                <a:effectLst/>
              </a:rPr>
              <a:t>When the community or the victim/ survivor reports the case to LC1</a:t>
            </a:r>
            <a:r>
              <a:rPr lang="en-US" sz="2300" dirty="0"/>
              <a:t>; </a:t>
            </a:r>
            <a:r>
              <a:rPr lang="en-US" sz="2300" dirty="0">
                <a:effectLst/>
              </a:rPr>
              <a:t>The LC can mediate and where mediation fails, it hears the case as a court. The decision of the court is reached by a consensus.</a:t>
            </a:r>
          </a:p>
          <a:p>
            <a:pPr>
              <a:spcAft>
                <a:spcPts val="800"/>
              </a:spcAft>
            </a:pPr>
            <a:r>
              <a:rPr lang="en-US" sz="2300" dirty="0">
                <a:effectLst/>
              </a:rPr>
              <a:t>Where a child is involved, the case must be referred to the Probation office for further action.</a:t>
            </a:r>
          </a:p>
          <a:p>
            <a:pPr>
              <a:spcAft>
                <a:spcPts val="800"/>
              </a:spcAft>
            </a:pPr>
            <a:r>
              <a:rPr lang="en-US" sz="2300" dirty="0"/>
              <a:t>LC court may make a written referral to Police or Magistrate where perpetrator is a repeat offender.</a:t>
            </a:r>
            <a:endParaRPr lang="en-US" sz="2300" dirty="0">
              <a:effectLst/>
            </a:endParaRPr>
          </a:p>
          <a:p>
            <a:pPr marL="0"/>
            <a:r>
              <a:rPr lang="en-US" sz="2300" dirty="0"/>
              <a:t>  *</a:t>
            </a:r>
            <a:r>
              <a:rPr lang="en-US" sz="2300" i="1" dirty="0"/>
              <a:t>Please refer to the Local Council Act, 2006 for details on the role of the LC1.</a:t>
            </a:r>
          </a:p>
        </p:txBody>
      </p:sp>
      <p:pic>
        <p:nvPicPr>
          <p:cNvPr id="6" name="Picture 5" descr="Diagram&#10;&#10;Description automatically generated">
            <a:extLst>
              <a:ext uri="{FF2B5EF4-FFF2-40B4-BE49-F238E27FC236}">
                <a16:creationId xmlns:a16="http://schemas.microsoft.com/office/drawing/2014/main" id="{2E5A5272-D6D5-4178-AE1E-98E2CDE5BFEE}"/>
              </a:ext>
            </a:extLst>
          </p:cNvPr>
          <p:cNvPicPr>
            <a:picLocks noChangeAspect="1"/>
          </p:cNvPicPr>
          <p:nvPr/>
        </p:nvPicPr>
        <p:blipFill rotWithShape="1">
          <a:blip r:embed="rId3"/>
          <a:srcRect t="10979" r="3" b="19119"/>
          <a:stretch/>
        </p:blipFill>
        <p:spPr>
          <a:xfrm>
            <a:off x="7277100" y="2480954"/>
            <a:ext cx="4455979" cy="3918123"/>
          </a:xfrm>
          <a:prstGeom prst="rect">
            <a:avLst/>
          </a:prstGeom>
        </p:spPr>
      </p:pic>
    </p:spTree>
    <p:extLst>
      <p:ext uri="{BB962C8B-B14F-4D97-AF65-F5344CB8AC3E}">
        <p14:creationId xmlns:p14="http://schemas.microsoft.com/office/powerpoint/2010/main" val="18539957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8C632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E3AEE30-FE74-46A7-9783-B184BE87DF8D}"/>
              </a:ext>
            </a:extLst>
          </p:cNvPr>
          <p:cNvSpPr>
            <a:spLocks noGrp="1"/>
          </p:cNvSpPr>
          <p:nvPr>
            <p:ph type="title"/>
          </p:nvPr>
        </p:nvSpPr>
        <p:spPr>
          <a:xfrm>
            <a:off x="731520" y="731520"/>
            <a:ext cx="6089904" cy="1426464"/>
          </a:xfrm>
        </p:spPr>
        <p:txBody>
          <a:bodyPr vert="horz" lIns="91440" tIns="45720" rIns="91440" bIns="45720" rtlCol="0" anchor="ctr">
            <a:normAutofit/>
          </a:bodyPr>
          <a:lstStyle/>
          <a:p>
            <a:r>
              <a:rPr lang="en-US" dirty="0">
                <a:solidFill>
                  <a:srgbClr val="FFFFFF"/>
                </a:solidFill>
              </a:rPr>
              <a:t>Reporting and Referral Pathway </a:t>
            </a:r>
          </a:p>
        </p:txBody>
      </p:sp>
      <p:sp>
        <p:nvSpPr>
          <p:cNvPr id="45"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Rectangle 1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F5FE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B975E5-FF82-41DA-9581-DD13C56DBE73}"/>
              </a:ext>
            </a:extLst>
          </p:cNvPr>
          <p:cNvSpPr>
            <a:spLocks noGrp="1"/>
          </p:cNvSpPr>
          <p:nvPr>
            <p:ph sz="half" idx="2"/>
          </p:nvPr>
        </p:nvSpPr>
        <p:spPr>
          <a:xfrm>
            <a:off x="789456" y="2798385"/>
            <a:ext cx="6031967" cy="3283260"/>
          </a:xfrm>
        </p:spPr>
        <p:txBody>
          <a:bodyPr vert="horz" lIns="91440" tIns="45720" rIns="91440" bIns="45720" rtlCol="0" anchor="ctr">
            <a:normAutofit/>
          </a:bodyPr>
          <a:lstStyle/>
          <a:p>
            <a:pPr marL="0" indent="0">
              <a:buNone/>
            </a:pPr>
            <a:r>
              <a:rPr lang="en-US" sz="2000" b="1" dirty="0"/>
              <a:t>Police </a:t>
            </a:r>
          </a:p>
          <a:p>
            <a:r>
              <a:rPr lang="en-US" sz="2000" dirty="0"/>
              <a:t>All capital offences, or offences where the outcome is grievous bodily harm (GBH) such as rape, aggravated  defilement, attempted rape and or defilement and sodomy</a:t>
            </a:r>
          </a:p>
          <a:p>
            <a:r>
              <a:rPr lang="en-US" sz="2000" dirty="0"/>
              <a:t>For the health and well being of the victim and in order to ensure the ‘purity’ of the evidence these cases must be immediately reported to the medical examiner or health practitioner.</a:t>
            </a:r>
            <a:endParaRPr lang="en-US" sz="2000" b="1" dirty="0"/>
          </a:p>
        </p:txBody>
      </p:sp>
      <p:pic>
        <p:nvPicPr>
          <p:cNvPr id="6" name="Picture 5" descr="Diagram&#10;&#10;Description automatically generated">
            <a:extLst>
              <a:ext uri="{FF2B5EF4-FFF2-40B4-BE49-F238E27FC236}">
                <a16:creationId xmlns:a16="http://schemas.microsoft.com/office/drawing/2014/main" id="{13E62191-4A09-4DF3-AC8F-ED685FC72295}"/>
              </a:ext>
            </a:extLst>
          </p:cNvPr>
          <p:cNvPicPr>
            <a:picLocks noChangeAspect="1"/>
          </p:cNvPicPr>
          <p:nvPr/>
        </p:nvPicPr>
        <p:blipFill rotWithShape="1">
          <a:blip r:embed="rId3"/>
          <a:srcRect t="3732" r="-4" b="21745"/>
          <a:stretch/>
        </p:blipFill>
        <p:spPr>
          <a:xfrm>
            <a:off x="7277100" y="2480954"/>
            <a:ext cx="4455979" cy="3918123"/>
          </a:xfrm>
          <a:prstGeom prst="rect">
            <a:avLst/>
          </a:prstGeom>
        </p:spPr>
      </p:pic>
    </p:spTree>
    <p:extLst>
      <p:ext uri="{BB962C8B-B14F-4D97-AF65-F5344CB8AC3E}">
        <p14:creationId xmlns:p14="http://schemas.microsoft.com/office/powerpoint/2010/main" val="692903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the camera&#10;&#10;Description automatically generated">
            <a:extLst>
              <a:ext uri="{FF2B5EF4-FFF2-40B4-BE49-F238E27FC236}">
                <a16:creationId xmlns:a16="http://schemas.microsoft.com/office/drawing/2014/main" id="{39BDB63B-B5FD-E54A-B0E5-ECAA9F4A048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3298" b="909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0EACB2-F02E-7E49-928F-2AA5B71C32DE}"/>
              </a:ext>
            </a:extLst>
          </p:cNvPr>
          <p:cNvSpPr>
            <a:spLocks noGrp="1"/>
          </p:cNvSpPr>
          <p:nvPr>
            <p:ph type="title"/>
          </p:nvPr>
        </p:nvSpPr>
        <p:spPr>
          <a:xfrm>
            <a:off x="371094" y="1161288"/>
            <a:ext cx="3438144" cy="1124712"/>
          </a:xfrm>
        </p:spPr>
        <p:txBody>
          <a:bodyPr anchor="b">
            <a:normAutofit/>
          </a:bodyPr>
          <a:lstStyle/>
          <a:p>
            <a:r>
              <a:rPr lang="en-KE" sz="4000" b="1" dirty="0"/>
              <a:t>Definitions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6D79DE3-9495-FB41-909B-86223358131F}"/>
              </a:ext>
            </a:extLst>
          </p:cNvPr>
          <p:cNvSpPr>
            <a:spLocks noGrp="1"/>
          </p:cNvSpPr>
          <p:nvPr>
            <p:ph idx="1"/>
          </p:nvPr>
        </p:nvSpPr>
        <p:spPr>
          <a:xfrm>
            <a:off x="371094" y="2718054"/>
            <a:ext cx="3438906" cy="3207258"/>
          </a:xfrm>
        </p:spPr>
        <p:txBody>
          <a:bodyPr anchor="t">
            <a:normAutofit/>
          </a:bodyPr>
          <a:lstStyle/>
          <a:p>
            <a:pPr marL="0" indent="0">
              <a:buNone/>
            </a:pPr>
            <a:r>
              <a:rPr lang="en-US" sz="1600" dirty="0"/>
              <a:t>The Children (Amendment) Act of 2016 Defines Violence Against Children as: </a:t>
            </a:r>
          </a:p>
          <a:p>
            <a:pPr marL="0" indent="0">
              <a:buNone/>
            </a:pPr>
            <a:endParaRPr lang="en-US" sz="1600" i="1" dirty="0"/>
          </a:p>
          <a:p>
            <a:pPr marL="0" indent="0">
              <a:buNone/>
            </a:pPr>
            <a:r>
              <a:rPr lang="en-US" sz="1600" i="1" dirty="0"/>
              <a:t> “any form of physical, emotional or mental injury or abuse, neglect, maltreatment and exploitation, including sexual abuse, intention</a:t>
            </a:r>
            <a:r>
              <a:rPr lang="en-US" sz="1600" b="1" i="1" dirty="0"/>
              <a:t>al use of physical force or power</a:t>
            </a:r>
            <a:r>
              <a:rPr lang="en-US" sz="1600" i="1" dirty="0"/>
              <a:t>, threatened or actual against an individual which may result in or has a high likelihood of resulting in injury, death, psychological harm, mal-development or deprivation.”</a:t>
            </a:r>
          </a:p>
          <a:p>
            <a:endParaRPr lang="en-KE" sz="1600" dirty="0"/>
          </a:p>
        </p:txBody>
      </p:sp>
    </p:spTree>
    <p:extLst>
      <p:ext uri="{BB962C8B-B14F-4D97-AF65-F5344CB8AC3E}">
        <p14:creationId xmlns:p14="http://schemas.microsoft.com/office/powerpoint/2010/main" val="4235513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8135EBA-B3A3-4F88-BCB1-D0C8E63F4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551406E-05CC-4445-9609-3E253925D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924B6AA-0426-4CCE-9CE0-3C630732C4B0}"/>
              </a:ext>
            </a:extLst>
          </p:cNvPr>
          <p:cNvSpPr>
            <a:spLocks noGrp="1"/>
          </p:cNvSpPr>
          <p:nvPr>
            <p:ph type="title"/>
          </p:nvPr>
        </p:nvSpPr>
        <p:spPr>
          <a:xfrm>
            <a:off x="630936" y="4892040"/>
            <a:ext cx="3767328" cy="1325880"/>
          </a:xfrm>
        </p:spPr>
        <p:txBody>
          <a:bodyPr vert="horz" lIns="91440" tIns="45720" rIns="91440" bIns="45720" rtlCol="0" anchor="ctr">
            <a:normAutofit/>
          </a:bodyPr>
          <a:lstStyle/>
          <a:p>
            <a:r>
              <a:rPr lang="en-US" sz="2800" kern="1200">
                <a:solidFill>
                  <a:schemeClr val="bg1"/>
                </a:solidFill>
                <a:latin typeface="+mj-lt"/>
                <a:ea typeface="+mj-ea"/>
                <a:cs typeface="+mj-cs"/>
              </a:rPr>
              <a:t>Forms: 3, 3A, 24, 24A</a:t>
            </a:r>
          </a:p>
        </p:txBody>
      </p:sp>
      <p:pic>
        <p:nvPicPr>
          <p:cNvPr id="15" name="Picture 14">
            <a:extLst>
              <a:ext uri="{FF2B5EF4-FFF2-40B4-BE49-F238E27FC236}">
                <a16:creationId xmlns:a16="http://schemas.microsoft.com/office/drawing/2014/main" id="{B6AA03DF-C703-412F-A1A4-DE242D31C381}"/>
              </a:ext>
            </a:extLst>
          </p:cNvPr>
          <p:cNvPicPr>
            <a:picLocks noChangeAspect="1"/>
          </p:cNvPicPr>
          <p:nvPr/>
        </p:nvPicPr>
        <p:blipFill rotWithShape="1">
          <a:blip r:embed="rId3"/>
          <a:srcRect r="-6" b="4750"/>
          <a:stretch/>
        </p:blipFill>
        <p:spPr>
          <a:xfrm>
            <a:off x="439050" y="645396"/>
            <a:ext cx="2569464" cy="3209544"/>
          </a:xfrm>
          <a:prstGeom prst="rect">
            <a:avLst/>
          </a:prstGeom>
        </p:spPr>
      </p:pic>
      <p:cxnSp>
        <p:nvCxnSpPr>
          <p:cNvPr id="55" name="Straight Connector 54">
            <a:extLst>
              <a:ext uri="{FF2B5EF4-FFF2-40B4-BE49-F238E27FC236}">
                <a16:creationId xmlns:a16="http://schemas.microsoft.com/office/drawing/2014/main" id="{FB9683CF-0DA1-46CF-ACAC-D8EE1B15BD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7177" y="1347782"/>
            <a:ext cx="0" cy="18288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88DBE36F-3D56-479A-A488-5CBC181280A2}"/>
              </a:ext>
            </a:extLst>
          </p:cNvPr>
          <p:cNvPicPr>
            <a:picLocks noGrp="1" noChangeAspect="1"/>
          </p:cNvPicPr>
          <p:nvPr>
            <p:ph sz="half" idx="1"/>
          </p:nvPr>
        </p:nvPicPr>
        <p:blipFill rotWithShape="1">
          <a:blip r:embed="rId4"/>
          <a:srcRect r="4" b="12566"/>
          <a:stretch/>
        </p:blipFill>
        <p:spPr>
          <a:xfrm>
            <a:off x="3357407" y="645396"/>
            <a:ext cx="2569464" cy="3209544"/>
          </a:xfrm>
          <a:prstGeom prst="rect">
            <a:avLst/>
          </a:prstGeom>
        </p:spPr>
      </p:pic>
      <p:cxnSp>
        <p:nvCxnSpPr>
          <p:cNvPr id="57" name="Straight Connector 56">
            <a:extLst>
              <a:ext uri="{FF2B5EF4-FFF2-40B4-BE49-F238E27FC236}">
                <a16:creationId xmlns:a16="http://schemas.microsoft.com/office/drawing/2014/main" id="{C2AE770B-9BD5-45F7-9DD4-D3FFD62FE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349484"/>
            <a:ext cx="0" cy="18288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7" descr="Text, table&#10;&#10;Description automatically generated">
            <a:extLst>
              <a:ext uri="{FF2B5EF4-FFF2-40B4-BE49-F238E27FC236}">
                <a16:creationId xmlns:a16="http://schemas.microsoft.com/office/drawing/2014/main" id="{5932DF65-01C7-4285-A6D9-537AA1641DC5}"/>
              </a:ext>
            </a:extLst>
          </p:cNvPr>
          <p:cNvPicPr>
            <a:picLocks noChangeAspect="1"/>
          </p:cNvPicPr>
          <p:nvPr/>
        </p:nvPicPr>
        <p:blipFill rotWithShape="1">
          <a:blip r:embed="rId5">
            <a:extLst>
              <a:ext uri="{28A0092B-C50C-407E-A947-70E740481C1C}">
                <a14:useLocalDpi xmlns:a14="http://schemas.microsoft.com/office/drawing/2010/main" val="0"/>
              </a:ext>
            </a:extLst>
          </a:blip>
          <a:srcRect r="1" b="9753"/>
          <a:stretch/>
        </p:blipFill>
        <p:spPr>
          <a:xfrm>
            <a:off x="6265129" y="645396"/>
            <a:ext cx="2569464" cy="3209544"/>
          </a:xfrm>
          <a:prstGeom prst="rect">
            <a:avLst/>
          </a:prstGeom>
        </p:spPr>
      </p:pic>
      <p:cxnSp>
        <p:nvCxnSpPr>
          <p:cNvPr id="59" name="Straight Connector 58">
            <a:extLst>
              <a:ext uri="{FF2B5EF4-FFF2-40B4-BE49-F238E27FC236}">
                <a16:creationId xmlns:a16="http://schemas.microsoft.com/office/drawing/2014/main" id="{24A55763-CE5D-4A9B-A9F7-982C800073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13824" y="1349484"/>
            <a:ext cx="0" cy="18288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55BD9AC-A4BF-46FB-A60A-1FB86BEDC181}"/>
              </a:ext>
            </a:extLst>
          </p:cNvPr>
          <p:cNvPicPr>
            <a:picLocks noChangeAspect="1"/>
          </p:cNvPicPr>
          <p:nvPr/>
        </p:nvPicPr>
        <p:blipFill rotWithShape="1">
          <a:blip r:embed="rId6"/>
          <a:srcRect t="4214" b="8036"/>
          <a:stretch/>
        </p:blipFill>
        <p:spPr>
          <a:xfrm>
            <a:off x="9183486" y="645396"/>
            <a:ext cx="2569464" cy="3209544"/>
          </a:xfrm>
          <a:prstGeom prst="rect">
            <a:avLst/>
          </a:prstGeom>
        </p:spPr>
      </p:pic>
      <p:cxnSp>
        <p:nvCxnSpPr>
          <p:cNvPr id="61" name="Straight Connector 60">
            <a:extLst>
              <a:ext uri="{FF2B5EF4-FFF2-40B4-BE49-F238E27FC236}">
                <a16:creationId xmlns:a16="http://schemas.microsoft.com/office/drawing/2014/main" id="{4E4DDBE7-307B-40B1-B6B5-5B376C16D7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6" name="Content Placeholder 32">
            <a:extLst>
              <a:ext uri="{FF2B5EF4-FFF2-40B4-BE49-F238E27FC236}">
                <a16:creationId xmlns:a16="http://schemas.microsoft.com/office/drawing/2014/main" id="{DCDBC13D-BB7D-4F1D-9A7E-71D2035FF793}"/>
              </a:ext>
            </a:extLst>
          </p:cNvPr>
          <p:cNvSpPr>
            <a:spLocks noGrp="1"/>
          </p:cNvSpPr>
          <p:nvPr>
            <p:ph sz="half" idx="2"/>
          </p:nvPr>
        </p:nvSpPr>
        <p:spPr>
          <a:xfrm>
            <a:off x="4882896" y="4828032"/>
            <a:ext cx="6675120" cy="1463040"/>
          </a:xfrm>
        </p:spPr>
        <p:txBody>
          <a:bodyPr vert="horz" lIns="91440" tIns="45720" rIns="91440" bIns="45720" rtlCol="0" anchor="ctr">
            <a:normAutofit/>
          </a:bodyPr>
          <a:lstStyle/>
          <a:p>
            <a:pPr marL="0" indent="0">
              <a:buNone/>
            </a:pPr>
            <a:r>
              <a:rPr lang="en-US" sz="2400" dirty="0">
                <a:solidFill>
                  <a:schemeClr val="bg1"/>
                </a:solidFill>
              </a:rPr>
              <a:t>These forms are critical in management of VAC/GBV cases in addition to other case management forms. </a:t>
            </a:r>
          </a:p>
        </p:txBody>
      </p:sp>
    </p:spTree>
    <p:extLst>
      <p:ext uri="{BB962C8B-B14F-4D97-AF65-F5344CB8AC3E}">
        <p14:creationId xmlns:p14="http://schemas.microsoft.com/office/powerpoint/2010/main" val="36215620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594B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E3AEE30-FE74-46A7-9783-B184BE87DF8D}"/>
              </a:ext>
            </a:extLst>
          </p:cNvPr>
          <p:cNvSpPr>
            <a:spLocks noGrp="1"/>
          </p:cNvSpPr>
          <p:nvPr>
            <p:ph type="title"/>
          </p:nvPr>
        </p:nvSpPr>
        <p:spPr>
          <a:xfrm>
            <a:off x="731520" y="731520"/>
            <a:ext cx="6089904" cy="1426464"/>
          </a:xfrm>
        </p:spPr>
        <p:txBody>
          <a:bodyPr vert="horz" lIns="91440" tIns="45720" rIns="91440" bIns="45720" rtlCol="0" anchor="ctr">
            <a:normAutofit/>
          </a:bodyPr>
          <a:lstStyle/>
          <a:p>
            <a:r>
              <a:rPr lang="en-US" dirty="0">
                <a:solidFill>
                  <a:srgbClr val="FFFFFF"/>
                </a:solidFill>
              </a:rPr>
              <a:t>Reporting and Referral Pathway </a:t>
            </a:r>
          </a:p>
        </p:txBody>
      </p:sp>
      <p:sp>
        <p:nvSpPr>
          <p:cNvPr id="49"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C0B21C-AB40-4E29-9E28-83AF9728683D}"/>
              </a:ext>
            </a:extLst>
          </p:cNvPr>
          <p:cNvSpPr>
            <a:spLocks noGrp="1"/>
          </p:cNvSpPr>
          <p:nvPr>
            <p:ph sz="half" idx="1"/>
          </p:nvPr>
        </p:nvSpPr>
        <p:spPr>
          <a:xfrm>
            <a:off x="458922" y="2609331"/>
            <a:ext cx="4298608" cy="3789747"/>
          </a:xfrm>
        </p:spPr>
        <p:txBody>
          <a:bodyPr vert="horz" lIns="91440" tIns="45720" rIns="91440" bIns="45720" rtlCol="0" anchor="ctr">
            <a:noAutofit/>
          </a:bodyPr>
          <a:lstStyle/>
          <a:p>
            <a:pPr marL="0" indent="0">
              <a:buNone/>
            </a:pPr>
            <a:r>
              <a:rPr lang="en-US" sz="1600" b="1" dirty="0"/>
              <a:t>Health</a:t>
            </a:r>
          </a:p>
          <a:p>
            <a:pPr marL="0"/>
            <a:r>
              <a:rPr lang="en-US" sz="1600" dirty="0"/>
              <a:t>Where the physical condition is critical:</a:t>
            </a:r>
          </a:p>
          <a:p>
            <a:r>
              <a:rPr lang="en-US" sz="1600" dirty="0"/>
              <a:t>The victim/survivor must be  taken for medical care before reporting to police.</a:t>
            </a:r>
          </a:p>
          <a:p>
            <a:r>
              <a:rPr lang="en-US" sz="1600" dirty="0"/>
              <a:t>Collaborate with the police to ensure criminal process (Form 3A and 24A) are completed.</a:t>
            </a:r>
          </a:p>
          <a:p>
            <a:r>
              <a:rPr lang="en-US" sz="1600" dirty="0"/>
              <a:t>PEP and ECP  must be offered to the victim or survivor  for preventative purposes </a:t>
            </a:r>
          </a:p>
          <a:p>
            <a:r>
              <a:rPr lang="en-US" sz="1600" dirty="0"/>
              <a:t>Referral to most appropriate service provider for PSS, support and counselling  </a:t>
            </a:r>
          </a:p>
        </p:txBody>
      </p:sp>
      <p:sp>
        <p:nvSpPr>
          <p:cNvPr id="50" name="Rectangle 1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F9FE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ectangle 1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descr="Diagram&#10;&#10;Description automatically generated">
            <a:extLst>
              <a:ext uri="{FF2B5EF4-FFF2-40B4-BE49-F238E27FC236}">
                <a16:creationId xmlns:a16="http://schemas.microsoft.com/office/drawing/2014/main" id="{F65784A6-5A73-4535-B4F2-7B02EDAD2955}"/>
              </a:ext>
            </a:extLst>
          </p:cNvPr>
          <p:cNvPicPr>
            <a:picLocks noChangeAspect="1"/>
          </p:cNvPicPr>
          <p:nvPr/>
        </p:nvPicPr>
        <p:blipFill rotWithShape="1">
          <a:blip r:embed="rId2"/>
          <a:srcRect r="3906" b="3"/>
          <a:stretch/>
        </p:blipFill>
        <p:spPr>
          <a:xfrm>
            <a:off x="7308214" y="438460"/>
            <a:ext cx="4424865" cy="5960618"/>
          </a:xfrm>
          <a:prstGeom prst="rect">
            <a:avLst/>
          </a:prstGeom>
        </p:spPr>
      </p:pic>
    </p:spTree>
    <p:extLst>
      <p:ext uri="{BB962C8B-B14F-4D97-AF65-F5344CB8AC3E}">
        <p14:creationId xmlns:p14="http://schemas.microsoft.com/office/powerpoint/2010/main" val="21822370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48475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E3AEE30-FE74-46A7-9783-B184BE87DF8D}"/>
              </a:ext>
            </a:extLst>
          </p:cNvPr>
          <p:cNvSpPr>
            <a:spLocks noGrp="1"/>
          </p:cNvSpPr>
          <p:nvPr>
            <p:ph type="title"/>
          </p:nvPr>
        </p:nvSpPr>
        <p:spPr>
          <a:xfrm>
            <a:off x="731520" y="731520"/>
            <a:ext cx="6089904" cy="1426464"/>
          </a:xfrm>
        </p:spPr>
        <p:txBody>
          <a:bodyPr vert="horz" lIns="91440" tIns="45720" rIns="91440" bIns="45720" rtlCol="0" anchor="ctr">
            <a:normAutofit/>
          </a:bodyPr>
          <a:lstStyle/>
          <a:p>
            <a:r>
              <a:rPr lang="en-US" dirty="0">
                <a:solidFill>
                  <a:srgbClr val="FFFFFF"/>
                </a:solidFill>
              </a:rPr>
              <a:t>Reporting and Referral Pathway </a:t>
            </a:r>
          </a:p>
        </p:txBody>
      </p:sp>
      <p:sp>
        <p:nvSpPr>
          <p:cNvPr id="29"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B975E5-FF82-41DA-9581-DD13C56DBE73}"/>
              </a:ext>
            </a:extLst>
          </p:cNvPr>
          <p:cNvSpPr>
            <a:spLocks noGrp="1"/>
          </p:cNvSpPr>
          <p:nvPr>
            <p:ph sz="half" idx="2"/>
          </p:nvPr>
        </p:nvSpPr>
        <p:spPr>
          <a:xfrm>
            <a:off x="789457" y="2826284"/>
            <a:ext cx="3759198" cy="3183992"/>
          </a:xfrm>
        </p:spPr>
        <p:txBody>
          <a:bodyPr vert="horz" lIns="91440" tIns="45720" rIns="91440" bIns="45720" rtlCol="0" anchor="ctr">
            <a:normAutofit/>
          </a:bodyPr>
          <a:lstStyle/>
          <a:p>
            <a:pPr marL="0" indent="0">
              <a:buNone/>
            </a:pPr>
            <a:r>
              <a:rPr lang="en-US" sz="2000" b="1" dirty="0"/>
              <a:t>Traditional; religious/community leaders, CSO</a:t>
            </a:r>
          </a:p>
          <a:p>
            <a:pPr marL="0"/>
            <a:r>
              <a:rPr lang="en-US" sz="2000" dirty="0"/>
              <a:t>Handle cases of economic violence verbal and emotional abuse</a:t>
            </a:r>
            <a:endParaRPr lang="en-US" sz="2000" b="1" dirty="0"/>
          </a:p>
          <a:p>
            <a:pPr marL="0"/>
            <a:r>
              <a:rPr lang="en-US" sz="2000" dirty="0"/>
              <a:t>Must refer victims/survivors to appropriate service provider for follow up if necessary.</a:t>
            </a:r>
          </a:p>
        </p:txBody>
      </p:sp>
      <p:sp>
        <p:nvSpPr>
          <p:cNvPr id="30" name="Rectangle 16">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F7FD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ectangle 1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descr="Diagram&#10;&#10;Description automatically generated">
            <a:extLst>
              <a:ext uri="{FF2B5EF4-FFF2-40B4-BE49-F238E27FC236}">
                <a16:creationId xmlns:a16="http://schemas.microsoft.com/office/drawing/2014/main" id="{E75D8407-7437-4D90-A5D5-4F45232BA551}"/>
              </a:ext>
            </a:extLst>
          </p:cNvPr>
          <p:cNvPicPr>
            <a:picLocks noChangeAspect="1"/>
          </p:cNvPicPr>
          <p:nvPr/>
        </p:nvPicPr>
        <p:blipFill rotWithShape="1">
          <a:blip r:embed="rId3"/>
          <a:srcRect r="3" b="993"/>
          <a:stretch/>
        </p:blipFill>
        <p:spPr>
          <a:xfrm>
            <a:off x="7308214" y="438460"/>
            <a:ext cx="4424865" cy="5960618"/>
          </a:xfrm>
          <a:prstGeom prst="rect">
            <a:avLst/>
          </a:prstGeom>
        </p:spPr>
      </p:pic>
    </p:spTree>
    <p:extLst>
      <p:ext uri="{BB962C8B-B14F-4D97-AF65-F5344CB8AC3E}">
        <p14:creationId xmlns:p14="http://schemas.microsoft.com/office/powerpoint/2010/main" val="41402660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3C4F5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E3AEE30-FE74-46A7-9783-B184BE87DF8D}"/>
              </a:ext>
            </a:extLst>
          </p:cNvPr>
          <p:cNvSpPr>
            <a:spLocks noGrp="1"/>
          </p:cNvSpPr>
          <p:nvPr>
            <p:ph type="title"/>
          </p:nvPr>
        </p:nvSpPr>
        <p:spPr>
          <a:xfrm>
            <a:off x="731520" y="731520"/>
            <a:ext cx="6089904" cy="1426464"/>
          </a:xfrm>
        </p:spPr>
        <p:txBody>
          <a:bodyPr vert="horz" lIns="91440" tIns="45720" rIns="91440" bIns="45720" rtlCol="0" anchor="ctr">
            <a:normAutofit/>
          </a:bodyPr>
          <a:lstStyle/>
          <a:p>
            <a:r>
              <a:rPr lang="en-US" dirty="0">
                <a:solidFill>
                  <a:srgbClr val="FFFFFF"/>
                </a:solidFill>
              </a:rPr>
              <a:t>Reporting and Referral Pathway </a:t>
            </a:r>
          </a:p>
        </p:txBody>
      </p:sp>
      <p:sp>
        <p:nvSpPr>
          <p:cNvPr id="8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4" name="Rectangle 1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F5FE0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5"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C0B21C-AB40-4E29-9E28-83AF9728683D}"/>
              </a:ext>
            </a:extLst>
          </p:cNvPr>
          <p:cNvSpPr>
            <a:spLocks noGrp="1"/>
          </p:cNvSpPr>
          <p:nvPr>
            <p:ph sz="half" idx="1"/>
          </p:nvPr>
        </p:nvSpPr>
        <p:spPr>
          <a:xfrm>
            <a:off x="789456" y="2798385"/>
            <a:ext cx="6031967" cy="3283260"/>
          </a:xfrm>
        </p:spPr>
        <p:txBody>
          <a:bodyPr vert="horz" lIns="91440" tIns="45720" rIns="91440" bIns="45720" rtlCol="0" anchor="ctr">
            <a:normAutofit/>
          </a:bodyPr>
          <a:lstStyle/>
          <a:p>
            <a:pPr marL="0" indent="0">
              <a:buNone/>
            </a:pPr>
            <a:r>
              <a:rPr lang="en-US" sz="2000" b="1" dirty="0"/>
              <a:t>PSS  (Probation, CSO; CBO; PO; Legal aid)</a:t>
            </a:r>
          </a:p>
          <a:p>
            <a:pPr marL="0"/>
            <a:r>
              <a:rPr lang="en-US" sz="2000" dirty="0"/>
              <a:t>The victim/survivor may report to any PSS service provider, </a:t>
            </a:r>
          </a:p>
          <a:p>
            <a:r>
              <a:rPr lang="en-US" sz="2000" dirty="0"/>
              <a:t>Ensure that the correct referral pathway is followed, depending on the nature of the case, either for medical attention and or criminal intervention</a:t>
            </a:r>
          </a:p>
          <a:p>
            <a:r>
              <a:rPr lang="en-US" sz="2000" dirty="0"/>
              <a:t>Ensure that the case management process is initiated.</a:t>
            </a:r>
          </a:p>
          <a:p>
            <a:pPr marL="0"/>
            <a:endParaRPr lang="en-US" sz="2000" dirty="0"/>
          </a:p>
        </p:txBody>
      </p:sp>
      <p:pic>
        <p:nvPicPr>
          <p:cNvPr id="6" name="Picture 5" descr="Diagram&#10;&#10;Description automatically generated">
            <a:extLst>
              <a:ext uri="{FF2B5EF4-FFF2-40B4-BE49-F238E27FC236}">
                <a16:creationId xmlns:a16="http://schemas.microsoft.com/office/drawing/2014/main" id="{10D5B9AF-D165-4C10-A354-C558C464ABBE}"/>
              </a:ext>
            </a:extLst>
          </p:cNvPr>
          <p:cNvPicPr>
            <a:picLocks noChangeAspect="1"/>
          </p:cNvPicPr>
          <p:nvPr/>
        </p:nvPicPr>
        <p:blipFill rotWithShape="1">
          <a:blip r:embed="rId2"/>
          <a:srcRect t="1082" b="10325"/>
          <a:stretch/>
        </p:blipFill>
        <p:spPr>
          <a:xfrm>
            <a:off x="7277100" y="2480954"/>
            <a:ext cx="4455979" cy="3918123"/>
          </a:xfrm>
          <a:prstGeom prst="rect">
            <a:avLst/>
          </a:prstGeom>
        </p:spPr>
      </p:pic>
    </p:spTree>
    <p:extLst>
      <p:ext uri="{BB962C8B-B14F-4D97-AF65-F5344CB8AC3E}">
        <p14:creationId xmlns:p14="http://schemas.microsoft.com/office/powerpoint/2010/main" val="19140524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A423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E3AEE30-FE74-46A7-9783-B184BE87DF8D}"/>
              </a:ext>
            </a:extLst>
          </p:cNvPr>
          <p:cNvSpPr>
            <a:spLocks noGrp="1"/>
          </p:cNvSpPr>
          <p:nvPr>
            <p:ph type="title"/>
          </p:nvPr>
        </p:nvSpPr>
        <p:spPr>
          <a:xfrm>
            <a:off x="731520" y="731520"/>
            <a:ext cx="6089904" cy="1426464"/>
          </a:xfrm>
        </p:spPr>
        <p:txBody>
          <a:bodyPr vert="horz" lIns="91440" tIns="45720" rIns="91440" bIns="45720" rtlCol="0" anchor="ctr">
            <a:normAutofit/>
          </a:bodyPr>
          <a:lstStyle/>
          <a:p>
            <a:r>
              <a:rPr lang="en-US" dirty="0">
                <a:solidFill>
                  <a:srgbClr val="FFFFFF"/>
                </a:solidFill>
              </a:rPr>
              <a:t>Reporting and Referral Pathway </a:t>
            </a:r>
          </a:p>
        </p:txBody>
      </p:sp>
      <p:sp>
        <p:nvSpPr>
          <p:cNvPr id="19" name="Rectangle 1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F6FE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15">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C0B21C-AB40-4E29-9E28-83AF9728683D}"/>
              </a:ext>
            </a:extLst>
          </p:cNvPr>
          <p:cNvSpPr>
            <a:spLocks noGrp="1"/>
          </p:cNvSpPr>
          <p:nvPr>
            <p:ph sz="half" idx="1"/>
          </p:nvPr>
        </p:nvSpPr>
        <p:spPr>
          <a:xfrm>
            <a:off x="789456" y="2798385"/>
            <a:ext cx="6031967" cy="3283260"/>
          </a:xfrm>
        </p:spPr>
        <p:txBody>
          <a:bodyPr vert="horz" lIns="91440" tIns="45720" rIns="91440" bIns="45720" rtlCol="0" anchor="ctr">
            <a:normAutofit/>
          </a:bodyPr>
          <a:lstStyle/>
          <a:p>
            <a:pPr marL="0" indent="0">
              <a:buNone/>
            </a:pPr>
            <a:r>
              <a:rPr lang="en-US" sz="1700" b="1" dirty="0"/>
              <a:t>Magistrate</a:t>
            </a:r>
          </a:p>
          <a:p>
            <a:pPr marL="0"/>
            <a:r>
              <a:rPr lang="en-US" sz="1700" dirty="0"/>
              <a:t>A victim/survivor can report directly to a magistrate court.</a:t>
            </a:r>
          </a:p>
          <a:p>
            <a:r>
              <a:rPr lang="en-US" sz="1700" dirty="0"/>
              <a:t>The court may refer the victim/survivor to a shelter or medical care.</a:t>
            </a:r>
          </a:p>
          <a:p>
            <a:pPr marL="0"/>
            <a:r>
              <a:rPr lang="en-US" sz="1700" dirty="0"/>
              <a:t>When the victim/survivor reports to the court</a:t>
            </a:r>
          </a:p>
          <a:p>
            <a:r>
              <a:rPr lang="en-US" sz="1700" dirty="0"/>
              <a:t>A victim’s complaint is recorded in writing The court summons are issued to the perpetrator</a:t>
            </a:r>
          </a:p>
          <a:p>
            <a:r>
              <a:rPr lang="en-US" sz="1700" dirty="0"/>
              <a:t>Court hears the case to its conclusion</a:t>
            </a:r>
            <a:endParaRPr lang="en-US" sz="1700" b="1" dirty="0"/>
          </a:p>
          <a:p>
            <a:pPr marL="0"/>
            <a:r>
              <a:rPr lang="en-US" sz="1700" i="1" dirty="0"/>
              <a:t>*Refer to the Magistrate’s Act 2006 for more detail</a:t>
            </a:r>
          </a:p>
          <a:p>
            <a:pPr marL="0"/>
            <a:endParaRPr lang="en-US" sz="1700" dirty="0"/>
          </a:p>
        </p:txBody>
      </p:sp>
      <p:pic>
        <p:nvPicPr>
          <p:cNvPr id="5" name="Picture 4" descr="Diagram&#10;&#10;Description automatically generated">
            <a:extLst>
              <a:ext uri="{FF2B5EF4-FFF2-40B4-BE49-F238E27FC236}">
                <a16:creationId xmlns:a16="http://schemas.microsoft.com/office/drawing/2014/main" id="{52C4DE54-FC21-4789-92B0-D2ED6EC5E923}"/>
              </a:ext>
            </a:extLst>
          </p:cNvPr>
          <p:cNvPicPr>
            <a:picLocks noChangeAspect="1"/>
          </p:cNvPicPr>
          <p:nvPr/>
        </p:nvPicPr>
        <p:blipFill rotWithShape="1">
          <a:blip r:embed="rId2"/>
          <a:srcRect t="4915" b="17047"/>
          <a:stretch/>
        </p:blipFill>
        <p:spPr>
          <a:xfrm>
            <a:off x="7277100" y="2480954"/>
            <a:ext cx="4455979" cy="3918123"/>
          </a:xfrm>
          <a:prstGeom prst="rect">
            <a:avLst/>
          </a:prstGeom>
        </p:spPr>
      </p:pic>
    </p:spTree>
    <p:extLst>
      <p:ext uri="{BB962C8B-B14F-4D97-AF65-F5344CB8AC3E}">
        <p14:creationId xmlns:p14="http://schemas.microsoft.com/office/powerpoint/2010/main" val="22144417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D3C1-1338-48C0-A297-CAB66FAB7DEC}"/>
              </a:ext>
            </a:extLst>
          </p:cNvPr>
          <p:cNvSpPr>
            <a:spLocks noGrp="1"/>
          </p:cNvSpPr>
          <p:nvPr>
            <p:ph type="title"/>
          </p:nvPr>
        </p:nvSpPr>
        <p:spPr>
          <a:xfrm>
            <a:off x="4965430" y="629268"/>
            <a:ext cx="6586491" cy="1286160"/>
          </a:xfrm>
        </p:spPr>
        <p:txBody>
          <a:bodyPr anchor="b">
            <a:normAutofit fontScale="90000"/>
          </a:bodyPr>
          <a:lstStyle/>
          <a:p>
            <a:br>
              <a:rPr lang="en-GB" sz="3200" dirty="0"/>
            </a:br>
            <a:r>
              <a:rPr lang="en-GB" sz="4000" dirty="0"/>
              <a:t>Guidelines and tips for improving referral pathways </a:t>
            </a:r>
            <a:br>
              <a:rPr lang="en-GB" sz="2100" dirty="0"/>
            </a:br>
            <a:endParaRPr lang="en-UG" sz="2100"/>
          </a:p>
        </p:txBody>
      </p:sp>
      <p:sp>
        <p:nvSpPr>
          <p:cNvPr id="3" name="Content Placeholder 2">
            <a:extLst>
              <a:ext uri="{FF2B5EF4-FFF2-40B4-BE49-F238E27FC236}">
                <a16:creationId xmlns:a16="http://schemas.microsoft.com/office/drawing/2014/main" id="{1AC6A847-F5C9-47C6-8799-156E42C99ECC}"/>
              </a:ext>
            </a:extLst>
          </p:cNvPr>
          <p:cNvSpPr>
            <a:spLocks noGrp="1"/>
          </p:cNvSpPr>
          <p:nvPr>
            <p:ph idx="1"/>
          </p:nvPr>
        </p:nvSpPr>
        <p:spPr>
          <a:xfrm>
            <a:off x="4965431" y="2438400"/>
            <a:ext cx="6586489" cy="3785419"/>
          </a:xfrm>
        </p:spPr>
        <p:txBody>
          <a:bodyPr>
            <a:normAutofit lnSpcReduction="10000"/>
          </a:bodyPr>
          <a:lstStyle/>
          <a:p>
            <a:pPr marL="0" lvl="0" indent="0">
              <a:buNone/>
            </a:pPr>
            <a:endParaRPr lang="en-US" sz="1700" dirty="0">
              <a:effectLst/>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n-UG" sz="1800" dirty="0">
                <a:effectLst/>
                <a:ea typeface="Calibri" panose="020F0502020204030204" pitchFamily="34" charset="0"/>
                <a:cs typeface="Times New Roman" panose="02020603050405020304" pitchFamily="18" charset="0"/>
              </a:rPr>
              <a:t>Coordinate the dissemination of information on available child protection services and reporting mechanisms across social, education, health, law enforcement and other relevant sectors</a:t>
            </a:r>
            <a:r>
              <a:rPr lang="en-US" sz="1800" dirty="0">
                <a:effectLst/>
                <a:ea typeface="Calibri" panose="020F0502020204030204" pitchFamily="34" charset="0"/>
                <a:cs typeface="Times New Roman" panose="02020603050405020304" pitchFamily="18" charset="0"/>
              </a:rPr>
              <a:t>.</a:t>
            </a:r>
            <a:endParaRPr lang="en-UG" sz="1800" dirty="0">
              <a:effectLst/>
              <a:ea typeface="Calibri" panose="020F0502020204030204" pitchFamily="34" charset="0"/>
              <a:cs typeface="Times New Roman" panose="02020603050405020304" pitchFamily="18" charset="0"/>
            </a:endParaRPr>
          </a:p>
          <a:p>
            <a:pPr marL="342900" indent="-342900">
              <a:spcAft>
                <a:spcPts val="800"/>
              </a:spcAft>
              <a:buFont typeface="Wingdings" panose="05000000000000000000" pitchFamily="2" charset="2"/>
              <a:buChar char=""/>
            </a:pPr>
            <a:r>
              <a:rPr lang="en-UG" sz="1800" dirty="0">
                <a:effectLst/>
                <a:ea typeface="Calibri" panose="020F0502020204030204" pitchFamily="34" charset="0"/>
                <a:cs typeface="Times New Roman" panose="02020603050405020304" pitchFamily="18" charset="0"/>
              </a:rPr>
              <a:t>Ensure that strategies developed to address child protection concerns include practical responses to deal with actual or imminent harm, negative coping strategies (e.g. substance abuse, early and forced marriage, etc.), mental health and other needs identified through joint assessments.</a:t>
            </a:r>
            <a:endParaRPr lang="en-US" sz="1800" dirty="0">
              <a:effectLst/>
              <a:ea typeface="Calibri" panose="020F0502020204030204" pitchFamily="34" charset="0"/>
              <a:cs typeface="Times New Roman" panose="02020603050405020304" pitchFamily="18" charset="0"/>
            </a:endParaRPr>
          </a:p>
          <a:p>
            <a:pPr marL="342900" indent="-342900">
              <a:spcAft>
                <a:spcPts val="800"/>
              </a:spcAft>
              <a:buFont typeface="Wingdings" panose="05000000000000000000" pitchFamily="2" charset="2"/>
              <a:buChar char=""/>
            </a:pPr>
            <a:r>
              <a:rPr lang="en-US" sz="1800" dirty="0">
                <a:effectLst/>
                <a:ea typeface="Calibri" panose="020F0502020204030204" pitchFamily="34" charset="0"/>
                <a:cs typeface="Times New Roman" panose="02020603050405020304" pitchFamily="18" charset="0"/>
              </a:rPr>
              <a:t>Create awareness of the different helplines available and how </a:t>
            </a:r>
            <a:r>
              <a:rPr lang="en-US" sz="1800" dirty="0">
                <a:ea typeface="Calibri" panose="020F0502020204030204" pitchFamily="34" charset="0"/>
                <a:cs typeface="Times New Roman" panose="02020603050405020304" pitchFamily="18" charset="0"/>
              </a:rPr>
              <a:t>to contact them</a:t>
            </a:r>
          </a:p>
          <a:p>
            <a:pPr marL="342900" indent="-342900">
              <a:spcAft>
                <a:spcPts val="800"/>
              </a:spcAft>
              <a:buFont typeface="Wingdings" panose="05000000000000000000" pitchFamily="2" charset="2"/>
              <a:buChar char=""/>
            </a:pPr>
            <a:r>
              <a:rPr lang="en-US" sz="1800" dirty="0">
                <a:effectLst/>
                <a:ea typeface="Calibri" panose="020F0502020204030204" pitchFamily="34" charset="0"/>
                <a:cs typeface="Times New Roman" panose="02020603050405020304" pitchFamily="18" charset="0"/>
              </a:rPr>
              <a:t>Know your referral network and build a good working relationship with the network in your community.</a:t>
            </a:r>
            <a:endParaRPr lang="en-UG" sz="1800" dirty="0">
              <a:effectLst/>
              <a:ea typeface="Calibri" panose="020F0502020204030204" pitchFamily="34" charset="0"/>
              <a:cs typeface="Times New Roman" panose="02020603050405020304" pitchFamily="18" charset="0"/>
            </a:endParaRPr>
          </a:p>
          <a:p>
            <a:endParaRPr lang="en-UG" sz="1700" dirty="0"/>
          </a:p>
        </p:txBody>
      </p:sp>
      <p:pic>
        <p:nvPicPr>
          <p:cNvPr id="7" name="Picture 6" descr="A person holding a baby&#10;&#10;Description automatically generated">
            <a:extLst>
              <a:ext uri="{FF2B5EF4-FFF2-40B4-BE49-F238E27FC236}">
                <a16:creationId xmlns:a16="http://schemas.microsoft.com/office/drawing/2014/main" id="{C6C92A7E-3AFE-7E43-BA9B-1A21E6D2666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900" r="24150"/>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595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3813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4137-5333-4214-87BC-14C005AC17A0}"/>
              </a:ext>
            </a:extLst>
          </p:cNvPr>
          <p:cNvSpPr>
            <a:spLocks noGrp="1"/>
          </p:cNvSpPr>
          <p:nvPr>
            <p:ph type="title"/>
          </p:nvPr>
        </p:nvSpPr>
        <p:spPr>
          <a:xfrm>
            <a:off x="838200" y="365125"/>
            <a:ext cx="10515600" cy="1325563"/>
          </a:xfrm>
        </p:spPr>
        <p:txBody>
          <a:bodyPr>
            <a:normAutofit/>
          </a:bodyPr>
          <a:lstStyle/>
          <a:p>
            <a:r>
              <a:rPr lang="en-GB" dirty="0"/>
              <a:t>“Building back better”</a:t>
            </a:r>
          </a:p>
        </p:txBody>
      </p:sp>
      <p:graphicFrame>
        <p:nvGraphicFramePr>
          <p:cNvPr id="5" name="Content Placeholder 2">
            <a:extLst>
              <a:ext uri="{FF2B5EF4-FFF2-40B4-BE49-F238E27FC236}">
                <a16:creationId xmlns:a16="http://schemas.microsoft.com/office/drawing/2014/main" id="{DF692361-0C30-4E47-A150-2D3E4AB74BF2}"/>
              </a:ext>
            </a:extLst>
          </p:cNvPr>
          <p:cNvGraphicFramePr>
            <a:graphicFrameLocks noGrp="1"/>
          </p:cNvGraphicFramePr>
          <p:nvPr>
            <p:ph idx="1"/>
            <p:extLst>
              <p:ext uri="{D42A27DB-BD31-4B8C-83A1-F6EECF244321}">
                <p14:modId xmlns:p14="http://schemas.microsoft.com/office/powerpoint/2010/main" val="24290132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9301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8482A-6ABC-4C0D-AF51-A1E8E0076BC8}"/>
              </a:ext>
            </a:extLst>
          </p:cNvPr>
          <p:cNvSpPr>
            <a:spLocks noGrp="1"/>
          </p:cNvSpPr>
          <p:nvPr>
            <p:ph type="title"/>
          </p:nvPr>
        </p:nvSpPr>
        <p:spPr>
          <a:xfrm>
            <a:off x="838200" y="1"/>
            <a:ext cx="10515600" cy="863600"/>
          </a:xfrm>
        </p:spPr>
        <p:txBody>
          <a:bodyPr/>
          <a:lstStyle/>
          <a:p>
            <a:r>
              <a:rPr lang="en-AU" dirty="0"/>
              <a:t>Additional reading</a:t>
            </a:r>
            <a:endParaRPr lang="en-GB" dirty="0"/>
          </a:p>
        </p:txBody>
      </p:sp>
      <p:sp>
        <p:nvSpPr>
          <p:cNvPr id="3" name="Content Placeholder 2">
            <a:extLst>
              <a:ext uri="{FF2B5EF4-FFF2-40B4-BE49-F238E27FC236}">
                <a16:creationId xmlns:a16="http://schemas.microsoft.com/office/drawing/2014/main" id="{C0B538E6-6EFF-4998-B25A-34B024D7CD6E}"/>
              </a:ext>
            </a:extLst>
          </p:cNvPr>
          <p:cNvSpPr>
            <a:spLocks noGrp="1"/>
          </p:cNvSpPr>
          <p:nvPr>
            <p:ph idx="1"/>
          </p:nvPr>
        </p:nvSpPr>
        <p:spPr>
          <a:xfrm>
            <a:off x="349250" y="863600"/>
            <a:ext cx="11309350" cy="5930900"/>
          </a:xfrm>
        </p:spPr>
        <p:txBody>
          <a:bodyPr>
            <a:noAutofit/>
          </a:bodyPr>
          <a:lstStyle/>
          <a:p>
            <a:r>
              <a:rPr lang="en-GB" sz="1800" dirty="0"/>
              <a:t>UNICEF: COVID-19 Protecting Children from Violence, Abuse and Neglect in the Home. </a:t>
            </a:r>
            <a:r>
              <a:rPr lang="en-GB" sz="1800" dirty="0">
                <a:solidFill>
                  <a:schemeClr val="accent1"/>
                </a:solidFill>
                <a:hlinkClick r:id="rId3">
                  <a:extLst>
                    <a:ext uri="{A12FA001-AC4F-418D-AE19-62706E023703}">
                      <ahyp:hlinkClr xmlns:ahyp="http://schemas.microsoft.com/office/drawing/2018/hyperlinkcolor" val="tx"/>
                    </a:ext>
                  </a:extLst>
                </a:hlinkClick>
              </a:rPr>
              <a:t>https://www.unicef.org/media/68711/file/COVID-19-Protecting-children-from-violence-abuse-and-neglect-in-home-2020.pdf</a:t>
            </a:r>
            <a:r>
              <a:rPr lang="en-GB" sz="1800" dirty="0">
                <a:solidFill>
                  <a:schemeClr val="accent1"/>
                </a:solidFill>
              </a:rPr>
              <a:t> </a:t>
            </a:r>
          </a:p>
          <a:p>
            <a:r>
              <a:rPr lang="en-GB" sz="1800" dirty="0"/>
              <a:t>Inter-Agency Standing Committee, Global Protection Cluster, GBV Prevention and Response: </a:t>
            </a:r>
            <a:r>
              <a:rPr lang="en-GB" sz="1800" i="1" dirty="0"/>
              <a:t>GBV Risk Mitigation and COVID-19 Tip Sheet: </a:t>
            </a:r>
            <a:r>
              <a:rPr lang="en-GB" sz="1800" dirty="0">
                <a:solidFill>
                  <a:schemeClr val="accent1"/>
                </a:solidFill>
                <a:hlinkClick r:id="rId4">
                  <a:extLst>
                    <a:ext uri="{A12FA001-AC4F-418D-AE19-62706E023703}">
                      <ahyp:hlinkClr xmlns:ahyp="http://schemas.microsoft.com/office/drawing/2018/hyperlinkcolor" val="tx"/>
                    </a:ext>
                  </a:extLst>
                </a:hlinkClick>
              </a:rPr>
              <a:t>https://gbvguidelines.org/wp/wp-content/uploads/2020/04/Interagency-GBV-risk-mitigation-and-Covid-tipsheet.pdf</a:t>
            </a:r>
            <a:r>
              <a:rPr lang="en-GB" sz="1800" dirty="0">
                <a:solidFill>
                  <a:schemeClr val="accent1"/>
                </a:solidFill>
              </a:rPr>
              <a:t>  </a:t>
            </a:r>
          </a:p>
          <a:p>
            <a:r>
              <a:rPr lang="en-GB" sz="1800" dirty="0"/>
              <a:t>Global Protection Cluster. </a:t>
            </a:r>
            <a:r>
              <a:rPr lang="en-GB" sz="1800" i="1" dirty="0"/>
              <a:t>Identifying &amp; Mitigating Gender-based Violence Risks within the COVID-19 Response</a:t>
            </a:r>
            <a:r>
              <a:rPr lang="en-GB" sz="1800" dirty="0"/>
              <a:t>. </a:t>
            </a:r>
            <a:r>
              <a:rPr lang="en-GB" sz="1800" u="sng" dirty="0">
                <a:solidFill>
                  <a:schemeClr val="accent1"/>
                </a:solidFill>
                <a:hlinkClick r:id="rId4">
                  <a:extLst>
                    <a:ext uri="{A12FA001-AC4F-418D-AE19-62706E023703}">
                      <ahyp:hlinkClr xmlns:ahyp="http://schemas.microsoft.com/office/drawing/2018/hyperlinkcolor" val="tx"/>
                    </a:ext>
                  </a:extLst>
                </a:hlinkClick>
              </a:rPr>
              <a:t>https://gbvguidelines.org/wp/wp-content/uploads/2020/04/Interagency-GBV-risk-mitigation-and-Covid-tipsheet.pdf</a:t>
            </a:r>
            <a:r>
              <a:rPr lang="en-GB" sz="1800" dirty="0">
                <a:solidFill>
                  <a:schemeClr val="accent1"/>
                </a:solidFill>
              </a:rPr>
              <a:t> </a:t>
            </a:r>
          </a:p>
          <a:p>
            <a:r>
              <a:rPr lang="en-GB" sz="1800" dirty="0"/>
              <a:t>Always check the Ministry of Health website for latest COVID-19 updates: </a:t>
            </a:r>
            <a:r>
              <a:rPr lang="en-GB" sz="1800" u="sng" dirty="0">
                <a:solidFill>
                  <a:schemeClr val="accent1"/>
                </a:solidFill>
                <a:effectLst/>
                <a:latin typeface="Calibri" panose="020F0502020204030204" pitchFamily="34" charset="0"/>
                <a:ea typeface="Calibri" panose="020F0502020204030204" pitchFamily="34" charset="0"/>
                <a:cs typeface="Cordia New" panose="020B0304020202020204" pitchFamily="34" charset="-34"/>
                <a:hlinkClick r:id="rId5">
                  <a:extLst>
                    <a:ext uri="{A12FA001-AC4F-418D-AE19-62706E023703}">
                      <ahyp:hlinkClr xmlns:ahyp="http://schemas.microsoft.com/office/drawing/2018/hyperlinkcolor" val="tx"/>
                    </a:ext>
                  </a:extLst>
                </a:hlinkClick>
              </a:rPr>
              <a:t>https://www.health.go.ug/covid/</a:t>
            </a:r>
            <a:endParaRPr lang="en-GB" sz="1800" u="sng" dirty="0">
              <a:solidFill>
                <a:schemeClr val="accent1"/>
              </a:solidFill>
              <a:effectLst/>
              <a:latin typeface="Calibri" panose="020F0502020204030204" pitchFamily="34" charset="0"/>
              <a:ea typeface="Calibri" panose="020F0502020204030204" pitchFamily="34" charset="0"/>
              <a:cs typeface="Cordia New" panose="020B0304020202020204" pitchFamily="34" charset="-34"/>
            </a:endParaRPr>
          </a:p>
          <a:p>
            <a:r>
              <a:rPr lang="en-GB" sz="1800" dirty="0"/>
              <a:t>UNICEF: Protection of Children from Violence in the time of COVID-19. </a:t>
            </a:r>
            <a:r>
              <a:rPr lang="en-GB" sz="1800" u="sng" dirty="0">
                <a:solidFill>
                  <a:schemeClr val="accent1"/>
                </a:solidFill>
                <a:effectLst/>
                <a:latin typeface="Calibri" panose="020F0502020204030204" pitchFamily="34" charset="0"/>
                <a:ea typeface="Calibri" panose="020F0502020204030204" pitchFamily="34" charset="0"/>
                <a:cs typeface="Cordia New" panose="020B0304020202020204" pitchFamily="34" charset="-34"/>
                <a:hlinkClick r:id="rId6">
                  <a:extLst>
                    <a:ext uri="{A12FA001-AC4F-418D-AE19-62706E023703}">
                      <ahyp:hlinkClr xmlns:ahyp="http://schemas.microsoft.com/office/drawing/2018/hyperlinkcolor" val="tx"/>
                    </a:ext>
                  </a:extLst>
                </a:hlinkClick>
              </a:rPr>
              <a:t>http://www.socialserviceworkforce.org/system/files/resource/files/Protecting-children-from-violence-in-time-of-COVID-English_2020.pdf</a:t>
            </a:r>
            <a:endParaRPr lang="en-UG" sz="1800" dirty="0">
              <a:solidFill>
                <a:schemeClr val="accent1"/>
              </a:solidFill>
              <a:effectLst/>
              <a:latin typeface="Calibri" panose="020F0502020204030204" pitchFamily="34" charset="0"/>
              <a:ea typeface="Calibri" panose="020F0502020204030204" pitchFamily="34" charset="0"/>
              <a:cs typeface="Cordia New" panose="020B0304020202020204" pitchFamily="34" charset="-34"/>
            </a:endParaRPr>
          </a:p>
          <a:p>
            <a:r>
              <a:rPr lang="en-GB" sz="1800" dirty="0">
                <a:solidFill>
                  <a:schemeClr val="accent1"/>
                </a:solidFill>
              </a:rPr>
              <a:t>UNICEF Guidelines to Strengthen the SSW for Child Protection, Feb 2019 </a:t>
            </a:r>
            <a:r>
              <a:rPr lang="en-GB" sz="1800" dirty="0">
                <a:solidFill>
                  <a:schemeClr val="accent1"/>
                </a:solidFill>
                <a:hlinkClick r:id="rId7">
                  <a:extLst>
                    <a:ext uri="{A12FA001-AC4F-418D-AE19-62706E023703}">
                      <ahyp:hlinkClr xmlns:ahyp="http://schemas.microsoft.com/office/drawing/2018/hyperlinkcolor" val="tx"/>
                    </a:ext>
                  </a:extLst>
                </a:hlinkClick>
              </a:rPr>
              <a:t>https://www.unicef.org/media/53851/file/Guidelines%20to%20strengthen%20social%20service%20for%20child%20protection%202019.pdf#page=17</a:t>
            </a:r>
            <a:endParaRPr lang="en-GB" sz="1800" dirty="0">
              <a:solidFill>
                <a:schemeClr val="accent1"/>
              </a:solidFill>
            </a:endParaRPr>
          </a:p>
          <a:p>
            <a:r>
              <a:rPr lang="en-GB" sz="1800" dirty="0"/>
              <a:t>INSPIRE Seven Strategies for Ending Violence Against Children. </a:t>
            </a:r>
            <a:r>
              <a:rPr lang="en-GB" sz="1800" dirty="0">
                <a:solidFill>
                  <a:schemeClr val="accent1"/>
                </a:solidFill>
              </a:rPr>
              <a:t>https://www.who.int/publications/i/item/inspire-seven-strategies-for-ending-violence-against-children</a:t>
            </a:r>
          </a:p>
          <a:p>
            <a:r>
              <a:rPr lang="en-GB" sz="1800" dirty="0"/>
              <a:t>INSPIRE Handbook, Actions for implementing the  seven strategies </a:t>
            </a:r>
            <a:r>
              <a:rPr lang="en-GB" sz="1800" dirty="0">
                <a:solidFill>
                  <a:schemeClr val="accent1"/>
                </a:solidFill>
                <a:hlinkClick r:id="rId8">
                  <a:extLst>
                    <a:ext uri="{A12FA001-AC4F-418D-AE19-62706E023703}">
                      <ahyp:hlinkClr xmlns:ahyp="http://schemas.microsoft.com/office/drawing/2018/hyperlinkcolor" val="tx"/>
                    </a:ext>
                  </a:extLst>
                </a:hlinkClick>
              </a:rPr>
              <a:t>https://www.who.int/publications/i/item/inspire-handbook-action-for-implementing-the-seven-strategies-for-ending-violence-against-children</a:t>
            </a:r>
            <a:endParaRPr lang="en-GB" sz="1800" dirty="0">
              <a:solidFill>
                <a:schemeClr val="accent1"/>
              </a:solidFill>
            </a:endParaRPr>
          </a:p>
          <a:p>
            <a:endParaRPr lang="en-GB" sz="1800" dirty="0"/>
          </a:p>
          <a:p>
            <a:pPr marL="0" indent="0">
              <a:buNone/>
            </a:pPr>
            <a:endParaRPr lang="en-GB" sz="1800" dirty="0">
              <a:solidFill>
                <a:schemeClr val="accent1"/>
              </a:solidFill>
            </a:endParaRPr>
          </a:p>
          <a:p>
            <a:endParaRPr lang="en-GB" sz="1800" dirty="0"/>
          </a:p>
          <a:p>
            <a:endParaRPr lang="en-GB" sz="1800" dirty="0"/>
          </a:p>
        </p:txBody>
      </p:sp>
    </p:spTree>
    <p:extLst>
      <p:ext uri="{BB962C8B-B14F-4D97-AF65-F5344CB8AC3E}">
        <p14:creationId xmlns:p14="http://schemas.microsoft.com/office/powerpoint/2010/main" val="34210171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FC4A-0E86-2940-8D39-68453F102AA7}"/>
              </a:ext>
            </a:extLst>
          </p:cNvPr>
          <p:cNvSpPr>
            <a:spLocks noGrp="1"/>
          </p:cNvSpPr>
          <p:nvPr>
            <p:ph type="title"/>
          </p:nvPr>
        </p:nvSpPr>
        <p:spPr/>
        <p:txBody>
          <a:bodyPr/>
          <a:lstStyle/>
          <a:p>
            <a:r>
              <a:rPr lang="en-AU" dirty="0"/>
              <a:t>Additional reading</a:t>
            </a:r>
            <a:endParaRPr lang="en-KE" dirty="0"/>
          </a:p>
        </p:txBody>
      </p:sp>
      <p:sp>
        <p:nvSpPr>
          <p:cNvPr id="3" name="Content Placeholder 2">
            <a:extLst>
              <a:ext uri="{FF2B5EF4-FFF2-40B4-BE49-F238E27FC236}">
                <a16:creationId xmlns:a16="http://schemas.microsoft.com/office/drawing/2014/main" id="{5393C23D-69B3-D04C-91A2-8D9142D709CF}"/>
              </a:ext>
            </a:extLst>
          </p:cNvPr>
          <p:cNvSpPr>
            <a:spLocks noGrp="1"/>
          </p:cNvSpPr>
          <p:nvPr>
            <p:ph idx="1"/>
          </p:nvPr>
        </p:nvSpPr>
        <p:spPr/>
        <p:txBody>
          <a:bodyPr/>
          <a:lstStyle/>
          <a:p>
            <a:r>
              <a:rPr lang="en-KE" dirty="0"/>
              <a:t>IASC Interim Guidance on COVID-19: Protection from Sexual Exploitaiton and Abuse\</a:t>
            </a:r>
          </a:p>
          <a:p>
            <a:r>
              <a:rPr lang="en-KE" dirty="0"/>
              <a:t>IASC Interi Guidance Checklsit ot protect form SEA during COVID-19</a:t>
            </a:r>
          </a:p>
          <a:p>
            <a:r>
              <a:rPr lang="en-US" dirty="0">
                <a:hlinkClick r:id="rId2"/>
              </a:rPr>
              <a:t>https://psea.interagencystandingcommittee.org/</a:t>
            </a:r>
            <a:endParaRPr lang="en-US" dirty="0"/>
          </a:p>
          <a:p>
            <a:r>
              <a:rPr lang="en-US" dirty="0"/>
              <a:t>https://</a:t>
            </a:r>
            <a:r>
              <a:rPr lang="en-US" dirty="0" err="1"/>
              <a:t>interagencystandingcommittee.org</a:t>
            </a:r>
            <a:r>
              <a:rPr lang="en-US" dirty="0"/>
              <a:t>/iasc-learning-package-protection-sexual-misconduct-un-partner-organizations</a:t>
            </a:r>
            <a:endParaRPr lang="en-KE" dirty="0"/>
          </a:p>
          <a:p>
            <a:endParaRPr lang="en-KE" dirty="0"/>
          </a:p>
        </p:txBody>
      </p:sp>
    </p:spTree>
    <p:extLst>
      <p:ext uri="{BB962C8B-B14F-4D97-AF65-F5344CB8AC3E}">
        <p14:creationId xmlns:p14="http://schemas.microsoft.com/office/powerpoint/2010/main" val="24009660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A9799-93A3-4DA5-8E99-71FCE570FAF7}"/>
              </a:ext>
            </a:extLst>
          </p:cNvPr>
          <p:cNvSpPr>
            <a:spLocks noGrp="1"/>
          </p:cNvSpPr>
          <p:nvPr>
            <p:ph type="title"/>
          </p:nvPr>
        </p:nvSpPr>
        <p:spPr>
          <a:xfrm>
            <a:off x="838200" y="365125"/>
            <a:ext cx="10515600" cy="1325563"/>
          </a:xfrm>
        </p:spPr>
        <p:txBody>
          <a:bodyPr>
            <a:normAutofit/>
          </a:bodyPr>
          <a:lstStyle/>
          <a:p>
            <a:pPr algn="ctr"/>
            <a:r>
              <a:rPr lang="en-GB" dirty="0"/>
              <a:t>Thank you!</a:t>
            </a:r>
            <a:endParaRPr lang="en-GB"/>
          </a:p>
        </p:txBody>
      </p:sp>
      <p:graphicFrame>
        <p:nvGraphicFramePr>
          <p:cNvPr id="5" name="Content Placeholder 2">
            <a:extLst>
              <a:ext uri="{FF2B5EF4-FFF2-40B4-BE49-F238E27FC236}">
                <a16:creationId xmlns:a16="http://schemas.microsoft.com/office/drawing/2014/main" id="{A806E935-6AF2-4E60-B60A-018D1C9FC773}"/>
              </a:ext>
            </a:extLst>
          </p:cNvPr>
          <p:cNvGraphicFramePr>
            <a:graphicFrameLocks noGrp="1"/>
          </p:cNvGraphicFramePr>
          <p:nvPr>
            <p:ph idx="1"/>
            <p:extLst>
              <p:ext uri="{D42A27DB-BD31-4B8C-83A1-F6EECF244321}">
                <p14:modId xmlns:p14="http://schemas.microsoft.com/office/powerpoint/2010/main" val="214476069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2373032"/>
      </p:ext>
    </p:extLst>
  </p:cSld>
  <p:clrMapOvr>
    <a:masterClrMapping/>
  </p:clrMapOvr>
</p:sld>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10796</Words>
  <Application>Microsoft Office PowerPoint</Application>
  <PresentationFormat>Widescreen</PresentationFormat>
  <Paragraphs>860</Paragraphs>
  <Slides>100</Slides>
  <Notes>53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100</vt:i4>
      </vt:variant>
    </vt:vector>
  </HeadingPairs>
  <TitlesOfParts>
    <vt:vector size="117" baseType="lpstr">
      <vt:lpstr>Aleo</vt:lpstr>
      <vt:lpstr>Aleo-Regular</vt:lpstr>
      <vt:lpstr>arial</vt:lpstr>
      <vt:lpstr>arial</vt:lpstr>
      <vt:lpstr>Calibri</vt:lpstr>
      <vt:lpstr>Calibri Light</vt:lpstr>
      <vt:lpstr>Courier New</vt:lpstr>
      <vt:lpstr>Gill Sans MT</vt:lpstr>
      <vt:lpstr>Helvetica</vt:lpstr>
      <vt:lpstr>Helvetica Neue Medium</vt:lpstr>
      <vt:lpstr>inherit</vt:lpstr>
      <vt:lpstr>Symbol</vt:lpstr>
      <vt:lpstr>Tw Cen MT</vt:lpstr>
      <vt:lpstr>Univers LT Pro 55</vt:lpstr>
      <vt:lpstr>Verdana</vt:lpstr>
      <vt:lpstr>Wingdings</vt:lpstr>
      <vt:lpstr>1_Office Theme</vt:lpstr>
      <vt:lpstr>PowerPoint Presentation</vt:lpstr>
      <vt:lpstr>Before we start</vt:lpstr>
      <vt:lpstr>Agenda </vt:lpstr>
      <vt:lpstr>Outline of Session</vt:lpstr>
      <vt:lpstr>Learning Objectives</vt:lpstr>
      <vt:lpstr>Welcome and introduction</vt:lpstr>
      <vt:lpstr>A reminder: Structure of the webinars</vt:lpstr>
      <vt:lpstr>Background and Definitions</vt:lpstr>
      <vt:lpstr>Definitions</vt:lpstr>
      <vt:lpstr>Violence definitions </vt:lpstr>
      <vt:lpstr>Overview: VAC/VAW</vt:lpstr>
      <vt:lpstr>Before we begin – Key Messages</vt:lpstr>
      <vt:lpstr>Overview: Violence Against Women</vt:lpstr>
      <vt:lpstr> Women who have experienced Intimate Partner Violence (IPV) are: </vt:lpstr>
      <vt:lpstr>   Overview: Violence Against Children   </vt:lpstr>
      <vt:lpstr>VAC/VAW and SGBV in Uganda   </vt:lpstr>
      <vt:lpstr>Relationship between power, gender and violence </vt:lpstr>
      <vt:lpstr>Relationship between power, gender and violence</vt:lpstr>
      <vt:lpstr>Power and Control Wheel https://www.theduluthmodel.org/wheels/</vt:lpstr>
      <vt:lpstr>How we use Power</vt:lpstr>
      <vt:lpstr>How we use Power</vt:lpstr>
      <vt:lpstr>      Influence of cultural and  social norms  </vt:lpstr>
      <vt:lpstr>      Influence of cultural and  social norms  </vt:lpstr>
      <vt:lpstr>Questions?</vt:lpstr>
      <vt:lpstr> Cost of Violence</vt:lpstr>
      <vt:lpstr>Cost of Violence</vt:lpstr>
      <vt:lpstr>The Social cost of violence </vt:lpstr>
      <vt:lpstr>Economic cost of Violence</vt:lpstr>
      <vt:lpstr>PowerPoint Presentation</vt:lpstr>
      <vt:lpstr>Questions?</vt:lpstr>
      <vt:lpstr> Increase of VAC/VAW during COVID-19 </vt:lpstr>
      <vt:lpstr>Chat box</vt:lpstr>
      <vt:lpstr>GBV VAC/W and GBV in the context of COVID-19</vt:lpstr>
      <vt:lpstr>GBV VAC and GBV in the context of COVID-19</vt:lpstr>
      <vt:lpstr>PowerPoint Presentation</vt:lpstr>
      <vt:lpstr>Why are levels of violence increasing during COVID-19 ?</vt:lpstr>
      <vt:lpstr>Relationship between stress, mental health and violence</vt:lpstr>
      <vt:lpstr>COVID-19, SGBV, VAC</vt:lpstr>
      <vt:lpstr> Relationship between stress, mental health and violence </vt:lpstr>
      <vt:lpstr>Causes of stress under COVID-19</vt:lpstr>
      <vt:lpstr>Additional factors</vt:lpstr>
      <vt:lpstr>COVID-19 is stressful for us all </vt:lpstr>
      <vt:lpstr>Adversity and mental health</vt:lpstr>
      <vt:lpstr>Questions?</vt:lpstr>
      <vt:lpstr>Protection against sexual exploitation and abuse by humanitarian workers</vt:lpstr>
      <vt:lpstr>PowerPoint Presentation</vt:lpstr>
      <vt:lpstr>PowerPoint Presentation</vt:lpstr>
      <vt:lpstr>PowerPoint Presentation</vt:lpstr>
      <vt:lpstr>Protection against sexual exploitation and abuse by humanitarian workers (PSEA)</vt:lpstr>
      <vt:lpstr>Chat box  1.Why is this important to  think of SEA in humanitarian situations? 2. Can you provide examples? </vt:lpstr>
      <vt:lpstr>PSEA Timeline</vt:lpstr>
      <vt:lpstr>PowerPoint Presentation</vt:lpstr>
      <vt:lpstr>IASC Six guiding principles (based on SG’s Bulletin on sexual violence)</vt:lpstr>
      <vt:lpstr>PowerPoint Presentation</vt:lpstr>
      <vt:lpstr>PowerPoint Presentation</vt:lpstr>
      <vt:lpstr>PowerPoint Presentation</vt:lpstr>
      <vt:lpstr> Ensure that partners and communities knows: 1) UN’s zero tolerance on SEA and;  2) where and how to report if SEA occurs.  </vt:lpstr>
      <vt:lpstr>Questions?</vt:lpstr>
      <vt:lpstr>Protection of Children during COVID-19</vt:lpstr>
      <vt:lpstr>COVID-19 – increased risks for children</vt:lpstr>
      <vt:lpstr>Protection of children during COVID</vt:lpstr>
      <vt:lpstr>Possible prevention interventions for VAC/GBV</vt:lpstr>
      <vt:lpstr>Possible prevention interventions for VAC/GBV</vt:lpstr>
      <vt:lpstr>Additional considerations for prevention &amp; response in the COVID context</vt:lpstr>
      <vt:lpstr>Stay informed and prepared</vt:lpstr>
      <vt:lpstr>Identify</vt:lpstr>
      <vt:lpstr>Virtual assessment </vt:lpstr>
      <vt:lpstr>Action when you suspect or identify VAC or SGBV</vt:lpstr>
      <vt:lpstr>  Preventing further violence   </vt:lpstr>
      <vt:lpstr>How to respond: role of different sectors</vt:lpstr>
      <vt:lpstr> Role of different sectors </vt:lpstr>
      <vt:lpstr>Role of sectors</vt:lpstr>
      <vt:lpstr>Session 10</vt:lpstr>
      <vt:lpstr>Break out Session</vt:lpstr>
      <vt:lpstr>What is Case Management?</vt:lpstr>
      <vt:lpstr>Case Management</vt:lpstr>
      <vt:lpstr>What Case Management is not</vt:lpstr>
      <vt:lpstr> Enablers of an effective Case Management approach</vt:lpstr>
      <vt:lpstr>COVID and Priority Benchmarks</vt:lpstr>
      <vt:lpstr>Case Management Considerations during COVID</vt:lpstr>
      <vt:lpstr>Case Management Considerations during COVID</vt:lpstr>
      <vt:lpstr>Considerations for strengthening case management processes during COVID-19</vt:lpstr>
      <vt:lpstr>Additonal Guidance</vt:lpstr>
      <vt:lpstr>Case Management beyond COVID-19</vt:lpstr>
      <vt:lpstr>Referral Pathways and Protocols </vt:lpstr>
      <vt:lpstr>Referrals and Referral Pathways and Protocols</vt:lpstr>
      <vt:lpstr>MGLSD’s GBV referral pathways</vt:lpstr>
      <vt:lpstr>Reporting and Referral Pathway </vt:lpstr>
      <vt:lpstr>Reporting and Referral Pathway </vt:lpstr>
      <vt:lpstr>Forms: 3, 3A, 24, 24A</vt:lpstr>
      <vt:lpstr>Reporting and Referral Pathway </vt:lpstr>
      <vt:lpstr>Reporting and Referral Pathway </vt:lpstr>
      <vt:lpstr>Reporting and Referral Pathway </vt:lpstr>
      <vt:lpstr>Reporting and Referral Pathway </vt:lpstr>
      <vt:lpstr> Guidelines and tips for improving referral pathways  </vt:lpstr>
      <vt:lpstr>“Building back better”</vt:lpstr>
      <vt:lpstr>Additional reading</vt:lpstr>
      <vt:lpstr>Additional reading</vt:lpstr>
      <vt:lpstr>Thank you!</vt:lpstr>
      <vt:lpstr>Tea break!   The zoom meeting will remain open for 20 minutes for anyone who wants an optional social catch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Atieno Odenyo</dc:creator>
  <cp:lastModifiedBy>Anna Jolly</cp:lastModifiedBy>
  <cp:revision>2</cp:revision>
  <dcterms:created xsi:type="dcterms:W3CDTF">2020-11-24T05:39:50Z</dcterms:created>
  <dcterms:modified xsi:type="dcterms:W3CDTF">2020-11-25T08:49:34Z</dcterms:modified>
</cp:coreProperties>
</file>