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Lst>
  <p:notesMasterIdLst>
    <p:notesMasterId r:id="rId26"/>
  </p:notesMasterIdLst>
  <p:sldIdLst>
    <p:sldId id="256" r:id="rId5"/>
    <p:sldId id="275"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6" r:id="rId24"/>
    <p:sldId id="274"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NwgECRzL5jig6Sor1a4rV3DHyD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Gasa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00" autoAdjust="0"/>
  </p:normalViewPr>
  <p:slideViewPr>
    <p:cSldViewPr snapToGrid="0">
      <p:cViewPr varScale="1">
        <p:scale>
          <a:sx n="62" d="100"/>
          <a:sy n="62" d="100"/>
        </p:scale>
        <p:origin x="10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ourismmaps.co.za/images/portfolio/sea-sun/sea-sun-06.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3" name="Google Shape;3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4" name="Google Shape;35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GB" sz="2000"/>
              <a:t>Stressful situation can be financial – not having income, or no job to go back to; whereas traumatic can be – loved one dying and you cannot attend their funeral, </a:t>
            </a:r>
            <a:endParaRPr/>
          </a:p>
          <a:p>
            <a:pPr marL="457200" lvl="1" indent="0" algn="l" rtl="0">
              <a:spcBef>
                <a:spcPts val="0"/>
              </a:spcBef>
              <a:spcAft>
                <a:spcPts val="0"/>
              </a:spcAft>
              <a:buNone/>
            </a:pPr>
            <a:r>
              <a:rPr lang="en-GB" sz="2000"/>
              <a:t>Give yourself permission to take a take break for your mental health - even if you feel like you cannot take time away.</a:t>
            </a:r>
            <a:endParaRPr/>
          </a:p>
          <a:p>
            <a:pPr marL="457200" marR="0" lvl="1" indent="0" algn="l" rtl="0">
              <a:lnSpc>
                <a:spcPct val="100000"/>
              </a:lnSpc>
              <a:spcBef>
                <a:spcPts val="0"/>
              </a:spcBef>
              <a:spcAft>
                <a:spcPts val="0"/>
              </a:spcAft>
              <a:buClr>
                <a:schemeClr val="dk1"/>
              </a:buClr>
              <a:buSzPts val="2000"/>
              <a:buFont typeface="Calibri"/>
              <a:buNone/>
            </a:pPr>
            <a:r>
              <a:rPr lang="en-GB" sz="2000"/>
              <a:t>Seek out a trained mental health professional to help ensure that you are acknowledging your trauma, processing it and have the support you need to manage the lasting impacts over time.</a:t>
            </a:r>
            <a:endParaRPr/>
          </a:p>
          <a:p>
            <a:pPr marL="457200" lvl="1" indent="0" algn="l" rtl="0">
              <a:spcBef>
                <a:spcPts val="0"/>
              </a:spcBef>
              <a:spcAft>
                <a:spcPts val="0"/>
              </a:spcAft>
              <a:buNone/>
            </a:pPr>
            <a:endParaRPr sz="2000"/>
          </a:p>
        </p:txBody>
      </p:sp>
      <p:sp>
        <p:nvSpPr>
          <p:cNvPr id="363" name="Google Shape;36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Read the slide and explain that it is sometimes useful just to take some mental ‘time out’. This guidance has been developed for parents and caregivers to ‘walk away’ from a stressful situation with children when we can’t physically get away. </a:t>
            </a:r>
            <a:endParaRPr dirty="0"/>
          </a:p>
          <a:p>
            <a:pPr marL="0" lvl="0" indent="0" algn="l" rtl="0">
              <a:spcBef>
                <a:spcPts val="0"/>
              </a:spcBef>
              <a:spcAft>
                <a:spcPts val="0"/>
              </a:spcAft>
              <a:buNone/>
            </a:pPr>
            <a:r>
              <a:rPr lang="en-GB" dirty="0"/>
              <a:t>Say that we are all going to do this together now: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Step 1: Set up</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•Find a comfortable sitting position, your feet flat on the floor, your hands resting in your lap.</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•Close your eyes if you feel comfortable.</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Step 2: Think, feel, body</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•Ask yourself, “What am I thinking now?”</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•Notice your thoughts. Notice if they are </a:t>
            </a:r>
            <a:r>
              <a:rPr lang="en-GB" sz="1200" dirty="0" err="1">
                <a:solidFill>
                  <a:schemeClr val="dk1"/>
                </a:solidFill>
                <a:latin typeface="Calibri"/>
                <a:ea typeface="Calibri"/>
                <a:cs typeface="Calibri"/>
                <a:sym typeface="Calibri"/>
              </a:rPr>
              <a:t>negativeor</a:t>
            </a:r>
            <a:r>
              <a:rPr lang="en-GB" sz="1200" dirty="0">
                <a:solidFill>
                  <a:schemeClr val="dk1"/>
                </a:solidFill>
                <a:latin typeface="Calibri"/>
                <a:ea typeface="Calibri"/>
                <a:cs typeface="Calibri"/>
                <a:sym typeface="Calibri"/>
              </a:rPr>
              <a:t> positive.•</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Notice how you feel emotionally. Notice if </a:t>
            </a:r>
            <a:r>
              <a:rPr lang="en-GB" sz="1200" dirty="0" err="1">
                <a:solidFill>
                  <a:schemeClr val="dk1"/>
                </a:solidFill>
                <a:latin typeface="Calibri"/>
                <a:ea typeface="Calibri"/>
                <a:cs typeface="Calibri"/>
                <a:sym typeface="Calibri"/>
              </a:rPr>
              <a:t>yourfeelings</a:t>
            </a:r>
            <a:r>
              <a:rPr lang="en-GB" sz="1200" dirty="0">
                <a:solidFill>
                  <a:schemeClr val="dk1"/>
                </a:solidFill>
                <a:latin typeface="Calibri"/>
                <a:ea typeface="Calibri"/>
                <a:cs typeface="Calibri"/>
                <a:sym typeface="Calibri"/>
              </a:rPr>
              <a:t> are happy or not.•</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Notice how your body feels. Notice anything that hurts or is tense</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Step 3: Focus on your breath</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•Listen to your breath as it goes in and out.</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•You can put a hand on your stomach and feel it rise and fall with each breath.</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•You may want to say to yourself “It’s okay. Whatever it is, I am okay.”</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•Then just listen to your breath for a while.</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Step 4: Coming back</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•Notice how your whole body feels.</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•Listen to the sounds in the room.</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Step 5: Reflecting</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•Think ‘do I feel different at all?’.</a:t>
            </a:r>
            <a:endParaRPr dirty="0"/>
          </a:p>
          <a:p>
            <a:pPr marL="0" lvl="0" indent="0" algn="l" rtl="0">
              <a:spcBef>
                <a:spcPts val="0"/>
              </a:spcBef>
              <a:spcAft>
                <a:spcPts val="0"/>
              </a:spcAft>
              <a:buNone/>
            </a:pPr>
            <a:r>
              <a:rPr lang="en-GB" sz="1200" dirty="0">
                <a:solidFill>
                  <a:schemeClr val="dk1"/>
                </a:solidFill>
                <a:latin typeface="Calibri"/>
                <a:ea typeface="Calibri"/>
                <a:cs typeface="Calibri"/>
                <a:sym typeface="Calibri"/>
              </a:rPr>
              <a:t>•When you are ready, open your eyes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End the session by reminding people that they are all working hard in stressful situations. It is always important to care for ourselves. Try this or other techniques to give ourselves the care we need and deserve.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Source: UNICEF tips for parenting during COVID-19 https://www.unicef.org/media/67211/file </a:t>
            </a:r>
            <a:endParaRPr dirty="0"/>
          </a:p>
        </p:txBody>
      </p:sp>
      <p:sp>
        <p:nvSpPr>
          <p:cNvPr id="373" name="Google Shape;3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t>https://www.psychologytoday.com/za/blog/modern-mentality/201901/is-self-care-just-tren</a:t>
            </a:r>
            <a:endParaRPr/>
          </a:p>
          <a:p>
            <a:pPr marL="0" lvl="0" indent="0" algn="l" rtl="0">
              <a:spcBef>
                <a:spcPts val="0"/>
              </a:spcBef>
              <a:spcAft>
                <a:spcPts val="0"/>
              </a:spcAft>
              <a:buNone/>
            </a:pPr>
            <a:r>
              <a:rPr lang="en-GB" sz="2000"/>
              <a:t>Self-</a:t>
            </a:r>
            <a:r>
              <a:rPr lang="en-GB" sz="2000" b="1"/>
              <a:t>care</a:t>
            </a:r>
            <a:r>
              <a:rPr lang="en-GB" sz="2000"/>
              <a:t> is not self</a:t>
            </a:r>
            <a:r>
              <a:rPr lang="en-GB" sz="2000" b="1"/>
              <a:t>ish!</a:t>
            </a:r>
            <a:r>
              <a:rPr lang="en-GB" sz="2000"/>
              <a:t> It is a way to prevent or    reduce long term harm in the future e.g.</a:t>
            </a:r>
            <a:endParaRPr/>
          </a:p>
          <a:p>
            <a:pPr marL="457200" lvl="1" indent="0" algn="l" rtl="0">
              <a:spcBef>
                <a:spcPts val="0"/>
              </a:spcBef>
              <a:spcAft>
                <a:spcPts val="0"/>
              </a:spcAft>
              <a:buNone/>
            </a:pPr>
            <a:r>
              <a:rPr lang="en-GB" sz="2000"/>
              <a:t>stress leading to physical or mental ill health,</a:t>
            </a:r>
            <a:endParaRPr/>
          </a:p>
          <a:p>
            <a:pPr marL="457200" lvl="1" indent="0" algn="l" rtl="0">
              <a:spcBef>
                <a:spcPts val="0"/>
              </a:spcBef>
              <a:spcAft>
                <a:spcPts val="0"/>
              </a:spcAft>
              <a:buNone/>
            </a:pPr>
            <a:r>
              <a:rPr lang="en-GB" sz="2000"/>
              <a:t>inability to focus on your work leading to reduction in ability to provide </a:t>
            </a:r>
            <a:endParaRPr/>
          </a:p>
          <a:p>
            <a:pPr marL="0" lvl="0" indent="0" algn="l" rtl="0">
              <a:spcBef>
                <a:spcPts val="0"/>
              </a:spcBef>
              <a:spcAft>
                <a:spcPts val="0"/>
              </a:spcAft>
              <a:buNone/>
            </a:pPr>
            <a:endParaRPr/>
          </a:p>
        </p:txBody>
      </p:sp>
      <p:sp>
        <p:nvSpPr>
          <p:cNvPr id="286" name="Google Shape;28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GB"/>
              <a:t>Photo: </a:t>
            </a:r>
            <a:r>
              <a:rPr lang="en-GB" sz="1200" b="0" i="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http://www.tourismmaps.co.za/images/portfolio/sea-sun/sea-sun-06.jpg</a:t>
            </a:r>
            <a:endParaRPr sz="1200" b="0" i="0">
              <a:solidFill>
                <a:schemeClr val="lt1"/>
              </a:solidFill>
              <a:latin typeface="Calibri"/>
              <a:ea typeface="Calibri"/>
              <a:cs typeface="Calibri"/>
              <a:sym typeface="Calibri"/>
            </a:endParaRPr>
          </a:p>
          <a:p>
            <a:pPr marL="0" lvl="0" indent="0" algn="l" rtl="0">
              <a:spcBef>
                <a:spcPts val="0"/>
              </a:spcBef>
              <a:spcAft>
                <a:spcPts val="0"/>
              </a:spcAft>
              <a:buNone/>
            </a:pPr>
            <a:endParaRPr/>
          </a:p>
        </p:txBody>
      </p:sp>
      <p:sp>
        <p:nvSpPr>
          <p:cNvPr id="295" name="Google Shape;29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t>Stress is the body’s way of protecting you – you stay focused, energetic, and alert and this can save your life. </a:t>
            </a:r>
            <a:endParaRPr/>
          </a:p>
          <a:p>
            <a:pPr marL="0" lvl="0" indent="0" algn="l" rtl="0">
              <a:spcBef>
                <a:spcPts val="0"/>
              </a:spcBef>
              <a:spcAft>
                <a:spcPts val="0"/>
              </a:spcAft>
              <a:buNone/>
            </a:pPr>
            <a:r>
              <a:rPr lang="en-GB" sz="1200" b="1"/>
              <a:t>BUT </a:t>
            </a:r>
            <a:r>
              <a:rPr lang="en-GB" sz="1200"/>
              <a:t>too much stress starts causing major damage to your health, mood, productivity, relationships, and your quality of life.</a:t>
            </a:r>
            <a:endParaRPr/>
          </a:p>
          <a:p>
            <a:pPr marL="0" lvl="0" indent="0" algn="l" rtl="0">
              <a:spcBef>
                <a:spcPts val="0"/>
              </a:spcBef>
              <a:spcAft>
                <a:spcPts val="0"/>
              </a:spcAft>
              <a:buClr>
                <a:schemeClr val="dk1"/>
              </a:buClr>
              <a:buSzPts val="1200"/>
              <a:buFont typeface="Calibri"/>
              <a:buNone/>
            </a:pPr>
            <a:r>
              <a:rPr lang="en-GB" sz="1200" b="1"/>
              <a:t>Possible stress under COVID-19</a:t>
            </a:r>
            <a:endParaRPr/>
          </a:p>
          <a:p>
            <a:pPr marL="0" lvl="0" indent="0" algn="l" rtl="0">
              <a:spcBef>
                <a:spcPts val="0"/>
              </a:spcBef>
              <a:spcAft>
                <a:spcPts val="0"/>
              </a:spcAft>
              <a:buNone/>
            </a:pPr>
            <a:endParaRPr/>
          </a:p>
        </p:txBody>
      </p:sp>
      <p:sp>
        <p:nvSpPr>
          <p:cNvPr id="303" name="Google Shape;3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Noto Sans Symbols"/>
              <a:buNone/>
            </a:pPr>
            <a:r>
              <a:rPr lang="en-GB" sz="1200"/>
              <a:t>https://www.uft.org/sites/default/files/attachments/map-understanding-stress_0.pdf</a:t>
            </a:r>
            <a:endParaRPr/>
          </a:p>
          <a:p>
            <a:pPr marL="342900" lvl="0" indent="-266700" algn="l" rtl="0">
              <a:spcBef>
                <a:spcPts val="0"/>
              </a:spcBef>
              <a:spcAft>
                <a:spcPts val="0"/>
              </a:spcAft>
              <a:buClr>
                <a:schemeClr val="dk1"/>
              </a:buClr>
              <a:buSzPts val="1200"/>
              <a:buFont typeface="Noto Sans Symbols"/>
              <a:buNone/>
            </a:pPr>
            <a:endParaRPr sz="1200"/>
          </a:p>
          <a:p>
            <a:pPr marL="0" lvl="0" indent="0" algn="l" rtl="0">
              <a:spcBef>
                <a:spcPts val="0"/>
              </a:spcBef>
              <a:spcAft>
                <a:spcPts val="0"/>
              </a:spcAft>
              <a:buNone/>
            </a:pPr>
            <a:endParaRPr/>
          </a:p>
        </p:txBody>
      </p:sp>
      <p:sp>
        <p:nvSpPr>
          <p:cNvPr id="313" name="Google Shape;3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t>https://www.apna.org/m/pages.cfm?pageID=6685#excessive%20stress</a:t>
            </a:r>
            <a:endParaRPr sz="1100"/>
          </a:p>
          <a:p>
            <a:pPr marL="0" lvl="0" indent="0" algn="l" rtl="0">
              <a:spcBef>
                <a:spcPts val="0"/>
              </a:spcBef>
              <a:spcAft>
                <a:spcPts val="0"/>
              </a:spcAft>
              <a:buNone/>
            </a:pPr>
            <a:endParaRPr/>
          </a:p>
        </p:txBody>
      </p:sp>
      <p:sp>
        <p:nvSpPr>
          <p:cNvPr id="332" name="Google Shape;3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8" name="Google Shape;17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4" name="Google Shape;18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7" name="Google Shape;197;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8" name="Google Shape;21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0"/>
        <p:cNvGrpSpPr/>
        <p:nvPr/>
      </p:nvGrpSpPr>
      <p:grpSpPr>
        <a:xfrm>
          <a:off x="0" y="0"/>
          <a:ext cx="0" cy="0"/>
          <a:chOff x="0" y="0"/>
          <a:chExt cx="0" cy="0"/>
        </a:xfrm>
      </p:grpSpPr>
      <p:sp>
        <p:nvSpPr>
          <p:cNvPr id="241" name="Google Shape;24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3" name="Google Shape;24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6" name="Google Shape;23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37" name="Google Shape;2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38" name="Google Shape;2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39" name="Google Shape;2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s://www.uft.org/sites/default/files/attachments/map-understanding-stress_0.pdf"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hyperlink" Target="https://www.basw.co.uk/quick-guide-self-care-social-workers-during-covid-19" TargetMode="External"/><Relationship Id="rId4" Type="http://schemas.openxmlformats.org/officeDocument/2006/relationships/hyperlink" Target="https://emergency.cdc.gov/coping/index.as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
          <p:cNvPicPr preferRelativeResize="0"/>
          <p:nvPr/>
        </p:nvPicPr>
        <p:blipFill rotWithShape="1">
          <a:blip r:embed="rId3">
            <a:alphaModFix/>
          </a:blip>
          <a:srcRect l="68174" r="10764" b="58947"/>
          <a:stretch/>
        </p:blipFill>
        <p:spPr>
          <a:xfrm>
            <a:off x="6573078" y="205820"/>
            <a:ext cx="1550505" cy="1941034"/>
          </a:xfrm>
          <a:prstGeom prst="rect">
            <a:avLst/>
          </a:prstGeom>
          <a:noFill/>
          <a:ln>
            <a:noFill/>
          </a:ln>
        </p:spPr>
      </p:pic>
      <p:sp>
        <p:nvSpPr>
          <p:cNvPr id="251" name="Google Shape;251;p1"/>
          <p:cNvSpPr txBox="1"/>
          <p:nvPr/>
        </p:nvSpPr>
        <p:spPr>
          <a:xfrm>
            <a:off x="2705688" y="4985611"/>
            <a:ext cx="707922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dirty="0">
                <a:solidFill>
                  <a:srgbClr val="000000"/>
                </a:solidFill>
                <a:latin typeface="Calibri"/>
                <a:ea typeface="Calibri"/>
                <a:cs typeface="Calibri"/>
                <a:sym typeface="Calibri"/>
              </a:rPr>
              <a:t>Webinar Training</a:t>
            </a:r>
            <a:endParaRPr dirty="0"/>
          </a:p>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dirty="0">
                <a:solidFill>
                  <a:srgbClr val="000000"/>
                </a:solidFill>
                <a:latin typeface="Calibri"/>
                <a:ea typeface="Calibri"/>
                <a:cs typeface="Calibri"/>
                <a:sym typeface="Calibri"/>
              </a:rPr>
              <a:t>1</a:t>
            </a:r>
            <a:r>
              <a:rPr lang="en-GB" sz="2400" b="1" i="0" u="none" strike="noStrike" cap="none" baseline="30000" dirty="0">
                <a:solidFill>
                  <a:srgbClr val="000000"/>
                </a:solidFill>
                <a:latin typeface="Calibri"/>
                <a:ea typeface="Calibri"/>
                <a:cs typeface="Calibri"/>
                <a:sym typeface="Calibri"/>
              </a:rPr>
              <a:t>st</a:t>
            </a:r>
            <a:r>
              <a:rPr lang="en-GB" sz="2400" b="1" i="0" u="none" strike="noStrike" cap="none" dirty="0">
                <a:solidFill>
                  <a:srgbClr val="000000"/>
                </a:solidFill>
                <a:latin typeface="Calibri"/>
                <a:ea typeface="Calibri"/>
                <a:cs typeface="Calibri"/>
                <a:sym typeface="Calibri"/>
              </a:rPr>
              <a:t> December, 2020</a:t>
            </a:r>
            <a:endParaRPr sz="2400" b="1" i="0" u="none" strike="noStrike" cap="none" dirty="0">
              <a:solidFill>
                <a:srgbClr val="000000"/>
              </a:solidFill>
              <a:latin typeface="Calibri"/>
              <a:ea typeface="Calibri"/>
              <a:cs typeface="Calibri"/>
              <a:sym typeface="Calibri"/>
            </a:endParaRPr>
          </a:p>
        </p:txBody>
      </p:sp>
      <p:pic>
        <p:nvPicPr>
          <p:cNvPr id="252" name="Google Shape;252;p1"/>
          <p:cNvPicPr preferRelativeResize="0"/>
          <p:nvPr/>
        </p:nvPicPr>
        <p:blipFill rotWithShape="1">
          <a:blip r:embed="rId4">
            <a:alphaModFix/>
          </a:blip>
          <a:srcRect/>
          <a:stretch/>
        </p:blipFill>
        <p:spPr>
          <a:xfrm>
            <a:off x="10257183" y="6206784"/>
            <a:ext cx="1836494" cy="565785"/>
          </a:xfrm>
          <a:prstGeom prst="rect">
            <a:avLst/>
          </a:prstGeom>
          <a:noFill/>
          <a:ln>
            <a:noFill/>
          </a:ln>
        </p:spPr>
      </p:pic>
      <p:sp>
        <p:nvSpPr>
          <p:cNvPr id="253" name="Google Shape;253;p1"/>
          <p:cNvSpPr/>
          <p:nvPr/>
        </p:nvSpPr>
        <p:spPr>
          <a:xfrm>
            <a:off x="1073425" y="2535181"/>
            <a:ext cx="10005391"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i="0" u="none" strike="noStrike" cap="none">
                <a:solidFill>
                  <a:srgbClr val="000000"/>
                </a:solidFill>
                <a:latin typeface="Calibri"/>
                <a:ea typeface="Calibri"/>
                <a:cs typeface="Calibri"/>
                <a:sym typeface="Calibri"/>
              </a:rPr>
              <a:t>Webinar 7: </a:t>
            </a:r>
            <a:r>
              <a:rPr lang="en-GB" sz="3200" b="1" i="0" u="none" strike="noStrike" cap="none">
                <a:solidFill>
                  <a:schemeClr val="dk1"/>
                </a:solidFill>
                <a:latin typeface="Calibri"/>
                <a:ea typeface="Calibri"/>
                <a:cs typeface="Calibri"/>
                <a:sym typeface="Calibri"/>
              </a:rPr>
              <a:t>Self-care - helping the SSW deal with own anxieties, stress and workloads during the COVID-19 pandemic</a:t>
            </a:r>
            <a:endParaRPr sz="4800" b="1" i="0" u="none" strike="noStrike" cap="none">
              <a:solidFill>
                <a:srgbClr val="000000"/>
              </a:solidFill>
              <a:latin typeface="Calibri"/>
              <a:ea typeface="Calibri"/>
              <a:cs typeface="Calibri"/>
              <a:sym typeface="Calibri"/>
            </a:endParaRPr>
          </a:p>
        </p:txBody>
      </p:sp>
      <p:pic>
        <p:nvPicPr>
          <p:cNvPr id="254" name="Google Shape;254;p1" descr="The Ministry of Gender, Labour and Social Development - Make 12.4% Work"/>
          <p:cNvPicPr preferRelativeResize="0"/>
          <p:nvPr/>
        </p:nvPicPr>
        <p:blipFill rotWithShape="1">
          <a:blip r:embed="rId5">
            <a:alphaModFix/>
          </a:blip>
          <a:srcRect l="18573" r="20612"/>
          <a:stretch/>
        </p:blipFill>
        <p:spPr>
          <a:xfrm>
            <a:off x="4200940" y="205820"/>
            <a:ext cx="1417983" cy="19410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5" name="Google Shape;335;p9"/>
          <p:cNvSpPr txBox="1">
            <a:spLocks noGrp="1"/>
          </p:cNvSpPr>
          <p:nvPr>
            <p:ph type="title"/>
          </p:nvPr>
        </p:nvSpPr>
        <p:spPr>
          <a:xfrm>
            <a:off x="6722458" y="88799"/>
            <a:ext cx="5393361" cy="10680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a:t>Tips to respond to stress</a:t>
            </a:r>
            <a:endParaRPr/>
          </a:p>
        </p:txBody>
      </p:sp>
      <p:sp>
        <p:nvSpPr>
          <p:cNvPr id="336" name="Google Shape;336;p9"/>
          <p:cNvSpPr txBox="1">
            <a:spLocks noGrp="1"/>
          </p:cNvSpPr>
          <p:nvPr>
            <p:ph type="body" idx="1"/>
          </p:nvPr>
        </p:nvSpPr>
        <p:spPr>
          <a:xfrm>
            <a:off x="505489" y="233081"/>
            <a:ext cx="6216969" cy="638287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Font typeface="Noto Sans Symbols"/>
              <a:buChar char="▪"/>
            </a:pPr>
            <a:r>
              <a:rPr lang="en-GB" sz="2400" b="1" dirty="0"/>
              <a:t>Acknowledge and understand your reactions; </a:t>
            </a:r>
            <a:r>
              <a:rPr lang="en-GB" sz="2400" dirty="0" err="1"/>
              <a:t>i</a:t>
            </a:r>
            <a:r>
              <a:rPr lang="en-US" sz="2400" dirty="0"/>
              <a:t>t is common and understandable to have these feelings.</a:t>
            </a:r>
          </a:p>
          <a:p>
            <a:pPr marL="228600" lvl="0" indent="-228600" algn="l" rtl="0">
              <a:lnSpc>
                <a:spcPct val="90000"/>
              </a:lnSpc>
              <a:spcBef>
                <a:spcPts val="1000"/>
              </a:spcBef>
              <a:spcAft>
                <a:spcPts val="0"/>
              </a:spcAft>
              <a:buClr>
                <a:schemeClr val="dk1"/>
              </a:buClr>
              <a:buSzPts val="2400"/>
              <a:buFont typeface="Noto Sans Symbols"/>
              <a:buChar char="▪"/>
            </a:pPr>
            <a:r>
              <a:rPr lang="en-GB" sz="2400" b="1" dirty="0"/>
              <a:t>Appreciate </a:t>
            </a:r>
            <a:r>
              <a:rPr lang="en-GB" sz="2400" dirty="0"/>
              <a:t>that you may experience stress, anxiety, and grief, to the current situation. </a:t>
            </a:r>
            <a:endParaRPr dirty="0"/>
          </a:p>
          <a:p>
            <a:pPr marL="228600" lvl="0" indent="-228600" algn="l" rtl="0">
              <a:lnSpc>
                <a:spcPct val="90000"/>
              </a:lnSpc>
              <a:spcBef>
                <a:spcPts val="1000"/>
              </a:spcBef>
              <a:spcAft>
                <a:spcPts val="0"/>
              </a:spcAft>
              <a:buClr>
                <a:schemeClr val="dk1"/>
              </a:buClr>
              <a:buSzPts val="2400"/>
              <a:buFont typeface="Noto Sans Symbols"/>
              <a:buChar char="▪"/>
            </a:pPr>
            <a:r>
              <a:rPr lang="en-GB" sz="2400" b="1" dirty="0"/>
              <a:t>Exercise self-compassion –</a:t>
            </a:r>
            <a:r>
              <a:rPr lang="en-GB" sz="2400" dirty="0"/>
              <a:t> most of us in this situation will experience distress. This is </a:t>
            </a:r>
            <a:r>
              <a:rPr lang="en-GB" sz="2400" u="sng" dirty="0"/>
              <a:t>not</a:t>
            </a:r>
            <a:r>
              <a:rPr lang="en-GB" sz="2400" dirty="0"/>
              <a:t> a sign of weakness.</a:t>
            </a:r>
            <a:endParaRPr dirty="0"/>
          </a:p>
          <a:p>
            <a:pPr marL="228600" lvl="0" indent="-228600" algn="l" rtl="0">
              <a:lnSpc>
                <a:spcPct val="90000"/>
              </a:lnSpc>
              <a:spcBef>
                <a:spcPts val="1000"/>
              </a:spcBef>
              <a:spcAft>
                <a:spcPts val="0"/>
              </a:spcAft>
              <a:buClr>
                <a:schemeClr val="dk1"/>
              </a:buClr>
              <a:buSzPts val="2400"/>
              <a:buFont typeface="Noto Sans Symbols"/>
              <a:buChar char="▪"/>
            </a:pPr>
            <a:r>
              <a:rPr lang="en-GB" sz="2400" b="1" dirty="0"/>
              <a:t>Understand</a:t>
            </a:r>
            <a:r>
              <a:rPr lang="en-GB" sz="2400" dirty="0"/>
              <a:t> that anyone whose job is about helping others (e.g. Child Protection Practitioners) might also feel stress. </a:t>
            </a:r>
            <a:endParaRPr dirty="0"/>
          </a:p>
          <a:p>
            <a:pPr marL="685800" lvl="1" indent="-228600">
              <a:spcBef>
                <a:spcPts val="1000"/>
              </a:spcBef>
              <a:buSzPts val="2400"/>
              <a:buFont typeface="Noto Sans Symbols"/>
              <a:buChar char="▪"/>
            </a:pPr>
            <a:r>
              <a:rPr lang="en-GB" sz="2000" dirty="0"/>
              <a:t>Extremely emotionally stressful to witness the difficulties children and families face, and when you have to make difficult care decisions (e.g. removing a child from a home) </a:t>
            </a:r>
            <a:endParaRPr dirty="0"/>
          </a:p>
        </p:txBody>
      </p:sp>
      <p:pic>
        <p:nvPicPr>
          <p:cNvPr id="337" name="Google Shape;337;p9"/>
          <p:cNvPicPr preferRelativeResize="0"/>
          <p:nvPr/>
        </p:nvPicPr>
        <p:blipFill rotWithShape="1">
          <a:blip r:embed="rId3">
            <a:alphaModFix/>
          </a:blip>
          <a:srcRect r="3" b="3"/>
          <a:stretch/>
        </p:blipFill>
        <p:spPr>
          <a:xfrm>
            <a:off x="7333129" y="758514"/>
            <a:ext cx="4164028" cy="5122238"/>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338" name="Google Shape;338;p9"/>
          <p:cNvSpPr/>
          <p:nvPr/>
        </p:nvSpPr>
        <p:spPr>
          <a:xfrm rot="10389197" flipH="1">
            <a:off x="6261882" y="687822"/>
            <a:ext cx="5471147" cy="5471147"/>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9" name="Google Shape;339;p9"/>
          <p:cNvSpPr/>
          <p:nvPr/>
        </p:nvSpPr>
        <p:spPr>
          <a:xfrm>
            <a:off x="10248561" y="921125"/>
            <a:ext cx="791021" cy="7695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10"/>
          <p:cNvSpPr/>
          <p:nvPr/>
        </p:nvSpPr>
        <p:spPr>
          <a:xfrm>
            <a:off x="0" y="4375"/>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6" name="Google Shape;346;p10"/>
          <p:cNvSpPr txBox="1">
            <a:spLocks noGrp="1"/>
          </p:cNvSpPr>
          <p:nvPr>
            <p:ph type="title"/>
          </p:nvPr>
        </p:nvSpPr>
        <p:spPr>
          <a:xfrm>
            <a:off x="838200" y="365125"/>
            <a:ext cx="1051559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Be aware and monitor your wellbeing (1)</a:t>
            </a:r>
            <a:endParaRPr/>
          </a:p>
        </p:txBody>
      </p:sp>
      <p:sp>
        <p:nvSpPr>
          <p:cNvPr id="347" name="Google Shape;347;p10"/>
          <p:cNvSpPr txBox="1">
            <a:spLocks noGrp="1"/>
          </p:cNvSpPr>
          <p:nvPr>
            <p:ph type="body" idx="1"/>
          </p:nvPr>
        </p:nvSpPr>
        <p:spPr>
          <a:xfrm>
            <a:off x="821377" y="1421864"/>
            <a:ext cx="7040088" cy="50673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400"/>
              <a:buChar char="•"/>
            </a:pPr>
            <a:r>
              <a:rPr lang="en-GB" sz="2400"/>
              <a:t>Check in with yourself – every morning and evening, or when you are feeling stressed. </a:t>
            </a:r>
            <a:endParaRPr/>
          </a:p>
          <a:p>
            <a:pPr marL="228600" lvl="0" indent="-228600" algn="l" rtl="0">
              <a:lnSpc>
                <a:spcPct val="100000"/>
              </a:lnSpc>
              <a:spcBef>
                <a:spcPts val="1000"/>
              </a:spcBef>
              <a:spcAft>
                <a:spcPts val="0"/>
              </a:spcAft>
              <a:buClr>
                <a:schemeClr val="dk1"/>
              </a:buClr>
              <a:buSzPts val="2400"/>
              <a:buChar char="•"/>
            </a:pPr>
            <a:r>
              <a:rPr lang="en-GB" sz="2400"/>
              <a:t>Think about how you are feeling:</a:t>
            </a:r>
            <a:endParaRPr/>
          </a:p>
          <a:p>
            <a:pPr marL="685800" lvl="1" indent="-228600" algn="l" rtl="0">
              <a:lnSpc>
                <a:spcPct val="100000"/>
              </a:lnSpc>
              <a:spcBef>
                <a:spcPts val="500"/>
              </a:spcBef>
              <a:spcAft>
                <a:spcPts val="0"/>
              </a:spcAft>
              <a:buClr>
                <a:schemeClr val="dk1"/>
              </a:buClr>
              <a:buSzPts val="2400"/>
              <a:buChar char="•"/>
            </a:pPr>
            <a:r>
              <a:rPr lang="en-GB"/>
              <a:t>How is your brain working – are you able to think clearly? Are you distracted? </a:t>
            </a:r>
            <a:endParaRPr/>
          </a:p>
          <a:p>
            <a:pPr marL="685800" lvl="1" indent="-228600" algn="l" rtl="0">
              <a:lnSpc>
                <a:spcPct val="100000"/>
              </a:lnSpc>
              <a:spcBef>
                <a:spcPts val="500"/>
              </a:spcBef>
              <a:spcAft>
                <a:spcPts val="0"/>
              </a:spcAft>
              <a:buClr>
                <a:schemeClr val="dk1"/>
              </a:buClr>
              <a:buSzPts val="2400"/>
              <a:buChar char="•"/>
            </a:pPr>
            <a:r>
              <a:rPr lang="en-GB"/>
              <a:t>How are you feeling – are you feeling optimistic or sad, concerned or hopeful? </a:t>
            </a:r>
            <a:endParaRPr/>
          </a:p>
          <a:p>
            <a:pPr marL="685800" lvl="1" indent="-228600" algn="l" rtl="0">
              <a:lnSpc>
                <a:spcPct val="100000"/>
              </a:lnSpc>
              <a:spcBef>
                <a:spcPts val="500"/>
              </a:spcBef>
              <a:spcAft>
                <a:spcPts val="0"/>
              </a:spcAft>
              <a:buClr>
                <a:schemeClr val="dk1"/>
              </a:buClr>
              <a:buSzPts val="2400"/>
              <a:buChar char="•"/>
            </a:pPr>
            <a:r>
              <a:rPr lang="en-GB"/>
              <a:t>How is your behavior – how are you reacting to the situation? Do you feel as if your actions are helpful and constructive or destructive?</a:t>
            </a:r>
            <a:endParaRPr/>
          </a:p>
          <a:p>
            <a:pPr marL="685800" lvl="1" indent="-228600" algn="l" rtl="0">
              <a:lnSpc>
                <a:spcPct val="100000"/>
              </a:lnSpc>
              <a:spcBef>
                <a:spcPts val="500"/>
              </a:spcBef>
              <a:spcAft>
                <a:spcPts val="0"/>
              </a:spcAft>
              <a:buClr>
                <a:schemeClr val="dk1"/>
              </a:buClr>
              <a:buSzPts val="2400"/>
              <a:buChar char="•"/>
            </a:pPr>
            <a:r>
              <a:rPr lang="en-GB"/>
              <a:t>How are you feeling physically? </a:t>
            </a:r>
            <a:endParaRPr/>
          </a:p>
        </p:txBody>
      </p:sp>
      <p:pic>
        <p:nvPicPr>
          <p:cNvPr id="348" name="Google Shape;348;p10"/>
          <p:cNvPicPr preferRelativeResize="0"/>
          <p:nvPr/>
        </p:nvPicPr>
        <p:blipFill rotWithShape="1">
          <a:blip r:embed="rId3">
            <a:alphaModFix/>
          </a:blip>
          <a:srcRect r="-2" b="-2"/>
          <a:stretch/>
        </p:blipFill>
        <p:spPr>
          <a:xfrm>
            <a:off x="7521112" y="1553871"/>
            <a:ext cx="4504881" cy="4504881"/>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349" name="Google Shape;349;p10"/>
          <p:cNvSpPr/>
          <p:nvPr/>
        </p:nvSpPr>
        <p:spPr>
          <a:xfrm rot="10389197" flipH="1">
            <a:off x="6980527" y="1929807"/>
            <a:ext cx="4556632" cy="4556632"/>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50" name="Google Shape;350;p10"/>
          <p:cNvSpPr/>
          <p:nvPr/>
        </p:nvSpPr>
        <p:spPr>
          <a:xfrm>
            <a:off x="10300988" y="1969050"/>
            <a:ext cx="666675" cy="64859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Be aware and monitor your wellbeing (2) </a:t>
            </a:r>
            <a:endParaRPr/>
          </a:p>
        </p:txBody>
      </p:sp>
      <p:sp>
        <p:nvSpPr>
          <p:cNvPr id="357" name="Google Shape;357;p11"/>
          <p:cNvSpPr txBox="1">
            <a:spLocks noGrp="1"/>
          </p:cNvSpPr>
          <p:nvPr>
            <p:ph type="body" idx="1"/>
          </p:nvPr>
        </p:nvSpPr>
        <p:spPr>
          <a:xfrm>
            <a:off x="838201" y="1567542"/>
            <a:ext cx="6979024" cy="4925333"/>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Clr>
                <a:schemeClr val="dk1"/>
              </a:buClr>
              <a:buSzPts val="2635"/>
              <a:buFont typeface="Noto Sans Symbols"/>
              <a:buChar char="▪"/>
            </a:pPr>
            <a:r>
              <a:rPr lang="en-GB" sz="2635" dirty="0"/>
              <a:t>Eat healthily </a:t>
            </a:r>
            <a:endParaRPr dirty="0"/>
          </a:p>
          <a:p>
            <a:pPr marL="228600" lvl="0" indent="-228600" algn="l" rtl="0">
              <a:lnSpc>
                <a:spcPct val="130000"/>
              </a:lnSpc>
              <a:spcBef>
                <a:spcPts val="1000"/>
              </a:spcBef>
              <a:spcAft>
                <a:spcPts val="0"/>
              </a:spcAft>
              <a:buClr>
                <a:schemeClr val="dk1"/>
              </a:buClr>
              <a:buSzPts val="2635"/>
              <a:buFont typeface="Noto Sans Symbols"/>
              <a:buChar char="▪"/>
            </a:pPr>
            <a:r>
              <a:rPr lang="en-GB" sz="2635" dirty="0"/>
              <a:t>Reduce caffeine and alcohol consumption</a:t>
            </a:r>
            <a:endParaRPr dirty="0"/>
          </a:p>
          <a:p>
            <a:pPr marL="228600" lvl="0" indent="-228600" algn="l" rtl="0">
              <a:lnSpc>
                <a:spcPct val="130000"/>
              </a:lnSpc>
              <a:spcBef>
                <a:spcPts val="1000"/>
              </a:spcBef>
              <a:spcAft>
                <a:spcPts val="0"/>
              </a:spcAft>
              <a:buClr>
                <a:schemeClr val="dk1"/>
              </a:buClr>
              <a:buSzPts val="2635"/>
              <a:buFont typeface="Noto Sans Symbols"/>
              <a:buChar char="▪"/>
            </a:pPr>
            <a:r>
              <a:rPr lang="en-GB" sz="2635" dirty="0"/>
              <a:t>Drink plenty of water</a:t>
            </a:r>
            <a:endParaRPr dirty="0"/>
          </a:p>
          <a:p>
            <a:pPr marL="228600" lvl="0" indent="-228600" algn="l" rtl="0">
              <a:lnSpc>
                <a:spcPct val="130000"/>
              </a:lnSpc>
              <a:spcBef>
                <a:spcPts val="1000"/>
              </a:spcBef>
              <a:spcAft>
                <a:spcPts val="0"/>
              </a:spcAft>
              <a:buClr>
                <a:schemeClr val="dk1"/>
              </a:buClr>
              <a:buSzPts val="2635"/>
              <a:buFont typeface="Noto Sans Symbols"/>
              <a:buChar char="▪"/>
            </a:pPr>
            <a:r>
              <a:rPr lang="en-GB" sz="2635" dirty="0"/>
              <a:t>Stay active. </a:t>
            </a:r>
          </a:p>
          <a:p>
            <a:pPr marL="685800" lvl="1" indent="-228600">
              <a:lnSpc>
                <a:spcPct val="130000"/>
              </a:lnSpc>
              <a:spcBef>
                <a:spcPts val="1000"/>
              </a:spcBef>
              <a:buSzPts val="2635"/>
              <a:buFont typeface="Noto Sans Symbols"/>
              <a:buChar char="▪"/>
            </a:pPr>
            <a:r>
              <a:rPr lang="en-GB" sz="2235" dirty="0"/>
              <a:t>Try online workout or dance videos or if you can leave the house, take a walk or ride a bike</a:t>
            </a:r>
            <a:endParaRPr dirty="0"/>
          </a:p>
          <a:p>
            <a:pPr marL="228600" lvl="0" indent="-228600" algn="l" rtl="0">
              <a:lnSpc>
                <a:spcPct val="130000"/>
              </a:lnSpc>
              <a:spcBef>
                <a:spcPts val="1000"/>
              </a:spcBef>
              <a:spcAft>
                <a:spcPts val="0"/>
              </a:spcAft>
              <a:buClr>
                <a:schemeClr val="dk1"/>
              </a:buClr>
              <a:buSzPts val="2635"/>
              <a:buFont typeface="Noto Sans Symbols"/>
              <a:buChar char="▪"/>
            </a:pPr>
            <a:r>
              <a:rPr lang="en-GB" sz="2635" dirty="0"/>
              <a:t>Practice some form of relaxation </a:t>
            </a:r>
            <a:endParaRPr dirty="0"/>
          </a:p>
          <a:p>
            <a:pPr marL="228600" lvl="0" indent="-228600" algn="l" rtl="0">
              <a:lnSpc>
                <a:spcPct val="130000"/>
              </a:lnSpc>
              <a:spcBef>
                <a:spcPts val="1000"/>
              </a:spcBef>
              <a:spcAft>
                <a:spcPts val="0"/>
              </a:spcAft>
              <a:buClr>
                <a:schemeClr val="dk1"/>
              </a:buClr>
              <a:buSzPts val="2635"/>
              <a:buFont typeface="Noto Sans Symbols"/>
              <a:buChar char="▪"/>
            </a:pPr>
            <a:r>
              <a:rPr lang="en-GB" sz="2635" dirty="0"/>
              <a:t>Keep positive thoughts in your head</a:t>
            </a:r>
            <a:endParaRPr dirty="0"/>
          </a:p>
          <a:p>
            <a:pPr marL="228600" lvl="0" indent="-99060" algn="l" rtl="0">
              <a:lnSpc>
                <a:spcPct val="130000"/>
              </a:lnSpc>
              <a:spcBef>
                <a:spcPts val="1000"/>
              </a:spcBef>
              <a:spcAft>
                <a:spcPts val="0"/>
              </a:spcAft>
              <a:buClr>
                <a:schemeClr val="dk1"/>
              </a:buClr>
              <a:buSzPts val="2040"/>
              <a:buNone/>
            </a:pPr>
            <a:endParaRPr sz="2040" dirty="0"/>
          </a:p>
        </p:txBody>
      </p:sp>
      <p:pic>
        <p:nvPicPr>
          <p:cNvPr id="358" name="Google Shape;358;p11"/>
          <p:cNvPicPr preferRelativeResize="0"/>
          <p:nvPr/>
        </p:nvPicPr>
        <p:blipFill rotWithShape="1">
          <a:blip r:embed="rId3">
            <a:alphaModFix/>
          </a:blip>
          <a:srcRect/>
          <a:stretch/>
        </p:blipFill>
        <p:spPr>
          <a:xfrm>
            <a:off x="8217243" y="2228211"/>
            <a:ext cx="3727622" cy="3948752"/>
          </a:xfrm>
          <a:prstGeom prst="rect">
            <a:avLst/>
          </a:prstGeom>
          <a:solidFill>
            <a:schemeClr val="lt1"/>
          </a:solidFill>
          <a:ln>
            <a:noFill/>
          </a:ln>
        </p:spPr>
      </p:pic>
      <p:sp>
        <p:nvSpPr>
          <p:cNvPr id="359" name="Google Shape;359;p11"/>
          <p:cNvSpPr/>
          <p:nvPr/>
        </p:nvSpPr>
        <p:spPr>
          <a:xfrm>
            <a:off x="11353800" y="5980670"/>
            <a:ext cx="632254" cy="19629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66" name="Google Shape;366;p12"/>
          <p:cNvPicPr preferRelativeResize="0"/>
          <p:nvPr/>
        </p:nvPicPr>
        <p:blipFill rotWithShape="1">
          <a:blip r:embed="rId3">
            <a:alphaModFix/>
          </a:blip>
          <a:srcRect l="8097" r="6703" b="1"/>
          <a:stretch/>
        </p:blipFill>
        <p:spPr>
          <a:xfrm>
            <a:off x="8050306" y="1825625"/>
            <a:ext cx="3303493" cy="3373264"/>
          </a:xfrm>
          <a:custGeom>
            <a:avLst/>
            <a:gdLst/>
            <a:ahLst/>
            <a:cxnLst/>
            <a:rect l="l" t="t" r="r" b="b"/>
            <a:pathLst>
              <a:path w="4114800" h="5712488" extrusionOk="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367" name="Google Shape;367;p12"/>
          <p:cNvSpPr/>
          <p:nvPr/>
        </p:nvSpPr>
        <p:spPr>
          <a:xfrm rot="3186173" flipH="1">
            <a:off x="3930947" y="651615"/>
            <a:ext cx="4083433" cy="4083433"/>
          </a:xfrm>
          <a:prstGeom prst="arc">
            <a:avLst>
              <a:gd name="adj1" fmla="val 16200000"/>
              <a:gd name="adj2" fmla="val 20093138"/>
            </a:avLst>
          </a:prstGeom>
          <a:noFill/>
          <a:ln w="127000" cap="rnd" cmpd="sng">
            <a:solidFill>
              <a:schemeClr val="accent4">
                <a:alpha val="94901"/>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68" name="Google Shape;368;p12"/>
          <p:cNvSpPr txBox="1">
            <a:spLocks noGrp="1"/>
          </p:cNvSpPr>
          <p:nvPr>
            <p:ph type="title"/>
          </p:nvPr>
        </p:nvSpPr>
        <p:spPr>
          <a:xfrm>
            <a:off x="422564" y="31366"/>
            <a:ext cx="1051559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Be aware and monitor your wellbeing (3)</a:t>
            </a:r>
            <a:endParaRPr/>
          </a:p>
        </p:txBody>
      </p:sp>
      <p:sp>
        <p:nvSpPr>
          <p:cNvPr id="369" name="Google Shape;369;p12"/>
          <p:cNvSpPr txBox="1">
            <a:spLocks noGrp="1"/>
          </p:cNvSpPr>
          <p:nvPr>
            <p:ph type="body" idx="1"/>
          </p:nvPr>
        </p:nvSpPr>
        <p:spPr>
          <a:xfrm>
            <a:off x="254749" y="1089044"/>
            <a:ext cx="7938992" cy="5365544"/>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Clr>
                <a:schemeClr val="dk1"/>
              </a:buClr>
              <a:buSzPts val="2400"/>
              <a:buNone/>
            </a:pPr>
            <a:r>
              <a:rPr lang="en-GB" sz="2400" b="1" dirty="0"/>
              <a:t>Take care of your mental health</a:t>
            </a:r>
            <a:endParaRPr dirty="0"/>
          </a:p>
          <a:p>
            <a:pPr marL="685800" lvl="1" indent="-228600">
              <a:lnSpc>
                <a:spcPct val="150000"/>
              </a:lnSpc>
              <a:buSzPts val="2400"/>
            </a:pPr>
            <a:r>
              <a:rPr lang="en-GB" dirty="0"/>
              <a:t>Take time to connect with colleagues to share your experiences and validate any feelings of stress or trauma. </a:t>
            </a:r>
            <a:endParaRPr dirty="0"/>
          </a:p>
          <a:p>
            <a:pPr marL="685800" lvl="1" indent="-228600" algn="l" rtl="0">
              <a:lnSpc>
                <a:spcPct val="150000"/>
              </a:lnSpc>
              <a:spcBef>
                <a:spcPts val="500"/>
              </a:spcBef>
              <a:spcAft>
                <a:spcPts val="0"/>
              </a:spcAft>
              <a:buClr>
                <a:schemeClr val="dk1"/>
              </a:buClr>
              <a:buSzPts val="2400"/>
              <a:buChar char="•"/>
            </a:pPr>
            <a:r>
              <a:rPr lang="en-GB" dirty="0"/>
              <a:t>It is OK to take a break from media coverage of COVID-19.</a:t>
            </a:r>
            <a:endParaRPr dirty="0"/>
          </a:p>
          <a:p>
            <a:pPr marL="685800" lvl="1" indent="-228600" algn="l" rtl="0">
              <a:lnSpc>
                <a:spcPct val="150000"/>
              </a:lnSpc>
              <a:spcBef>
                <a:spcPts val="500"/>
              </a:spcBef>
              <a:spcAft>
                <a:spcPts val="0"/>
              </a:spcAft>
              <a:buClr>
                <a:schemeClr val="dk1"/>
              </a:buClr>
              <a:buSzPts val="2400"/>
              <a:buChar char="•"/>
            </a:pPr>
            <a:r>
              <a:rPr lang="en-GB" dirty="0"/>
              <a:t>Schedule time for self-care, such as talking with a friend, reading a book, praying, writing or meditating.</a:t>
            </a:r>
            <a:endParaRPr dirty="0"/>
          </a:p>
          <a:p>
            <a:pPr marL="685800" lvl="1" indent="-228600" algn="l" rtl="0">
              <a:lnSpc>
                <a:spcPct val="150000"/>
              </a:lnSpc>
              <a:spcBef>
                <a:spcPts val="500"/>
              </a:spcBef>
              <a:spcAft>
                <a:spcPts val="0"/>
              </a:spcAft>
              <a:buClr>
                <a:schemeClr val="dk1"/>
              </a:buClr>
              <a:buSzPts val="2400"/>
              <a:buChar char="•"/>
            </a:pPr>
            <a:r>
              <a:rPr lang="en-GB" dirty="0"/>
              <a:t>If you feel this is something you cannot handle on your own, seek help.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Simple stress reduction technique</a:t>
            </a:r>
            <a:endParaRPr/>
          </a:p>
        </p:txBody>
      </p:sp>
      <p:grpSp>
        <p:nvGrpSpPr>
          <p:cNvPr id="376" name="Google Shape;376;p13"/>
          <p:cNvGrpSpPr/>
          <p:nvPr/>
        </p:nvGrpSpPr>
        <p:grpSpPr>
          <a:xfrm>
            <a:off x="760883" y="1425039"/>
            <a:ext cx="10879393" cy="5177642"/>
            <a:chOff x="83989" y="0"/>
            <a:chExt cx="10879393" cy="5177642"/>
          </a:xfrm>
        </p:grpSpPr>
        <p:sp>
          <p:nvSpPr>
            <p:cNvPr id="377" name="Google Shape;377;p13"/>
            <p:cNvSpPr/>
            <p:nvPr/>
          </p:nvSpPr>
          <p:spPr>
            <a:xfrm>
              <a:off x="83989" y="0"/>
              <a:ext cx="1916129" cy="5177642"/>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txBox="1"/>
            <p:nvPr/>
          </p:nvSpPr>
          <p:spPr>
            <a:xfrm>
              <a:off x="140111" y="56122"/>
              <a:ext cx="1803885" cy="5065398"/>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1: Set up</a:t>
              </a:r>
              <a:endParaRPr/>
            </a:p>
            <a:p>
              <a:pPr marL="0" marR="0" lvl="0" indent="0" algn="ctr" rtl="0">
                <a:lnSpc>
                  <a:spcPct val="90000"/>
                </a:lnSpc>
                <a:spcBef>
                  <a:spcPts val="84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Get comfortable</a:t>
              </a:r>
              <a:endParaRPr/>
            </a:p>
          </p:txBody>
        </p:sp>
        <p:sp>
          <p:nvSpPr>
            <p:cNvPr id="379" name="Google Shape;379;p13"/>
            <p:cNvSpPr/>
            <p:nvPr/>
          </p:nvSpPr>
          <p:spPr>
            <a:xfrm>
              <a:off x="2157752" y="2393355"/>
              <a:ext cx="334182" cy="390931"/>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txBox="1"/>
            <p:nvPr/>
          </p:nvSpPr>
          <p:spPr>
            <a:xfrm>
              <a:off x="2157752" y="2471541"/>
              <a:ext cx="233927" cy="23455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cap="none">
                <a:solidFill>
                  <a:schemeClr val="lt1"/>
                </a:solidFill>
                <a:latin typeface="Calibri"/>
                <a:ea typeface="Calibri"/>
                <a:cs typeface="Calibri"/>
                <a:sym typeface="Calibri"/>
              </a:endParaRPr>
            </a:p>
          </p:txBody>
        </p:sp>
        <p:sp>
          <p:nvSpPr>
            <p:cNvPr id="381" name="Google Shape;381;p13"/>
            <p:cNvSpPr/>
            <p:nvPr/>
          </p:nvSpPr>
          <p:spPr>
            <a:xfrm>
              <a:off x="2630653" y="0"/>
              <a:ext cx="1786696" cy="5177642"/>
            </a:xfrm>
            <a:prstGeom prst="roundRect">
              <a:avLst>
                <a:gd name="adj" fmla="val 10000"/>
              </a:avLst>
            </a:prstGeom>
            <a:solidFill>
              <a:srgbClr val="B3828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txBox="1"/>
            <p:nvPr/>
          </p:nvSpPr>
          <p:spPr>
            <a:xfrm>
              <a:off x="2682984" y="52331"/>
              <a:ext cx="1682034" cy="50729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2. Think, feel, body</a:t>
              </a:r>
              <a:endParaRPr/>
            </a:p>
            <a:p>
              <a:pPr marL="0" marR="0" lvl="0" indent="0" algn="ctr" rtl="0">
                <a:lnSpc>
                  <a:spcPct val="90000"/>
                </a:lnSpc>
                <a:spcBef>
                  <a:spcPts val="84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Ask yourself what you are thinking, how you are feeling emotionally, physically</a:t>
              </a:r>
              <a:endParaRPr/>
            </a:p>
          </p:txBody>
        </p:sp>
        <p:sp>
          <p:nvSpPr>
            <p:cNvPr id="383" name="Google Shape;383;p13"/>
            <p:cNvSpPr/>
            <p:nvPr/>
          </p:nvSpPr>
          <p:spPr>
            <a:xfrm>
              <a:off x="4574983" y="2393355"/>
              <a:ext cx="334182" cy="390931"/>
            </a:xfrm>
            <a:prstGeom prst="rightArrow">
              <a:avLst>
                <a:gd name="adj1" fmla="val 60000"/>
                <a:gd name="adj2" fmla="val 50000"/>
              </a:avLst>
            </a:prstGeom>
            <a:solidFill>
              <a:srgbClr val="B9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txBox="1"/>
            <p:nvPr/>
          </p:nvSpPr>
          <p:spPr>
            <a:xfrm>
              <a:off x="4574983" y="2471541"/>
              <a:ext cx="233927" cy="23455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cap="none">
                <a:solidFill>
                  <a:schemeClr val="lt1"/>
                </a:solidFill>
                <a:latin typeface="Calibri"/>
                <a:ea typeface="Calibri"/>
                <a:cs typeface="Calibri"/>
                <a:sym typeface="Calibri"/>
              </a:endParaRPr>
            </a:p>
          </p:txBody>
        </p:sp>
        <p:sp>
          <p:nvSpPr>
            <p:cNvPr id="385" name="Google Shape;385;p13"/>
            <p:cNvSpPr/>
            <p:nvPr/>
          </p:nvSpPr>
          <p:spPr>
            <a:xfrm>
              <a:off x="5047884" y="0"/>
              <a:ext cx="1576334" cy="5177642"/>
            </a:xfrm>
            <a:prstGeom prst="roundRect">
              <a:avLst>
                <a:gd name="adj" fmla="val 10000"/>
              </a:avLst>
            </a:prstGeom>
            <a:solidFill>
              <a:srgbClr val="C85B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txBox="1"/>
            <p:nvPr/>
          </p:nvSpPr>
          <p:spPr>
            <a:xfrm>
              <a:off x="5094053" y="46169"/>
              <a:ext cx="1483996" cy="50853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3. Focus on your breath</a:t>
              </a:r>
              <a:endParaRPr/>
            </a:p>
            <a:p>
              <a:pPr marL="0" marR="0" lvl="0" indent="0" algn="ctr" rtl="0">
                <a:lnSpc>
                  <a:spcPct val="90000"/>
                </a:lnSpc>
                <a:spcBef>
                  <a:spcPts val="84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Breathe deeply and concentrate on your breathing</a:t>
              </a:r>
              <a:endParaRPr/>
            </a:p>
          </p:txBody>
        </p:sp>
        <p:sp>
          <p:nvSpPr>
            <p:cNvPr id="387" name="Google Shape;387;p13"/>
            <p:cNvSpPr/>
            <p:nvPr/>
          </p:nvSpPr>
          <p:spPr>
            <a:xfrm>
              <a:off x="6781852" y="2393355"/>
              <a:ext cx="334182" cy="390931"/>
            </a:xfrm>
            <a:prstGeom prst="rightArrow">
              <a:avLst>
                <a:gd name="adj1" fmla="val 60000"/>
                <a:gd name="adj2" fmla="val 50000"/>
              </a:avLst>
            </a:prstGeom>
            <a:solidFill>
              <a:srgbClr val="D8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txBox="1"/>
            <p:nvPr/>
          </p:nvSpPr>
          <p:spPr>
            <a:xfrm>
              <a:off x="6781852" y="2471541"/>
              <a:ext cx="233927" cy="23455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cap="none">
                <a:solidFill>
                  <a:schemeClr val="lt1"/>
                </a:solidFill>
                <a:latin typeface="Calibri"/>
                <a:ea typeface="Calibri"/>
                <a:cs typeface="Calibri"/>
                <a:sym typeface="Calibri"/>
              </a:endParaRPr>
            </a:p>
          </p:txBody>
        </p:sp>
        <p:sp>
          <p:nvSpPr>
            <p:cNvPr id="389" name="Google Shape;389;p13"/>
            <p:cNvSpPr/>
            <p:nvPr/>
          </p:nvSpPr>
          <p:spPr>
            <a:xfrm>
              <a:off x="7254752" y="0"/>
              <a:ext cx="1576334" cy="5177642"/>
            </a:xfrm>
            <a:prstGeom prst="roundRect">
              <a:avLst>
                <a:gd name="adj" fmla="val 10000"/>
              </a:avLst>
            </a:prstGeom>
            <a:solidFill>
              <a:srgbClr val="E02F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txBox="1"/>
            <p:nvPr/>
          </p:nvSpPr>
          <p:spPr>
            <a:xfrm>
              <a:off x="7300921" y="46169"/>
              <a:ext cx="1483996" cy="50853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4. Coming back</a:t>
              </a:r>
              <a:endParaRPr/>
            </a:p>
            <a:p>
              <a:pPr marL="0" marR="0" lvl="0" indent="0" algn="ctr" rtl="0">
                <a:lnSpc>
                  <a:spcPct val="90000"/>
                </a:lnSpc>
                <a:spcBef>
                  <a:spcPts val="84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Notice how you feel, the sounds around you</a:t>
              </a:r>
              <a:endParaRPr/>
            </a:p>
          </p:txBody>
        </p:sp>
        <p:sp>
          <p:nvSpPr>
            <p:cNvPr id="391" name="Google Shape;391;p13"/>
            <p:cNvSpPr/>
            <p:nvPr/>
          </p:nvSpPr>
          <p:spPr>
            <a:xfrm>
              <a:off x="8970078" y="2393355"/>
              <a:ext cx="294659" cy="390931"/>
            </a:xfrm>
            <a:prstGeom prst="rightArrow">
              <a:avLst>
                <a:gd name="adj1" fmla="val 60000"/>
                <a:gd name="adj2" fmla="val 50000"/>
              </a:avLst>
            </a:prstGeom>
            <a:solidFill>
              <a:srgbClr val="FE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txBox="1"/>
            <p:nvPr/>
          </p:nvSpPr>
          <p:spPr>
            <a:xfrm>
              <a:off x="8970078" y="2471541"/>
              <a:ext cx="206261" cy="23455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cap="none">
                <a:solidFill>
                  <a:schemeClr val="lt1"/>
                </a:solidFill>
                <a:latin typeface="Calibri"/>
                <a:ea typeface="Calibri"/>
                <a:cs typeface="Calibri"/>
                <a:sym typeface="Calibri"/>
              </a:endParaRPr>
            </a:p>
          </p:txBody>
        </p:sp>
        <p:sp>
          <p:nvSpPr>
            <p:cNvPr id="393" name="Google Shape;393;p13"/>
            <p:cNvSpPr/>
            <p:nvPr/>
          </p:nvSpPr>
          <p:spPr>
            <a:xfrm>
              <a:off x="9387048" y="0"/>
              <a:ext cx="1576334" cy="5177642"/>
            </a:xfrm>
            <a:prstGeom prst="roundRect">
              <a:avLst>
                <a:gd name="adj" fmla="val 10000"/>
              </a:avLst>
            </a:prstGeom>
            <a:solidFill>
              <a:srgbClr val="FE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txBox="1"/>
            <p:nvPr/>
          </p:nvSpPr>
          <p:spPr>
            <a:xfrm>
              <a:off x="9433217" y="46169"/>
              <a:ext cx="1483996" cy="50853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5. Reflecting</a:t>
              </a:r>
              <a:endParaRPr/>
            </a:p>
            <a:p>
              <a:pPr marL="0" marR="0" lvl="0" indent="0" algn="ctr" rtl="0">
                <a:lnSpc>
                  <a:spcPct val="90000"/>
                </a:lnSpc>
                <a:spcBef>
                  <a:spcPts val="84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Do I feel different at all?</a:t>
              </a:r>
              <a:endParaRPr/>
            </a:p>
            <a:p>
              <a:pPr marL="0" marR="0" lvl="0" indent="0" algn="ctr" rtl="0">
                <a:lnSpc>
                  <a:spcPct val="90000"/>
                </a:lnSpc>
                <a:spcBef>
                  <a:spcPts val="84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Open your eyes</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14"/>
          <p:cNvPicPr preferRelativeResize="0"/>
          <p:nvPr/>
        </p:nvPicPr>
        <p:blipFill rotWithShape="1">
          <a:blip r:embed="rId3">
            <a:alphaModFix/>
          </a:blip>
          <a:srcRect l="3750" t="9115" r="36389" b="21468"/>
          <a:stretch/>
        </p:blipFill>
        <p:spPr>
          <a:xfrm>
            <a:off x="2446866" y="1049866"/>
            <a:ext cx="7298267" cy="4758267"/>
          </a:xfrm>
          <a:prstGeom prst="rect">
            <a:avLst/>
          </a:prstGeom>
          <a:noFill/>
          <a:ln>
            <a:noFill/>
          </a:ln>
        </p:spPr>
      </p:pic>
      <p:sp>
        <p:nvSpPr>
          <p:cNvPr id="401" name="Google Shape;401;p14"/>
          <p:cNvSpPr txBox="1"/>
          <p:nvPr/>
        </p:nvSpPr>
        <p:spPr>
          <a:xfrm>
            <a:off x="6908800" y="6360067"/>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dirty="0">
                <a:solidFill>
                  <a:schemeClr val="dk1"/>
                </a:solidFill>
                <a:latin typeface="Calibri"/>
                <a:ea typeface="Calibri"/>
                <a:cs typeface="Calibri"/>
                <a:sym typeface="Calibri"/>
              </a:rPr>
              <a:t>https://www.youtube.com/watch?v=u9Q8D6n-3qw</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5"/>
          <p:cNvSpPr txBox="1">
            <a:spLocks noGrp="1"/>
          </p:cNvSpPr>
          <p:nvPr>
            <p:ph type="title"/>
          </p:nvPr>
        </p:nvSpPr>
        <p:spPr>
          <a:xfrm>
            <a:off x="707571" y="8312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a:t>Building back better – COVID-19 Recovery </a:t>
            </a:r>
            <a:r>
              <a:rPr lang="en-GB">
                <a:solidFill>
                  <a:schemeClr val="lt1"/>
                </a:solidFill>
              </a:rPr>
              <a:t>back better – COVID-19 recover</a:t>
            </a:r>
            <a:endParaRPr/>
          </a:p>
        </p:txBody>
      </p:sp>
      <p:grpSp>
        <p:nvGrpSpPr>
          <p:cNvPr id="408" name="Google Shape;408;p15"/>
          <p:cNvGrpSpPr/>
          <p:nvPr/>
        </p:nvGrpSpPr>
        <p:grpSpPr>
          <a:xfrm>
            <a:off x="625721" y="1567543"/>
            <a:ext cx="11131758" cy="4880758"/>
            <a:chOff x="91332" y="0"/>
            <a:chExt cx="11131758" cy="4880758"/>
          </a:xfrm>
        </p:grpSpPr>
        <p:sp>
          <p:nvSpPr>
            <p:cNvPr id="409" name="Google Shape;409;p15"/>
            <p:cNvSpPr/>
            <p:nvPr/>
          </p:nvSpPr>
          <p:spPr>
            <a:xfrm>
              <a:off x="91332" y="0"/>
              <a:ext cx="1698806" cy="4880758"/>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txBox="1"/>
            <p:nvPr/>
          </p:nvSpPr>
          <p:spPr>
            <a:xfrm>
              <a:off x="141088" y="49756"/>
              <a:ext cx="1599294" cy="478124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1: Make </a:t>
              </a:r>
              <a:r>
                <a:rPr lang="en-GB" sz="2400" b="1">
                  <a:solidFill>
                    <a:schemeClr val="lt1"/>
                  </a:solidFill>
                  <a:latin typeface="Calibri"/>
                  <a:ea typeface="Calibri"/>
                  <a:cs typeface="Calibri"/>
                  <a:sym typeface="Calibri"/>
                </a:rPr>
                <a:t>your self care regime </a:t>
              </a:r>
              <a:r>
                <a:rPr lang="en-GB" sz="2400">
                  <a:solidFill>
                    <a:schemeClr val="lt1"/>
                  </a:solidFill>
                  <a:latin typeface="Calibri"/>
                  <a:ea typeface="Calibri"/>
                  <a:cs typeface="Calibri"/>
                  <a:sym typeface="Calibri"/>
                </a:rPr>
                <a:t>a life style change </a:t>
              </a:r>
              <a:endParaRPr/>
            </a:p>
          </p:txBody>
        </p:sp>
        <p:sp>
          <p:nvSpPr>
            <p:cNvPr id="411" name="Google Shape;411;p15"/>
            <p:cNvSpPr/>
            <p:nvPr/>
          </p:nvSpPr>
          <p:spPr>
            <a:xfrm>
              <a:off x="1960020" y="2229726"/>
              <a:ext cx="360147" cy="421304"/>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txBox="1"/>
            <p:nvPr/>
          </p:nvSpPr>
          <p:spPr>
            <a:xfrm>
              <a:off x="1960020" y="2313987"/>
              <a:ext cx="252103" cy="2527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413" name="Google Shape;413;p15"/>
            <p:cNvSpPr/>
            <p:nvPr/>
          </p:nvSpPr>
          <p:spPr>
            <a:xfrm>
              <a:off x="2469662" y="0"/>
              <a:ext cx="1698806" cy="4880758"/>
            </a:xfrm>
            <a:prstGeom prst="roundRect">
              <a:avLst>
                <a:gd name="adj" fmla="val 10000"/>
              </a:avLst>
            </a:prstGeom>
            <a:solidFill>
              <a:srgbClr val="B3828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txBox="1"/>
            <p:nvPr/>
          </p:nvSpPr>
          <p:spPr>
            <a:xfrm>
              <a:off x="2519418" y="49756"/>
              <a:ext cx="1599294" cy="478124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2. Inspire a family member , friend &amp; colleague to adopt  a positive lifestyle change</a:t>
              </a:r>
              <a:endParaRPr/>
            </a:p>
          </p:txBody>
        </p:sp>
        <p:sp>
          <p:nvSpPr>
            <p:cNvPr id="415" name="Google Shape;415;p15"/>
            <p:cNvSpPr/>
            <p:nvPr/>
          </p:nvSpPr>
          <p:spPr>
            <a:xfrm>
              <a:off x="4338350" y="2229726"/>
              <a:ext cx="360147" cy="421304"/>
            </a:xfrm>
            <a:prstGeom prst="rightArrow">
              <a:avLst>
                <a:gd name="adj1" fmla="val 60000"/>
                <a:gd name="adj2" fmla="val 50000"/>
              </a:avLst>
            </a:prstGeom>
            <a:solidFill>
              <a:srgbClr val="B9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txBox="1"/>
            <p:nvPr/>
          </p:nvSpPr>
          <p:spPr>
            <a:xfrm>
              <a:off x="4338350" y="2313987"/>
              <a:ext cx="252103" cy="2527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417" name="Google Shape;417;p15"/>
            <p:cNvSpPr/>
            <p:nvPr/>
          </p:nvSpPr>
          <p:spPr>
            <a:xfrm>
              <a:off x="4847992" y="0"/>
              <a:ext cx="1698806" cy="4880758"/>
            </a:xfrm>
            <a:prstGeom prst="roundRect">
              <a:avLst>
                <a:gd name="adj" fmla="val 10000"/>
              </a:avLst>
            </a:prstGeom>
            <a:solidFill>
              <a:srgbClr val="C85B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txBox="1"/>
            <p:nvPr/>
          </p:nvSpPr>
          <p:spPr>
            <a:xfrm>
              <a:off x="4897748" y="49756"/>
              <a:ext cx="1599294" cy="478124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3. Do self care together with your colleague-make it fun and make it a normal part of your day.</a:t>
              </a:r>
              <a:endParaRPr/>
            </a:p>
          </p:txBody>
        </p:sp>
        <p:sp>
          <p:nvSpPr>
            <p:cNvPr id="419" name="Google Shape;419;p15"/>
            <p:cNvSpPr/>
            <p:nvPr/>
          </p:nvSpPr>
          <p:spPr>
            <a:xfrm>
              <a:off x="6716679" y="2229726"/>
              <a:ext cx="360147" cy="421304"/>
            </a:xfrm>
            <a:prstGeom prst="rightArrow">
              <a:avLst>
                <a:gd name="adj1" fmla="val 60000"/>
                <a:gd name="adj2" fmla="val 50000"/>
              </a:avLst>
            </a:prstGeom>
            <a:solidFill>
              <a:srgbClr val="D8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txBox="1"/>
            <p:nvPr/>
          </p:nvSpPr>
          <p:spPr>
            <a:xfrm>
              <a:off x="6716679" y="2313987"/>
              <a:ext cx="252103" cy="2527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421" name="Google Shape;421;p15"/>
            <p:cNvSpPr/>
            <p:nvPr/>
          </p:nvSpPr>
          <p:spPr>
            <a:xfrm>
              <a:off x="7226321" y="0"/>
              <a:ext cx="1698806" cy="4880758"/>
            </a:xfrm>
            <a:prstGeom prst="roundRect">
              <a:avLst>
                <a:gd name="adj" fmla="val 10000"/>
              </a:avLst>
            </a:prstGeom>
            <a:solidFill>
              <a:srgbClr val="E02F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txBox="1"/>
            <p:nvPr/>
          </p:nvSpPr>
          <p:spPr>
            <a:xfrm>
              <a:off x="7276077" y="49756"/>
              <a:ext cx="1599294" cy="478124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4. Initiate a support group with children, adolescents , woman or older persons &amp; empower them with positive lifestyle choices </a:t>
              </a:r>
              <a:endParaRPr/>
            </a:p>
          </p:txBody>
        </p:sp>
        <p:sp>
          <p:nvSpPr>
            <p:cNvPr id="423" name="Google Shape;423;p15"/>
            <p:cNvSpPr/>
            <p:nvPr/>
          </p:nvSpPr>
          <p:spPr>
            <a:xfrm>
              <a:off x="9074917" y="2229726"/>
              <a:ext cx="317552" cy="421304"/>
            </a:xfrm>
            <a:prstGeom prst="rightArrow">
              <a:avLst>
                <a:gd name="adj1" fmla="val 60000"/>
                <a:gd name="adj2" fmla="val 50000"/>
              </a:avLst>
            </a:prstGeom>
            <a:solidFill>
              <a:srgbClr val="FE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txBox="1"/>
            <p:nvPr/>
          </p:nvSpPr>
          <p:spPr>
            <a:xfrm>
              <a:off x="9074917" y="2313987"/>
              <a:ext cx="222286" cy="2527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p:txBody>
        </p:sp>
        <p:sp>
          <p:nvSpPr>
            <p:cNvPr id="425" name="Google Shape;425;p15"/>
            <p:cNvSpPr/>
            <p:nvPr/>
          </p:nvSpPr>
          <p:spPr>
            <a:xfrm>
              <a:off x="9524284" y="0"/>
              <a:ext cx="1698806" cy="4880758"/>
            </a:xfrm>
            <a:prstGeom prst="roundRect">
              <a:avLst>
                <a:gd name="adj" fmla="val 10000"/>
              </a:avLst>
            </a:prstGeom>
            <a:solidFill>
              <a:srgbClr val="FE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txBox="1"/>
            <p:nvPr/>
          </p:nvSpPr>
          <p:spPr>
            <a:xfrm>
              <a:off x="9574040" y="49756"/>
              <a:ext cx="1599294" cy="478124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5. </a:t>
              </a:r>
              <a:r>
                <a:rPr lang="en-GB" sz="2400">
                  <a:solidFill>
                    <a:schemeClr val="lt1"/>
                  </a:solidFill>
                  <a:latin typeface="Calibri"/>
                  <a:ea typeface="Calibri"/>
                  <a:cs typeface="Calibri"/>
                  <a:sym typeface="Calibri"/>
                </a:rPr>
                <a:t>Celebrate the gift of life!!!</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sp>
        <p:nvSpPr>
          <p:cNvPr id="432" name="Google Shape;432;p16"/>
          <p:cNvSpPr/>
          <p:nvPr/>
        </p:nvSpPr>
        <p:spPr>
          <a:xfrm>
            <a:off x="338328" y="303591"/>
            <a:ext cx="4335327" cy="5896743"/>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16"/>
          <p:cNvSpPr txBox="1">
            <a:spLocks noGrp="1"/>
          </p:cNvSpPr>
          <p:nvPr>
            <p:ph type="title"/>
          </p:nvPr>
        </p:nvSpPr>
        <p:spPr>
          <a:xfrm>
            <a:off x="594360" y="637125"/>
            <a:ext cx="3802276" cy="52563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GB" sz="4800">
                <a:solidFill>
                  <a:schemeClr val="lt1"/>
                </a:solidFill>
              </a:rPr>
              <a:t>And finally </a:t>
            </a:r>
            <a:endParaRPr/>
          </a:p>
        </p:txBody>
      </p:sp>
      <p:grpSp>
        <p:nvGrpSpPr>
          <p:cNvPr id="434" name="Google Shape;434;p16"/>
          <p:cNvGrpSpPr/>
          <p:nvPr/>
        </p:nvGrpSpPr>
        <p:grpSpPr>
          <a:xfrm>
            <a:off x="5166985" y="1371187"/>
            <a:ext cx="6588691" cy="3761550"/>
            <a:chOff x="0" y="1067596"/>
            <a:chExt cx="6588691" cy="3761550"/>
          </a:xfrm>
        </p:grpSpPr>
        <p:sp>
          <p:nvSpPr>
            <p:cNvPr id="435" name="Google Shape;435;p16"/>
            <p:cNvSpPr/>
            <p:nvPr/>
          </p:nvSpPr>
          <p:spPr>
            <a:xfrm>
              <a:off x="0" y="1067596"/>
              <a:ext cx="6588691" cy="178717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txBox="1"/>
            <p:nvPr/>
          </p:nvSpPr>
          <p:spPr>
            <a:xfrm>
              <a:off x="87243" y="1154839"/>
              <a:ext cx="6414205" cy="1612689"/>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i="0">
                  <a:solidFill>
                    <a:schemeClr val="lt1"/>
                  </a:solidFill>
                  <a:latin typeface="Calibri"/>
                  <a:ea typeface="Calibri"/>
                  <a:cs typeface="Calibri"/>
                  <a:sym typeface="Calibri"/>
                </a:rPr>
                <a:t>Paying attention to our own needs will help us help ourselves, and others as well</a:t>
              </a:r>
              <a:r>
                <a:rPr lang="en-GB" sz="2800" b="1" i="0">
                  <a:solidFill>
                    <a:schemeClr val="lt1"/>
                  </a:solidFill>
                  <a:latin typeface="Calibri"/>
                  <a:ea typeface="Calibri"/>
                  <a:cs typeface="Calibri"/>
                  <a:sym typeface="Calibri"/>
                </a:rPr>
                <a:t>. </a:t>
              </a:r>
              <a:endParaRPr sz="2800" i="0">
                <a:solidFill>
                  <a:schemeClr val="lt1"/>
                </a:solidFill>
                <a:latin typeface="Calibri"/>
                <a:ea typeface="Calibri"/>
                <a:cs typeface="Calibri"/>
                <a:sym typeface="Calibri"/>
              </a:endParaRPr>
            </a:p>
          </p:txBody>
        </p:sp>
        <p:sp>
          <p:nvSpPr>
            <p:cNvPr id="437" name="Google Shape;437;p16"/>
            <p:cNvSpPr/>
            <p:nvPr/>
          </p:nvSpPr>
          <p:spPr>
            <a:xfrm>
              <a:off x="0" y="3041971"/>
              <a:ext cx="6588691" cy="1787175"/>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txBox="1"/>
            <p:nvPr/>
          </p:nvSpPr>
          <p:spPr>
            <a:xfrm>
              <a:off x="87243" y="3129214"/>
              <a:ext cx="6414205" cy="1612689"/>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GB" sz="3200" b="1">
                  <a:solidFill>
                    <a:schemeClr val="lt1"/>
                  </a:solidFill>
                  <a:latin typeface="Calibri"/>
                  <a:ea typeface="Calibri"/>
                  <a:cs typeface="Calibri"/>
                  <a:sym typeface="Calibri"/>
                </a:rPr>
                <a:t>Connect with your purpose: acknowledge the crucial and noble work you are doing.</a:t>
              </a:r>
              <a:endParaRPr sz="3200" b="1">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Additional Readings.</a:t>
            </a:r>
            <a:endParaRPr/>
          </a:p>
        </p:txBody>
      </p:sp>
      <p:sp>
        <p:nvSpPr>
          <p:cNvPr id="444" name="Google Shape;44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u="sng">
                <a:solidFill>
                  <a:schemeClr val="hlink"/>
                </a:solidFill>
                <a:hlinkClick r:id="rId3"/>
              </a:rPr>
              <a:t>https://www.uft.org/sites/default/files/attachments/map-understanding-stress_0.pdf</a:t>
            </a:r>
            <a:r>
              <a:rPr lang="en-GB"/>
              <a:t> - Understanding stress</a:t>
            </a:r>
            <a:endParaRPr/>
          </a:p>
          <a:p>
            <a:pPr marL="228600" lvl="0" indent="-228600" algn="l" rtl="0">
              <a:lnSpc>
                <a:spcPct val="90000"/>
              </a:lnSpc>
              <a:spcBef>
                <a:spcPts val="1000"/>
              </a:spcBef>
              <a:spcAft>
                <a:spcPts val="0"/>
              </a:spcAft>
              <a:buClr>
                <a:schemeClr val="dk1"/>
              </a:buClr>
              <a:buSzPts val="2800"/>
              <a:buChar char="•"/>
            </a:pPr>
            <a:r>
              <a:rPr lang="en-GB" u="sng">
                <a:solidFill>
                  <a:schemeClr val="hlink"/>
                </a:solidFill>
                <a:hlinkClick r:id="rId4"/>
              </a:rPr>
              <a:t>https://emergency.cdc.gov/coping/index.asp</a:t>
            </a:r>
            <a:r>
              <a:rPr lang="en-GB"/>
              <a:t> - Taking Care of your Emotional Health</a:t>
            </a:r>
            <a:endParaRPr/>
          </a:p>
          <a:p>
            <a:pPr marL="228600" lvl="0" indent="-228600" algn="l" rtl="0">
              <a:lnSpc>
                <a:spcPct val="90000"/>
              </a:lnSpc>
              <a:spcBef>
                <a:spcPts val="1000"/>
              </a:spcBef>
              <a:spcAft>
                <a:spcPts val="0"/>
              </a:spcAft>
              <a:buClr>
                <a:schemeClr val="dk1"/>
              </a:buClr>
              <a:buSzPts val="2800"/>
              <a:buChar char="•"/>
            </a:pPr>
            <a:r>
              <a:rPr lang="en-GB" u="sng">
                <a:solidFill>
                  <a:schemeClr val="hlink"/>
                </a:solidFill>
                <a:hlinkClick r:id="rId5"/>
              </a:rPr>
              <a:t>https://www.basw.co.uk/quick-guide-self-care-social-workers-during-covid-19</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Google Shape;449;p18"/>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0" name="Google Shape;450;p18"/>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1" name="Google Shape;451;p18"/>
          <p:cNvSpPr>
            <a:spLocks noGrp="1"/>
          </p:cNvSpPr>
          <p:nvPr>
            <p:ph type="title"/>
          </p:nvPr>
        </p:nvSpPr>
        <p:spPr>
          <a:xfrm>
            <a:off x="686834" y="1153572"/>
            <a:ext cx="3200400" cy="4461163"/>
          </a:xfrm>
          <a:prstGeom prst="ellipse">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GB">
                <a:solidFill>
                  <a:srgbClr val="FFFFFF"/>
                </a:solidFill>
              </a:rPr>
              <a:t>Breakout time! </a:t>
            </a:r>
            <a:endParaRPr/>
          </a:p>
        </p:txBody>
      </p:sp>
      <p:sp>
        <p:nvSpPr>
          <p:cNvPr id="452" name="Google Shape;452;p18"/>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3" name="Google Shape;453;p18"/>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GB"/>
              <a:t>Based on what you’ve learned in this webinar, </a:t>
            </a:r>
            <a:r>
              <a:rPr lang="en-GB" b="1"/>
              <a:t>what can you do to promote your own wellbeing during COVID-19?</a:t>
            </a:r>
            <a:endParaRPr b="1"/>
          </a:p>
          <a:p>
            <a:pPr marL="228600" lvl="0" indent="-50800" algn="l" rtl="0">
              <a:lnSpc>
                <a:spcPct val="90000"/>
              </a:lnSpc>
              <a:spcBef>
                <a:spcPts val="1000"/>
              </a:spcBef>
              <a:spcAft>
                <a:spcPts val="0"/>
              </a:spcAft>
              <a:buClr>
                <a:schemeClr val="dk1"/>
              </a:buClr>
              <a:buSzPts val="2800"/>
              <a:buNone/>
            </a:pPr>
            <a:endParaRPr i="1"/>
          </a:p>
          <a:p>
            <a:pPr marL="228600" lvl="0" indent="-228600" algn="l" rtl="0">
              <a:lnSpc>
                <a:spcPct val="90000"/>
              </a:lnSpc>
              <a:spcBef>
                <a:spcPts val="1000"/>
              </a:spcBef>
              <a:spcAft>
                <a:spcPts val="0"/>
              </a:spcAft>
              <a:buClr>
                <a:schemeClr val="dk1"/>
              </a:buClr>
              <a:buSzPts val="2800"/>
              <a:buChar char="•"/>
            </a:pPr>
            <a:r>
              <a:rPr lang="en-GB" i="1"/>
              <a:t>Nominate one facilitator</a:t>
            </a:r>
            <a:endParaRPr/>
          </a:p>
          <a:p>
            <a:pPr marL="228600" lvl="0" indent="-228600" algn="l" rtl="0">
              <a:lnSpc>
                <a:spcPct val="90000"/>
              </a:lnSpc>
              <a:spcBef>
                <a:spcPts val="1000"/>
              </a:spcBef>
              <a:spcAft>
                <a:spcPts val="0"/>
              </a:spcAft>
              <a:buClr>
                <a:schemeClr val="dk1"/>
              </a:buClr>
              <a:buSzPts val="2800"/>
              <a:buChar char="•"/>
            </a:pPr>
            <a:r>
              <a:rPr lang="en-GB" i="1"/>
              <a:t>Nominate one rapporteur</a:t>
            </a:r>
            <a:endParaRPr/>
          </a:p>
          <a:p>
            <a:pPr marL="228600" lvl="0" indent="-228600" algn="l" rtl="0">
              <a:lnSpc>
                <a:spcPct val="90000"/>
              </a:lnSpc>
              <a:spcBef>
                <a:spcPts val="1000"/>
              </a:spcBef>
              <a:spcAft>
                <a:spcPts val="0"/>
              </a:spcAft>
              <a:buClr>
                <a:schemeClr val="dk1"/>
              </a:buClr>
              <a:buSzPts val="2800"/>
              <a:buChar char="•"/>
            </a:pPr>
            <a:r>
              <a:rPr lang="en-GB" i="1"/>
              <a:t>You have 10 minutes in your breakout room</a:t>
            </a:r>
            <a:endParaRPr/>
          </a:p>
          <a:p>
            <a:pPr marL="228600" lvl="0" indent="-228600" algn="l" rtl="0">
              <a:lnSpc>
                <a:spcPct val="90000"/>
              </a:lnSpc>
              <a:spcBef>
                <a:spcPts val="1000"/>
              </a:spcBef>
              <a:spcAft>
                <a:spcPts val="0"/>
              </a:spcAft>
              <a:buClr>
                <a:schemeClr val="dk1"/>
              </a:buClr>
              <a:buSzPts val="2800"/>
              <a:buChar char="•"/>
            </a:pPr>
            <a:r>
              <a:rPr lang="en-GB" i="1"/>
              <a:t>Provide feedback on the </a:t>
            </a:r>
            <a:r>
              <a:rPr lang="en-GB" b="1" i="1"/>
              <a:t>three main points</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242A15-FDEE-48C1-B161-191B20367E7E}"/>
              </a:ext>
            </a:extLst>
          </p:cNvPr>
          <p:cNvPicPr>
            <a:picLocks noChangeAspect="1"/>
          </p:cNvPicPr>
          <p:nvPr/>
        </p:nvPicPr>
        <p:blipFill>
          <a:blip r:embed="rId2"/>
          <a:stretch>
            <a:fillRect/>
          </a:stretch>
        </p:blipFill>
        <p:spPr>
          <a:xfrm>
            <a:off x="32426" y="1877890"/>
            <a:ext cx="12159574" cy="2567502"/>
          </a:xfrm>
          <a:prstGeom prst="rect">
            <a:avLst/>
          </a:prstGeom>
        </p:spPr>
      </p:pic>
    </p:spTree>
    <p:extLst>
      <p:ext uri="{BB962C8B-B14F-4D97-AF65-F5344CB8AC3E}">
        <p14:creationId xmlns:p14="http://schemas.microsoft.com/office/powerpoint/2010/main" val="3243719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242A15-FDEE-48C1-B161-191B20367E7E}"/>
              </a:ext>
            </a:extLst>
          </p:cNvPr>
          <p:cNvPicPr>
            <a:picLocks noChangeAspect="1"/>
          </p:cNvPicPr>
          <p:nvPr/>
        </p:nvPicPr>
        <p:blipFill>
          <a:blip r:embed="rId2"/>
          <a:stretch>
            <a:fillRect/>
          </a:stretch>
        </p:blipFill>
        <p:spPr>
          <a:xfrm>
            <a:off x="32426" y="1877890"/>
            <a:ext cx="12159574" cy="2567502"/>
          </a:xfrm>
          <a:prstGeom prst="rect">
            <a:avLst/>
          </a:prstGeom>
        </p:spPr>
      </p:pic>
    </p:spTree>
    <p:extLst>
      <p:ext uri="{BB962C8B-B14F-4D97-AF65-F5344CB8AC3E}">
        <p14:creationId xmlns:p14="http://schemas.microsoft.com/office/powerpoint/2010/main" val="4065835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a:t>Thank you!</a:t>
            </a:r>
            <a:endParaRPr/>
          </a:p>
        </p:txBody>
      </p:sp>
      <p:pic>
        <p:nvPicPr>
          <p:cNvPr id="459" name="Google Shape;459;p19"/>
          <p:cNvPicPr preferRelativeResize="0"/>
          <p:nvPr/>
        </p:nvPicPr>
        <p:blipFill>
          <a:blip r:embed="rId3">
            <a:alphaModFix/>
          </a:blip>
          <a:stretch>
            <a:fillRect/>
          </a:stretch>
        </p:blipFill>
        <p:spPr>
          <a:xfrm>
            <a:off x="2809875" y="2256238"/>
            <a:ext cx="6572250" cy="3590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2"/>
          <p:cNvSpPr/>
          <p:nvPr/>
        </p:nvSpPr>
        <p:spPr>
          <a:xfrm>
            <a:off x="338328" y="303591"/>
            <a:ext cx="3657600" cy="5896743"/>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0" name="Google Shape;260;p2"/>
          <p:cNvSpPr txBox="1">
            <a:spLocks noGrp="1"/>
          </p:cNvSpPr>
          <p:nvPr>
            <p:ph type="title"/>
          </p:nvPr>
        </p:nvSpPr>
        <p:spPr>
          <a:xfrm>
            <a:off x="594360" y="637125"/>
            <a:ext cx="3163824" cy="52563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GB">
                <a:solidFill>
                  <a:schemeClr val="lt1"/>
                </a:solidFill>
              </a:rPr>
              <a:t>Webinar 7: Welcome and introduction</a:t>
            </a:r>
            <a:endParaRPr/>
          </a:p>
        </p:txBody>
      </p:sp>
      <p:grpSp>
        <p:nvGrpSpPr>
          <p:cNvPr id="261" name="Google Shape;261;p2"/>
          <p:cNvGrpSpPr/>
          <p:nvPr/>
        </p:nvGrpSpPr>
        <p:grpSpPr>
          <a:xfrm>
            <a:off x="4517136" y="306250"/>
            <a:ext cx="7242048" cy="5891424"/>
            <a:chOff x="0" y="2659"/>
            <a:chExt cx="7242048" cy="5891424"/>
          </a:xfrm>
        </p:grpSpPr>
        <p:sp>
          <p:nvSpPr>
            <p:cNvPr id="262" name="Google Shape;262;p2"/>
            <p:cNvSpPr/>
            <p:nvPr/>
          </p:nvSpPr>
          <p:spPr>
            <a:xfrm>
              <a:off x="0" y="3558996"/>
              <a:ext cx="7242048" cy="2335087"/>
            </a:xfrm>
            <a:prstGeom prst="rect">
              <a:avLst/>
            </a:prstGeom>
            <a:solidFill>
              <a:srgbClr val="E3831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txBox="1"/>
            <p:nvPr/>
          </p:nvSpPr>
          <p:spPr>
            <a:xfrm>
              <a:off x="0" y="3558996"/>
              <a:ext cx="7242048" cy="1260947"/>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GB" sz="2300" b="0" i="0" u="none" strike="noStrike" cap="none">
                  <a:solidFill>
                    <a:schemeClr val="lt1"/>
                  </a:solidFill>
                  <a:latin typeface="Calibri"/>
                  <a:ea typeface="Calibri"/>
                  <a:cs typeface="Calibri"/>
                  <a:sym typeface="Calibri"/>
                </a:rPr>
                <a:t>Key principles informing these sessions</a:t>
              </a:r>
              <a:endParaRPr sz="2300" b="0" i="0" u="none" strike="noStrike" cap="none">
                <a:solidFill>
                  <a:schemeClr val="lt1"/>
                </a:solidFill>
                <a:latin typeface="Calibri"/>
                <a:ea typeface="Calibri"/>
                <a:cs typeface="Calibri"/>
                <a:sym typeface="Calibri"/>
              </a:endParaRPr>
            </a:p>
          </p:txBody>
        </p:sp>
        <p:sp>
          <p:nvSpPr>
            <p:cNvPr id="264" name="Google Shape;264;p2"/>
            <p:cNvSpPr/>
            <p:nvPr/>
          </p:nvSpPr>
          <p:spPr>
            <a:xfrm>
              <a:off x="884" y="4773242"/>
              <a:ext cx="1448055" cy="1074140"/>
            </a:xfrm>
            <a:prstGeom prst="rect">
              <a:avLst/>
            </a:prstGeom>
            <a:solidFill>
              <a:srgbClr val="F5D7C9">
                <a:alpha val="89803"/>
              </a:srgbClr>
            </a:solidFill>
            <a:ln w="12700" cap="flat" cmpd="sng">
              <a:solidFill>
                <a:srgbClr val="F5D7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txBox="1"/>
            <p:nvPr/>
          </p:nvSpPr>
          <p:spPr>
            <a:xfrm>
              <a:off x="884"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u="none" strike="noStrike" cap="none">
                  <a:solidFill>
                    <a:schemeClr val="dk1"/>
                  </a:solidFill>
                  <a:latin typeface="Calibri"/>
                  <a:ea typeface="Calibri"/>
                  <a:cs typeface="Calibri"/>
                  <a:sym typeface="Calibri"/>
                </a:rPr>
                <a:t>Strengths-based</a:t>
              </a:r>
              <a:endParaRPr sz="1500" b="0" i="0" u="none" strike="noStrike" cap="none">
                <a:solidFill>
                  <a:schemeClr val="dk1"/>
                </a:solidFill>
                <a:latin typeface="Calibri"/>
                <a:ea typeface="Calibri"/>
                <a:cs typeface="Calibri"/>
                <a:sym typeface="Calibri"/>
              </a:endParaRPr>
            </a:p>
          </p:txBody>
        </p:sp>
        <p:sp>
          <p:nvSpPr>
            <p:cNvPr id="266" name="Google Shape;266;p2"/>
            <p:cNvSpPr/>
            <p:nvPr/>
          </p:nvSpPr>
          <p:spPr>
            <a:xfrm>
              <a:off x="1448940" y="4773242"/>
              <a:ext cx="1448055" cy="1074140"/>
            </a:xfrm>
            <a:prstGeom prst="rect">
              <a:avLst/>
            </a:prstGeom>
            <a:solidFill>
              <a:srgbClr val="F5D7C9">
                <a:alpha val="89803"/>
              </a:srgbClr>
            </a:solidFill>
            <a:ln w="12700" cap="flat" cmpd="sng">
              <a:solidFill>
                <a:srgbClr val="F5D7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txBox="1"/>
            <p:nvPr/>
          </p:nvSpPr>
          <p:spPr>
            <a:xfrm>
              <a:off x="1448940"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u="none" strike="noStrike" cap="none">
                  <a:solidFill>
                    <a:schemeClr val="dk1"/>
                  </a:solidFill>
                  <a:latin typeface="Calibri"/>
                  <a:ea typeface="Calibri"/>
                  <a:cs typeface="Calibri"/>
                  <a:sym typeface="Calibri"/>
                </a:rPr>
                <a:t>Useful for here and now but also forward looking</a:t>
              </a:r>
              <a:endParaRPr sz="1500" b="0" i="0" u="none" strike="noStrike" cap="none">
                <a:solidFill>
                  <a:schemeClr val="dk1"/>
                </a:solidFill>
                <a:latin typeface="Calibri"/>
                <a:ea typeface="Calibri"/>
                <a:cs typeface="Calibri"/>
                <a:sym typeface="Calibri"/>
              </a:endParaRPr>
            </a:p>
          </p:txBody>
        </p:sp>
        <p:sp>
          <p:nvSpPr>
            <p:cNvPr id="268" name="Google Shape;268;p2"/>
            <p:cNvSpPr/>
            <p:nvPr/>
          </p:nvSpPr>
          <p:spPr>
            <a:xfrm>
              <a:off x="2896996" y="4773242"/>
              <a:ext cx="1448055" cy="1074140"/>
            </a:xfrm>
            <a:prstGeom prst="rect">
              <a:avLst/>
            </a:prstGeom>
            <a:solidFill>
              <a:srgbClr val="F5D7C9">
                <a:alpha val="89803"/>
              </a:srgbClr>
            </a:solidFill>
            <a:ln w="12700" cap="flat" cmpd="sng">
              <a:solidFill>
                <a:srgbClr val="F5D7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txBox="1"/>
            <p:nvPr/>
          </p:nvSpPr>
          <p:spPr>
            <a:xfrm>
              <a:off x="2896996"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u="none" strike="noStrike" cap="none">
                  <a:solidFill>
                    <a:schemeClr val="dk1"/>
                  </a:solidFill>
                  <a:latin typeface="Calibri"/>
                  <a:ea typeface="Calibri"/>
                  <a:cs typeface="Calibri"/>
                  <a:sym typeface="Calibri"/>
                </a:rPr>
                <a:t>Informed by global guidance and child rights instruments</a:t>
              </a:r>
              <a:endParaRPr sz="1500" b="0" i="0" u="none" strike="noStrike" cap="none">
                <a:solidFill>
                  <a:schemeClr val="dk1"/>
                </a:solidFill>
                <a:latin typeface="Calibri"/>
                <a:ea typeface="Calibri"/>
                <a:cs typeface="Calibri"/>
                <a:sym typeface="Calibri"/>
              </a:endParaRPr>
            </a:p>
          </p:txBody>
        </p:sp>
        <p:sp>
          <p:nvSpPr>
            <p:cNvPr id="270" name="Google Shape;270;p2"/>
            <p:cNvSpPr/>
            <p:nvPr/>
          </p:nvSpPr>
          <p:spPr>
            <a:xfrm>
              <a:off x="4345051" y="4773242"/>
              <a:ext cx="1448055" cy="1074140"/>
            </a:xfrm>
            <a:prstGeom prst="rect">
              <a:avLst/>
            </a:prstGeom>
            <a:solidFill>
              <a:srgbClr val="F5D7C9">
                <a:alpha val="89803"/>
              </a:srgbClr>
            </a:solidFill>
            <a:ln w="12700" cap="flat" cmpd="sng">
              <a:solidFill>
                <a:srgbClr val="F5D7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txBox="1"/>
            <p:nvPr/>
          </p:nvSpPr>
          <p:spPr>
            <a:xfrm>
              <a:off x="4345051"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u="none" strike="noStrike" cap="none">
                  <a:solidFill>
                    <a:schemeClr val="dk1"/>
                  </a:solidFill>
                  <a:latin typeface="Calibri"/>
                  <a:ea typeface="Calibri"/>
                  <a:cs typeface="Calibri"/>
                  <a:sym typeface="Calibri"/>
                </a:rPr>
                <a:t>Contextualized and fit for purpose (i.e., practical)</a:t>
              </a:r>
              <a:endParaRPr sz="1500" b="0" i="0" u="none" strike="noStrike" cap="none">
                <a:solidFill>
                  <a:schemeClr val="dk1"/>
                </a:solidFill>
                <a:latin typeface="Calibri"/>
                <a:ea typeface="Calibri"/>
                <a:cs typeface="Calibri"/>
                <a:sym typeface="Calibri"/>
              </a:endParaRPr>
            </a:p>
          </p:txBody>
        </p:sp>
        <p:sp>
          <p:nvSpPr>
            <p:cNvPr id="272" name="Google Shape;272;p2"/>
            <p:cNvSpPr/>
            <p:nvPr/>
          </p:nvSpPr>
          <p:spPr>
            <a:xfrm>
              <a:off x="5793107" y="4773242"/>
              <a:ext cx="1448055" cy="1074140"/>
            </a:xfrm>
            <a:prstGeom prst="rect">
              <a:avLst/>
            </a:prstGeom>
            <a:solidFill>
              <a:srgbClr val="F5D7C9">
                <a:alpha val="89803"/>
              </a:srgbClr>
            </a:solidFill>
            <a:ln w="12700" cap="flat" cmpd="sng">
              <a:solidFill>
                <a:srgbClr val="F5D7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txBox="1"/>
            <p:nvPr/>
          </p:nvSpPr>
          <p:spPr>
            <a:xfrm>
              <a:off x="5793107" y="4773242"/>
              <a:ext cx="1448055" cy="1074140"/>
            </a:xfrm>
            <a:prstGeom prst="rect">
              <a:avLst/>
            </a:prstGeom>
            <a:noFill/>
            <a:ln>
              <a:noFill/>
            </a:ln>
          </p:spPr>
          <p:txBody>
            <a:bodyPr spcFirstLastPara="1" wrap="square" lIns="106675" tIns="19050" rIns="106675"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GB" sz="1500" b="0" i="0" u="none" strike="noStrike" cap="none">
                  <a:solidFill>
                    <a:schemeClr val="dk1"/>
                  </a:solidFill>
                  <a:latin typeface="Calibri"/>
                  <a:ea typeface="Calibri"/>
                  <a:cs typeface="Calibri"/>
                  <a:sym typeface="Calibri"/>
                </a:rPr>
                <a:t>Participatory</a:t>
              </a:r>
              <a:endParaRPr sz="1500" b="0" i="0" u="none" strike="noStrike" cap="none">
                <a:solidFill>
                  <a:schemeClr val="dk1"/>
                </a:solidFill>
                <a:latin typeface="Calibri"/>
                <a:ea typeface="Calibri"/>
                <a:cs typeface="Calibri"/>
                <a:sym typeface="Calibri"/>
              </a:endParaRPr>
            </a:p>
          </p:txBody>
        </p:sp>
        <p:sp>
          <p:nvSpPr>
            <p:cNvPr id="274" name="Google Shape;274;p2"/>
            <p:cNvSpPr/>
            <p:nvPr/>
          </p:nvSpPr>
          <p:spPr>
            <a:xfrm rot="10800000">
              <a:off x="0" y="2659"/>
              <a:ext cx="7242048" cy="3591364"/>
            </a:xfrm>
            <a:prstGeom prst="upArrowCallout">
              <a:avLst>
                <a:gd name="adj1" fmla="val 25000"/>
                <a:gd name="adj2" fmla="val 25000"/>
                <a:gd name="adj3" fmla="val 25000"/>
                <a:gd name="adj4" fmla="val 64977"/>
              </a:avLst>
            </a:prstGeom>
            <a:solidFill>
              <a:srgbClr val="E3831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txBox="1"/>
            <p:nvPr/>
          </p:nvSpPr>
          <p:spPr>
            <a:xfrm>
              <a:off x="0" y="2659"/>
              <a:ext cx="7242048" cy="2333561"/>
            </a:xfrm>
            <a:prstGeom prst="rect">
              <a:avLst/>
            </a:prstGeom>
            <a:noFill/>
            <a:ln>
              <a:noFill/>
            </a:ln>
          </p:spPr>
          <p:txBody>
            <a:bodyPr spcFirstLastPara="1" wrap="square" lIns="163575" tIns="163575" rIns="163575" bIns="16357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GB" sz="2300" b="1" i="0" u="none" strike="noStrike" cap="none">
                  <a:solidFill>
                    <a:schemeClr val="lt1"/>
                  </a:solidFill>
                  <a:latin typeface="Calibri"/>
                  <a:ea typeface="Calibri"/>
                  <a:cs typeface="Calibri"/>
                  <a:sym typeface="Calibri"/>
                </a:rPr>
                <a:t>Webinar aim: </a:t>
              </a:r>
              <a:r>
                <a:rPr lang="en-GB" sz="2300" b="0" i="0" u="none" strike="noStrike" cap="none">
                  <a:solidFill>
                    <a:schemeClr val="lt1"/>
                  </a:solidFill>
                  <a:latin typeface="Calibri"/>
                  <a:ea typeface="Calibri"/>
                  <a:cs typeface="Calibri"/>
                  <a:sym typeface="Calibri"/>
                </a:rPr>
                <a:t>To provide guidance and emphasize the importance of self-care for Uganda’s social service workforce, with a particular emphasis on the professional practitioners who work to protect and support vulnerable children, women, and families in the context of COVID-19.</a:t>
              </a:r>
              <a:endParaRPr sz="23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3"/>
          <p:cNvSpPr txBox="1">
            <a:spLocks noGrp="1"/>
          </p:cNvSpPr>
          <p:nvPr>
            <p:ph type="title"/>
          </p:nvPr>
        </p:nvSpPr>
        <p:spPr>
          <a:xfrm>
            <a:off x="7105338" y="365125"/>
            <a:ext cx="4248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a:t>Current Environment </a:t>
            </a:r>
            <a:endParaRPr/>
          </a:p>
        </p:txBody>
      </p:sp>
      <p:sp>
        <p:nvSpPr>
          <p:cNvPr id="281" name="Google Shape;281;p3"/>
          <p:cNvSpPr txBox="1">
            <a:spLocks noGrp="1"/>
          </p:cNvSpPr>
          <p:nvPr>
            <p:ph type="body" idx="1"/>
          </p:nvPr>
        </p:nvSpPr>
        <p:spPr>
          <a:xfrm>
            <a:off x="838199" y="365126"/>
            <a:ext cx="6012305" cy="58118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Font typeface="Noto Sans Symbols"/>
              <a:buChar char="▪"/>
            </a:pPr>
            <a:r>
              <a:rPr lang="en-GB" sz="2000"/>
              <a:t>Unprecedented event</a:t>
            </a:r>
            <a:endParaRPr/>
          </a:p>
          <a:p>
            <a:pPr marL="228600" lvl="0" indent="-228600" algn="l" rtl="0">
              <a:lnSpc>
                <a:spcPct val="90000"/>
              </a:lnSpc>
              <a:spcBef>
                <a:spcPts val="1000"/>
              </a:spcBef>
              <a:spcAft>
                <a:spcPts val="0"/>
              </a:spcAft>
              <a:buClr>
                <a:schemeClr val="dk1"/>
              </a:buClr>
              <a:buSzPts val="2000"/>
              <a:buFont typeface="Noto Sans Symbols"/>
              <a:buChar char="▪"/>
            </a:pPr>
            <a:r>
              <a:rPr lang="en-GB" sz="2000"/>
              <a:t>Global impact</a:t>
            </a:r>
            <a:endParaRPr/>
          </a:p>
          <a:p>
            <a:pPr marL="228600" lvl="0" indent="-228600" algn="l" rtl="0">
              <a:lnSpc>
                <a:spcPct val="90000"/>
              </a:lnSpc>
              <a:spcBef>
                <a:spcPts val="1000"/>
              </a:spcBef>
              <a:spcAft>
                <a:spcPts val="0"/>
              </a:spcAft>
              <a:buClr>
                <a:schemeClr val="dk1"/>
              </a:buClr>
              <a:buSzPts val="2000"/>
              <a:buFont typeface="Noto Sans Symbols"/>
              <a:buChar char="▪"/>
            </a:pPr>
            <a:r>
              <a:rPr lang="en-GB" sz="2000"/>
              <a:t>No roadmap </a:t>
            </a:r>
            <a:endParaRPr/>
          </a:p>
          <a:p>
            <a:pPr marL="228600" lvl="0" indent="-228600" algn="l" rtl="0">
              <a:lnSpc>
                <a:spcPct val="90000"/>
              </a:lnSpc>
              <a:spcBef>
                <a:spcPts val="1000"/>
              </a:spcBef>
              <a:spcAft>
                <a:spcPts val="0"/>
              </a:spcAft>
              <a:buClr>
                <a:schemeClr val="dk1"/>
              </a:buClr>
              <a:buSzPts val="2000"/>
              <a:buFont typeface="Noto Sans Symbols"/>
              <a:buChar char="▪"/>
            </a:pPr>
            <a:r>
              <a:rPr lang="en-GB" sz="2000"/>
              <a:t>Dealing with fear about the future of ourselves and our family (loss of life, loss of earnings, etc.)</a:t>
            </a:r>
            <a:endParaRPr/>
          </a:p>
          <a:p>
            <a:pPr marL="228600" lvl="0" indent="-228600" algn="l" rtl="0">
              <a:lnSpc>
                <a:spcPct val="90000"/>
              </a:lnSpc>
              <a:spcBef>
                <a:spcPts val="1000"/>
              </a:spcBef>
              <a:spcAft>
                <a:spcPts val="0"/>
              </a:spcAft>
              <a:buClr>
                <a:schemeClr val="dk1"/>
              </a:buClr>
              <a:buSzPts val="2000"/>
              <a:buFont typeface="Noto Sans Symbols"/>
              <a:buChar char="▪"/>
            </a:pPr>
            <a:r>
              <a:rPr lang="en-GB" sz="2000"/>
              <a:t>Dealing with changes in all areas of our daily lives </a:t>
            </a:r>
            <a:endParaRPr/>
          </a:p>
          <a:p>
            <a:pPr marL="685800" lvl="1" indent="-228600" algn="l" rtl="0">
              <a:lnSpc>
                <a:spcPct val="90000"/>
              </a:lnSpc>
              <a:spcBef>
                <a:spcPts val="500"/>
              </a:spcBef>
              <a:spcAft>
                <a:spcPts val="0"/>
              </a:spcAft>
              <a:buClr>
                <a:schemeClr val="dk1"/>
              </a:buClr>
              <a:buSzPts val="2000"/>
              <a:buFont typeface="Courier New"/>
              <a:buChar char="o"/>
            </a:pPr>
            <a:r>
              <a:rPr lang="en-GB" sz="2000"/>
              <a:t>Managing new situations</a:t>
            </a:r>
            <a:endParaRPr/>
          </a:p>
          <a:p>
            <a:pPr marL="685800" lvl="1" indent="-228600" algn="l" rtl="0">
              <a:lnSpc>
                <a:spcPct val="90000"/>
              </a:lnSpc>
              <a:spcBef>
                <a:spcPts val="500"/>
              </a:spcBef>
              <a:spcAft>
                <a:spcPts val="0"/>
              </a:spcAft>
              <a:buClr>
                <a:schemeClr val="dk1"/>
              </a:buClr>
              <a:buSzPts val="2000"/>
              <a:buFont typeface="Courier New"/>
              <a:buChar char="o"/>
            </a:pPr>
            <a:r>
              <a:rPr lang="en-GB" sz="2000"/>
              <a:t>Working from home</a:t>
            </a:r>
            <a:endParaRPr/>
          </a:p>
          <a:p>
            <a:pPr marL="685800" lvl="1" indent="-228600" algn="l" rtl="0">
              <a:lnSpc>
                <a:spcPct val="90000"/>
              </a:lnSpc>
              <a:spcBef>
                <a:spcPts val="500"/>
              </a:spcBef>
              <a:spcAft>
                <a:spcPts val="0"/>
              </a:spcAft>
              <a:buClr>
                <a:schemeClr val="dk1"/>
              </a:buClr>
              <a:buSzPts val="2000"/>
              <a:buFont typeface="Courier New"/>
              <a:buChar char="o"/>
            </a:pPr>
            <a:r>
              <a:rPr lang="en-GB" sz="2000"/>
              <a:t>Children  at home</a:t>
            </a:r>
            <a:endParaRPr/>
          </a:p>
          <a:p>
            <a:pPr marL="685800" lvl="1" indent="-228600" algn="l" rtl="0">
              <a:lnSpc>
                <a:spcPct val="90000"/>
              </a:lnSpc>
              <a:spcBef>
                <a:spcPts val="500"/>
              </a:spcBef>
              <a:spcAft>
                <a:spcPts val="0"/>
              </a:spcAft>
              <a:buClr>
                <a:schemeClr val="dk1"/>
              </a:buClr>
              <a:buSzPts val="2000"/>
              <a:buFont typeface="Courier New"/>
              <a:buChar char="o"/>
            </a:pPr>
            <a:r>
              <a:rPr lang="en-GB" sz="2000"/>
              <a:t>Technology driving our lives</a:t>
            </a:r>
            <a:endParaRPr/>
          </a:p>
          <a:p>
            <a:pPr marL="228600" lvl="0" indent="-228600" algn="l" rtl="0">
              <a:lnSpc>
                <a:spcPct val="90000"/>
              </a:lnSpc>
              <a:spcBef>
                <a:spcPts val="1000"/>
              </a:spcBef>
              <a:spcAft>
                <a:spcPts val="0"/>
              </a:spcAft>
              <a:buClr>
                <a:schemeClr val="dk1"/>
              </a:buClr>
              <a:buSzPts val="2000"/>
              <a:buFont typeface="Noto Sans Symbols"/>
              <a:buChar char="▪"/>
            </a:pPr>
            <a:r>
              <a:rPr lang="en-GB" sz="2000"/>
              <a:t> Experiencing uncertainty</a:t>
            </a:r>
            <a:endParaRPr/>
          </a:p>
          <a:p>
            <a:pPr marL="228600" lvl="0" indent="-228600" algn="l" rtl="0">
              <a:lnSpc>
                <a:spcPct val="90000"/>
              </a:lnSpc>
              <a:spcBef>
                <a:spcPts val="1000"/>
              </a:spcBef>
              <a:spcAft>
                <a:spcPts val="0"/>
              </a:spcAft>
              <a:buClr>
                <a:schemeClr val="dk1"/>
              </a:buClr>
              <a:buSzPts val="2000"/>
              <a:buFont typeface="Noto Sans Symbols"/>
              <a:buChar char="▪"/>
            </a:pPr>
            <a:r>
              <a:rPr lang="en-GB" sz="2000" b="1"/>
              <a:t>Making the most of the new normal requires</a:t>
            </a:r>
            <a:endParaRPr/>
          </a:p>
          <a:p>
            <a:pPr marL="685800" lvl="1" indent="-228600" algn="l" rtl="0">
              <a:lnSpc>
                <a:spcPct val="90000"/>
              </a:lnSpc>
              <a:spcBef>
                <a:spcPts val="500"/>
              </a:spcBef>
              <a:spcAft>
                <a:spcPts val="0"/>
              </a:spcAft>
              <a:buClr>
                <a:schemeClr val="dk1"/>
              </a:buClr>
              <a:buSzPts val="2000"/>
              <a:buFont typeface="Noto Sans Symbols"/>
              <a:buChar char="▪"/>
            </a:pPr>
            <a:r>
              <a:rPr lang="en-GB" sz="2000"/>
              <a:t>Ability to adapt</a:t>
            </a:r>
            <a:endParaRPr/>
          </a:p>
          <a:p>
            <a:pPr marL="685800" lvl="1" indent="-228600" algn="l" rtl="0">
              <a:lnSpc>
                <a:spcPct val="90000"/>
              </a:lnSpc>
              <a:spcBef>
                <a:spcPts val="500"/>
              </a:spcBef>
              <a:spcAft>
                <a:spcPts val="0"/>
              </a:spcAft>
              <a:buClr>
                <a:schemeClr val="dk1"/>
              </a:buClr>
              <a:buSzPts val="2000"/>
              <a:buFont typeface="Noto Sans Symbols"/>
              <a:buChar char="▪"/>
            </a:pPr>
            <a:r>
              <a:rPr lang="en-GB" sz="2000"/>
              <a:t>Agility in responding to daily demands </a:t>
            </a:r>
            <a:endParaRPr sz="2000"/>
          </a:p>
          <a:p>
            <a:pPr marL="685800" lvl="1" indent="-228600" algn="l" rtl="0">
              <a:lnSpc>
                <a:spcPct val="90000"/>
              </a:lnSpc>
              <a:spcBef>
                <a:spcPts val="500"/>
              </a:spcBef>
              <a:spcAft>
                <a:spcPts val="0"/>
              </a:spcAft>
              <a:buClr>
                <a:schemeClr val="dk1"/>
              </a:buClr>
              <a:buSzPts val="2000"/>
              <a:buFont typeface="Noto Sans Symbols"/>
              <a:buChar char="▪"/>
            </a:pPr>
            <a:r>
              <a:rPr lang="en-GB" sz="2000"/>
              <a:t>Resilience and new coping mechanisms </a:t>
            </a:r>
            <a:endParaRPr sz="2000"/>
          </a:p>
          <a:p>
            <a:pPr marL="228600" lvl="0" indent="-139700" algn="l" rtl="0">
              <a:lnSpc>
                <a:spcPct val="90000"/>
              </a:lnSpc>
              <a:spcBef>
                <a:spcPts val="1000"/>
              </a:spcBef>
              <a:spcAft>
                <a:spcPts val="0"/>
              </a:spcAft>
              <a:buClr>
                <a:schemeClr val="dk1"/>
              </a:buClr>
              <a:buSzPts val="1400"/>
              <a:buFont typeface="Noto Sans Symbols"/>
              <a:buNone/>
            </a:pPr>
            <a:endParaRPr sz="1400"/>
          </a:p>
          <a:p>
            <a:pPr marL="685800" lvl="1" indent="-139700" algn="l" rtl="0">
              <a:lnSpc>
                <a:spcPct val="90000"/>
              </a:lnSpc>
              <a:spcBef>
                <a:spcPts val="500"/>
              </a:spcBef>
              <a:spcAft>
                <a:spcPts val="0"/>
              </a:spcAft>
              <a:buClr>
                <a:schemeClr val="dk1"/>
              </a:buClr>
              <a:buSzPts val="1400"/>
              <a:buNone/>
            </a:pPr>
            <a:endParaRPr sz="1400"/>
          </a:p>
        </p:txBody>
      </p:sp>
      <p:pic>
        <p:nvPicPr>
          <p:cNvPr id="282" name="Google Shape;282;p3"/>
          <p:cNvPicPr preferRelativeResize="0"/>
          <p:nvPr/>
        </p:nvPicPr>
        <p:blipFill rotWithShape="1">
          <a:blip r:embed="rId3">
            <a:alphaModFix/>
          </a:blip>
          <a:srcRect r="20732" b="3"/>
          <a:stretch/>
        </p:blipFill>
        <p:spPr>
          <a:xfrm>
            <a:off x="7105338" y="1904281"/>
            <a:ext cx="4307048" cy="3626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4"/>
          <p:cNvSpPr/>
          <p:nvPr/>
        </p:nvSpPr>
        <p:spPr>
          <a:xfrm>
            <a:off x="0" y="1"/>
            <a:ext cx="12192000" cy="1911096"/>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9" name="Google Shape;289;p4"/>
          <p:cNvSpPr txBox="1">
            <a:spLocks noGrp="1"/>
          </p:cNvSpPr>
          <p:nvPr>
            <p:ph type="title"/>
          </p:nvPr>
        </p:nvSpPr>
        <p:spPr>
          <a:xfrm>
            <a:off x="838200" y="36576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solidFill>
                  <a:schemeClr val="lt1"/>
                </a:solidFill>
              </a:rPr>
              <a:t>Self-care is a necessity!</a:t>
            </a:r>
            <a:endParaRPr/>
          </a:p>
        </p:txBody>
      </p:sp>
      <p:sp>
        <p:nvSpPr>
          <p:cNvPr id="290" name="Google Shape;290;p4"/>
          <p:cNvSpPr txBox="1">
            <a:spLocks noGrp="1"/>
          </p:cNvSpPr>
          <p:nvPr>
            <p:ph type="body" idx="1"/>
          </p:nvPr>
        </p:nvSpPr>
        <p:spPr>
          <a:xfrm>
            <a:off x="841248" y="2276857"/>
            <a:ext cx="5015484" cy="390010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200"/>
              <a:buChar char="•"/>
            </a:pPr>
            <a:r>
              <a:rPr lang="en-GB" sz="2200" b="1"/>
              <a:t>Self-care is not selfish!</a:t>
            </a:r>
            <a:r>
              <a:rPr lang="en-GB" sz="2200"/>
              <a:t> It is a way to prevent or  reduce long term harm in the future. </a:t>
            </a:r>
            <a:endParaRPr/>
          </a:p>
          <a:p>
            <a:pPr marL="228600" lvl="0" indent="-228600" algn="l" rtl="0">
              <a:lnSpc>
                <a:spcPct val="90000"/>
              </a:lnSpc>
              <a:spcBef>
                <a:spcPts val="1000"/>
              </a:spcBef>
              <a:spcAft>
                <a:spcPts val="0"/>
              </a:spcAft>
              <a:buClr>
                <a:schemeClr val="dk1"/>
              </a:buClr>
              <a:buSzPts val="2200"/>
              <a:buChar char="•"/>
            </a:pPr>
            <a:r>
              <a:rPr lang="en-GB" sz="2200"/>
              <a:t>Self care is especially important now because we are all in a stressful situation. Child protection practitioners are playing a key role. In order to give our best to children and families we need to look after ourselves. </a:t>
            </a:r>
            <a:endParaRPr/>
          </a:p>
          <a:p>
            <a:pPr marL="228600" lvl="0" indent="-228600" algn="l" rtl="0">
              <a:lnSpc>
                <a:spcPct val="90000"/>
              </a:lnSpc>
              <a:spcBef>
                <a:spcPts val="1000"/>
              </a:spcBef>
              <a:spcAft>
                <a:spcPts val="0"/>
              </a:spcAft>
              <a:buClr>
                <a:schemeClr val="dk1"/>
              </a:buClr>
              <a:buSzPts val="2200"/>
              <a:buChar char="•"/>
            </a:pPr>
            <a:r>
              <a:rPr lang="en-GB" sz="2200" i="1"/>
              <a:t>Self-care is ongoing – it is not a ‘one-off’! </a:t>
            </a:r>
            <a:r>
              <a:rPr lang="en-GB" sz="2200"/>
              <a:t>It should be a habit for life.</a:t>
            </a:r>
            <a:endParaRPr/>
          </a:p>
        </p:txBody>
      </p:sp>
      <p:pic>
        <p:nvPicPr>
          <p:cNvPr id="291" name="Google Shape;291;p4"/>
          <p:cNvPicPr preferRelativeResize="0"/>
          <p:nvPr/>
        </p:nvPicPr>
        <p:blipFill rotWithShape="1">
          <a:blip r:embed="rId3">
            <a:alphaModFix/>
          </a:blip>
          <a:srcRect r="9788" b="-1"/>
          <a:stretch/>
        </p:blipFill>
        <p:spPr>
          <a:xfrm>
            <a:off x="6335270" y="2276857"/>
            <a:ext cx="5015484" cy="39001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6"/>
        <p:cNvGrpSpPr/>
        <p:nvPr/>
      </p:nvGrpSpPr>
      <p:grpSpPr>
        <a:xfrm>
          <a:off x="0" y="0"/>
          <a:ext cx="0" cy="0"/>
          <a:chOff x="0" y="0"/>
          <a:chExt cx="0" cy="0"/>
        </a:xfrm>
      </p:grpSpPr>
      <p:sp>
        <p:nvSpPr>
          <p:cNvPr id="297" name="Google Shape;297;p5"/>
          <p:cNvSpPr txBox="1">
            <a:spLocks noGrp="1"/>
          </p:cNvSpPr>
          <p:nvPr>
            <p:ph type="title"/>
          </p:nvPr>
        </p:nvSpPr>
        <p:spPr>
          <a:xfrm>
            <a:off x="838200" y="365125"/>
            <a:ext cx="6254496" cy="1828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In summary…….self-care is </a:t>
            </a:r>
            <a:endParaRPr/>
          </a:p>
        </p:txBody>
      </p:sp>
      <p:sp>
        <p:nvSpPr>
          <p:cNvPr id="298" name="Google Shape;298;p5"/>
          <p:cNvSpPr txBox="1">
            <a:spLocks noGrp="1"/>
          </p:cNvSpPr>
          <p:nvPr>
            <p:ph type="body" idx="1"/>
          </p:nvPr>
        </p:nvSpPr>
        <p:spPr>
          <a:xfrm>
            <a:off x="703288" y="1932832"/>
            <a:ext cx="6254496" cy="38587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30"/>
              <a:buNone/>
            </a:pPr>
            <a:r>
              <a:rPr lang="en-GB" sz="3330"/>
              <a:t>Activities and practices we do on a regular basis to </a:t>
            </a:r>
            <a:r>
              <a:rPr lang="en-GB" sz="3330" b="1"/>
              <a:t>reduce stress </a:t>
            </a:r>
            <a:r>
              <a:rPr lang="en-GB" sz="3330"/>
              <a:t>and </a:t>
            </a:r>
            <a:r>
              <a:rPr lang="en-GB" sz="3330" b="1"/>
              <a:t>maintain and enhance our health and well-being – both short and long term.</a:t>
            </a:r>
            <a:r>
              <a:rPr lang="en-GB" sz="3330"/>
              <a:t>  This is especially important during stressful times like we are experiencing now with COVID-19.</a:t>
            </a:r>
            <a:endParaRPr/>
          </a:p>
          <a:p>
            <a:pPr marL="0" lvl="0" indent="0" algn="l" rtl="0">
              <a:lnSpc>
                <a:spcPct val="90000"/>
              </a:lnSpc>
              <a:spcBef>
                <a:spcPts val="1000"/>
              </a:spcBef>
              <a:spcAft>
                <a:spcPts val="0"/>
              </a:spcAft>
              <a:buClr>
                <a:schemeClr val="lt1"/>
              </a:buClr>
              <a:buSzPts val="2220"/>
              <a:buNone/>
            </a:pPr>
            <a:endParaRPr sz="2220"/>
          </a:p>
        </p:txBody>
      </p:sp>
      <p:pic>
        <p:nvPicPr>
          <p:cNvPr id="299" name="Google Shape;299;p5"/>
          <p:cNvPicPr preferRelativeResize="0"/>
          <p:nvPr/>
        </p:nvPicPr>
        <p:blipFill rotWithShape="1">
          <a:blip r:embed="rId3">
            <a:alphaModFix/>
          </a:blip>
          <a:srcRect l="40731" r="15122" b="1"/>
          <a:stretch/>
        </p:blipFill>
        <p:spPr>
          <a:xfrm>
            <a:off x="7552266" y="10"/>
            <a:ext cx="4639733" cy="68579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6"/>
          <p:cNvSpPr txBox="1">
            <a:spLocks noGrp="1"/>
          </p:cNvSpPr>
          <p:nvPr>
            <p:ph type="title"/>
          </p:nvPr>
        </p:nvSpPr>
        <p:spPr>
          <a:xfrm>
            <a:off x="818249" y="0"/>
            <a:ext cx="8004959" cy="8609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Causes of stress under COVID-19</a:t>
            </a:r>
            <a:endParaRPr/>
          </a:p>
        </p:txBody>
      </p:sp>
      <p:sp>
        <p:nvSpPr>
          <p:cNvPr id="306" name="Google Shape;306;p6"/>
          <p:cNvSpPr txBox="1">
            <a:spLocks noGrp="1"/>
          </p:cNvSpPr>
          <p:nvPr>
            <p:ph type="body" idx="1"/>
          </p:nvPr>
        </p:nvSpPr>
        <p:spPr>
          <a:xfrm>
            <a:off x="455320" y="1092530"/>
            <a:ext cx="8347811" cy="5438900"/>
          </a:xfrm>
          <a:prstGeom prst="rect">
            <a:avLst/>
          </a:prstGeom>
          <a:noFill/>
          <a:ln>
            <a:noFill/>
          </a:ln>
        </p:spPr>
        <p:txBody>
          <a:bodyPr spcFirstLastPara="1" wrap="square" lIns="91425" tIns="45700" rIns="91425" bIns="45700" anchor="ctr" anchorCtr="0">
            <a:noAutofit/>
          </a:bodyPr>
          <a:lstStyle/>
          <a:p>
            <a:pPr marL="228600" lvl="0" indent="-228600" algn="l" rtl="0">
              <a:lnSpc>
                <a:spcPct val="100000"/>
              </a:lnSpc>
              <a:spcBef>
                <a:spcPts val="0"/>
              </a:spcBef>
              <a:spcAft>
                <a:spcPts val="0"/>
              </a:spcAft>
              <a:buClr>
                <a:schemeClr val="dk1"/>
              </a:buClr>
              <a:buSzPts val="2400"/>
              <a:buChar char="•"/>
            </a:pPr>
            <a:r>
              <a:rPr lang="en-GB" sz="2400" b="1"/>
              <a:t>Unpredictable change </a:t>
            </a:r>
            <a:r>
              <a:rPr lang="en-GB" sz="2400"/>
              <a:t>– working from home, virtual meetings, constrained movements,  and this could be the “new” and challenging environment.</a:t>
            </a:r>
            <a:endParaRPr/>
          </a:p>
          <a:p>
            <a:pPr marL="228600" lvl="0" indent="-228600" algn="l" rtl="0">
              <a:lnSpc>
                <a:spcPct val="100000"/>
              </a:lnSpc>
              <a:spcBef>
                <a:spcPts val="1000"/>
              </a:spcBef>
              <a:spcAft>
                <a:spcPts val="0"/>
              </a:spcAft>
              <a:buClr>
                <a:schemeClr val="dk1"/>
              </a:buClr>
              <a:buSzPts val="2400"/>
              <a:buChar char="•"/>
            </a:pPr>
            <a:r>
              <a:rPr lang="en-GB" sz="2400" b="1"/>
              <a:t>Isolation from family and friends.</a:t>
            </a:r>
            <a:endParaRPr/>
          </a:p>
          <a:p>
            <a:pPr marL="228600" lvl="0" indent="-228600" algn="l" rtl="0">
              <a:lnSpc>
                <a:spcPct val="100000"/>
              </a:lnSpc>
              <a:spcBef>
                <a:spcPts val="1000"/>
              </a:spcBef>
              <a:spcAft>
                <a:spcPts val="0"/>
              </a:spcAft>
              <a:buClr>
                <a:schemeClr val="dk1"/>
              </a:buClr>
              <a:buSzPts val="2400"/>
              <a:buChar char="•"/>
            </a:pPr>
            <a:r>
              <a:rPr lang="en-GB" sz="2400" b="1"/>
              <a:t>Overwhelming responsibilities </a:t>
            </a:r>
            <a:r>
              <a:rPr lang="en-GB" sz="2400"/>
              <a:t>– work from home, caring for others, possibly bereavement.</a:t>
            </a:r>
            <a:endParaRPr/>
          </a:p>
          <a:p>
            <a:pPr marL="228600" lvl="0" indent="-228600" algn="l" rtl="0">
              <a:lnSpc>
                <a:spcPct val="100000"/>
              </a:lnSpc>
              <a:spcBef>
                <a:spcPts val="1000"/>
              </a:spcBef>
              <a:spcAft>
                <a:spcPts val="0"/>
              </a:spcAft>
              <a:buClr>
                <a:schemeClr val="dk1"/>
              </a:buClr>
              <a:buSzPts val="2400"/>
              <a:buChar char="•"/>
            </a:pPr>
            <a:r>
              <a:rPr lang="en-GB" sz="2400" b="1"/>
              <a:t>Financial worries – </a:t>
            </a:r>
            <a:r>
              <a:rPr lang="en-GB" sz="2400"/>
              <a:t>loss of work, financial obligations</a:t>
            </a:r>
            <a:endParaRPr/>
          </a:p>
          <a:p>
            <a:pPr marL="228600" lvl="0" indent="-228600" algn="l" rtl="0">
              <a:lnSpc>
                <a:spcPct val="100000"/>
              </a:lnSpc>
              <a:spcBef>
                <a:spcPts val="1000"/>
              </a:spcBef>
              <a:spcAft>
                <a:spcPts val="0"/>
              </a:spcAft>
              <a:buClr>
                <a:schemeClr val="dk1"/>
              </a:buClr>
              <a:buSzPts val="2400"/>
              <a:buChar char="•"/>
            </a:pPr>
            <a:r>
              <a:rPr lang="en-GB" sz="2400" b="1"/>
              <a:t>Uncertainty -</a:t>
            </a:r>
            <a:r>
              <a:rPr lang="en-GB" sz="2400"/>
              <a:t> When will it all end? When will schools reopen? When can I go back to my place of worship? When can I see my parents / children? </a:t>
            </a:r>
            <a:endParaRPr/>
          </a:p>
          <a:p>
            <a:pPr marL="228600" lvl="0" indent="-228600" algn="l" rtl="0">
              <a:lnSpc>
                <a:spcPct val="100000"/>
              </a:lnSpc>
              <a:spcBef>
                <a:spcPts val="1000"/>
              </a:spcBef>
              <a:spcAft>
                <a:spcPts val="0"/>
              </a:spcAft>
              <a:buClr>
                <a:schemeClr val="dk1"/>
              </a:buClr>
              <a:buSzPts val="2400"/>
              <a:buChar char="•"/>
            </a:pPr>
            <a:r>
              <a:rPr lang="en-GB" sz="2400" b="1"/>
              <a:t>Social stressors - </a:t>
            </a:r>
            <a:r>
              <a:rPr lang="en-GB" sz="2400"/>
              <a:t>distancing, misconceptions or mis-information, intrusive questions and stigma.</a:t>
            </a:r>
            <a:endParaRPr sz="2400"/>
          </a:p>
          <a:p>
            <a:pPr marL="0" lvl="0" indent="0" algn="l" rtl="0">
              <a:lnSpc>
                <a:spcPct val="150000"/>
              </a:lnSpc>
              <a:spcBef>
                <a:spcPts val="1000"/>
              </a:spcBef>
              <a:spcAft>
                <a:spcPts val="0"/>
              </a:spcAft>
              <a:buClr>
                <a:schemeClr val="dk1"/>
              </a:buClr>
              <a:buSzPts val="2400"/>
              <a:buNone/>
            </a:pPr>
            <a:endParaRPr sz="2400"/>
          </a:p>
        </p:txBody>
      </p:sp>
      <p:sp>
        <p:nvSpPr>
          <p:cNvPr id="307" name="Google Shape;307;p6"/>
          <p:cNvSpPr/>
          <p:nvPr/>
        </p:nvSpPr>
        <p:spPr>
          <a:xfrm>
            <a:off x="10088880" y="0"/>
            <a:ext cx="2103120" cy="6858000"/>
          </a:xfrm>
          <a:prstGeom prst="rect">
            <a:avLst/>
          </a:prstGeom>
          <a:solidFill>
            <a:srgbClr val="5F55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8" name="Google Shape;308;p6"/>
          <p:cNvSpPr/>
          <p:nvPr/>
        </p:nvSpPr>
        <p:spPr>
          <a:xfrm>
            <a:off x="8915400" y="2358913"/>
            <a:ext cx="2140172" cy="2140172"/>
          </a:xfrm>
          <a:prstGeom prst="ellipse">
            <a:avLst/>
          </a:prstGeom>
          <a:solidFill>
            <a:srgbClr val="FFFFFF"/>
          </a:solidFill>
          <a:ln w="22225" cap="flat" cmpd="sng">
            <a:solidFill>
              <a:srgbClr val="A789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9" name="Google Shape;309;p6"/>
          <p:cNvPicPr preferRelativeResize="0"/>
          <p:nvPr/>
        </p:nvPicPr>
        <p:blipFill rotWithShape="1">
          <a:blip r:embed="rId3">
            <a:alphaModFix/>
          </a:blip>
          <a:srcRect r="4628" b="-1"/>
          <a:stretch/>
        </p:blipFill>
        <p:spPr>
          <a:xfrm>
            <a:off x="9030743" y="2474254"/>
            <a:ext cx="1912560" cy="1909489"/>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6" name="Google Shape;316;p7"/>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7" name="Google Shape;317;p7"/>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GB">
                <a:solidFill>
                  <a:srgbClr val="FFFFFF"/>
                </a:solidFill>
              </a:rPr>
              <a:t>How does stress affect you?</a:t>
            </a:r>
            <a:endParaRPr>
              <a:solidFill>
                <a:srgbClr val="FFFFFF"/>
              </a:solidFill>
            </a:endParaRPr>
          </a:p>
        </p:txBody>
      </p:sp>
      <p:sp>
        <p:nvSpPr>
          <p:cNvPr id="318" name="Google Shape;318;p7"/>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19" name="Google Shape;319;p7"/>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3200"/>
              <a:buFont typeface="Noto Sans Symbols"/>
              <a:buChar char="▪"/>
            </a:pPr>
            <a:r>
              <a:rPr lang="en-GB" sz="3200" b="1"/>
              <a:t>Cognitive:</a:t>
            </a:r>
            <a:r>
              <a:rPr lang="en-GB" sz="3200"/>
              <a:t> Poor focus and attention, limited concentration, negative self talk.</a:t>
            </a:r>
            <a:endParaRPr sz="3200"/>
          </a:p>
          <a:p>
            <a:pPr marL="228600" lvl="0" indent="-228600" algn="l" rtl="0">
              <a:lnSpc>
                <a:spcPct val="90000"/>
              </a:lnSpc>
              <a:spcBef>
                <a:spcPts val="1000"/>
              </a:spcBef>
              <a:spcAft>
                <a:spcPts val="0"/>
              </a:spcAft>
              <a:buClr>
                <a:schemeClr val="dk1"/>
              </a:buClr>
              <a:buSzPts val="3200"/>
              <a:buFont typeface="Noto Sans Symbols"/>
              <a:buChar char="▪"/>
            </a:pPr>
            <a:r>
              <a:rPr lang="en-GB" sz="3200" b="1"/>
              <a:t>Physical</a:t>
            </a:r>
            <a:r>
              <a:rPr lang="en-GB" sz="3200"/>
              <a:t>: Trouble sleeping, sweating, change in appetite, headaches, muscle tension, dizziness, heart palpitations, lack of energy.</a:t>
            </a:r>
            <a:endParaRPr/>
          </a:p>
          <a:p>
            <a:pPr marL="228600" lvl="0" indent="-228600" algn="l" rtl="0">
              <a:lnSpc>
                <a:spcPct val="90000"/>
              </a:lnSpc>
              <a:spcBef>
                <a:spcPts val="1000"/>
              </a:spcBef>
              <a:spcAft>
                <a:spcPts val="0"/>
              </a:spcAft>
              <a:buClr>
                <a:schemeClr val="dk1"/>
              </a:buClr>
              <a:buSzPts val="3200"/>
              <a:buFont typeface="Noto Sans Symbols"/>
              <a:buChar char="▪"/>
            </a:pPr>
            <a:r>
              <a:rPr lang="en-GB" sz="3200" b="1"/>
              <a:t>Behavioral/emotional</a:t>
            </a:r>
            <a:r>
              <a:rPr lang="en-GB" sz="3200"/>
              <a:t>: Anxiety, depression, irritability, low self-esteem, indecisiveness, addictive behaviors, acting out, overspending, over/under-eating, panic attacks.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324"/>
        <p:cNvGrpSpPr/>
        <p:nvPr/>
      </p:nvGrpSpPr>
      <p:grpSpPr>
        <a:xfrm>
          <a:off x="0" y="0"/>
          <a:ext cx="0" cy="0"/>
          <a:chOff x="0" y="0"/>
          <a:chExt cx="0" cy="0"/>
        </a:xfrm>
      </p:grpSpPr>
      <p:sp>
        <p:nvSpPr>
          <p:cNvPr id="325" name="Google Shape;325;p8"/>
          <p:cNvSpPr txBox="1">
            <a:spLocks noGrp="1"/>
          </p:cNvSpPr>
          <p:nvPr>
            <p:ph type="body" idx="1"/>
          </p:nvPr>
        </p:nvSpPr>
        <p:spPr>
          <a:xfrm>
            <a:off x="762000" y="2279018"/>
            <a:ext cx="5314543" cy="337592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1800"/>
              <a:buNone/>
            </a:pPr>
            <a:r>
              <a:rPr lang="en-GB" sz="1800">
                <a:latin typeface="Calibri"/>
                <a:ea typeface="Calibri"/>
                <a:cs typeface="Calibri"/>
                <a:sym typeface="Calibri"/>
              </a:rPr>
              <a:t>			</a:t>
            </a:r>
            <a:endParaRPr/>
          </a:p>
          <a:p>
            <a:pPr marL="0" lvl="0" indent="0" algn="l" rtl="0">
              <a:lnSpc>
                <a:spcPct val="80000"/>
              </a:lnSpc>
              <a:spcBef>
                <a:spcPts val="1000"/>
              </a:spcBef>
              <a:spcAft>
                <a:spcPts val="0"/>
              </a:spcAft>
              <a:buClr>
                <a:schemeClr val="lt1"/>
              </a:buClr>
              <a:buSzPts val="4400"/>
              <a:buNone/>
            </a:pPr>
            <a:r>
              <a:rPr lang="en-GB" sz="4400" b="1">
                <a:latin typeface="Calibri"/>
                <a:ea typeface="Calibri"/>
                <a:cs typeface="Calibri"/>
                <a:sym typeface="Calibri"/>
              </a:rPr>
              <a:t>What, if any, signs of stress are you facing and what solutions are you using to reduce stress?</a:t>
            </a:r>
            <a:endParaRPr sz="4400" b="1">
              <a:latin typeface="Calibri"/>
              <a:ea typeface="Calibri"/>
              <a:cs typeface="Calibri"/>
              <a:sym typeface="Calibri"/>
            </a:endParaRPr>
          </a:p>
          <a:p>
            <a:pPr marL="228600" lvl="0" indent="-114300" algn="l" rtl="0">
              <a:lnSpc>
                <a:spcPct val="80000"/>
              </a:lnSpc>
              <a:spcBef>
                <a:spcPts val="1000"/>
              </a:spcBef>
              <a:spcAft>
                <a:spcPts val="0"/>
              </a:spcAft>
              <a:buClr>
                <a:schemeClr val="lt1"/>
              </a:buClr>
              <a:buSzPts val="1800"/>
              <a:buNone/>
            </a:pPr>
            <a:endParaRPr sz="1800"/>
          </a:p>
        </p:txBody>
      </p:sp>
      <p:sp>
        <p:nvSpPr>
          <p:cNvPr id="326" name="Google Shape;326;p8"/>
          <p:cNvSpPr/>
          <p:nvPr/>
        </p:nvSpPr>
        <p:spPr>
          <a:xfrm flipH="1">
            <a:off x="658278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7" name="Google Shape;327;p8"/>
          <p:cNvSpPr/>
          <p:nvPr/>
        </p:nvSpPr>
        <p:spPr>
          <a:xfrm>
            <a:off x="6750141" y="-2"/>
            <a:ext cx="5441859" cy="5654940"/>
          </a:xfrm>
          <a:custGeom>
            <a:avLst/>
            <a:gdLst/>
            <a:ahLst/>
            <a:cxnLst/>
            <a:rect l="l" t="t" r="r" b="b"/>
            <a:pathLst>
              <a:path w="5441859" h="5654940" extrusionOk="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8" name="Google Shape;328;p8" descr="Chat"/>
          <p:cNvPicPr preferRelativeResize="0"/>
          <p:nvPr/>
        </p:nvPicPr>
        <p:blipFill rotWithShape="1">
          <a:blip r:embed="rId3">
            <a:alphaModFix/>
          </a:blip>
          <a:srcRect/>
          <a:stretch/>
        </p:blipFill>
        <p:spPr>
          <a:xfrm>
            <a:off x="7884057" y="643002"/>
            <a:ext cx="3796790" cy="3796790"/>
          </a:xfrm>
          <a:prstGeom prst="rect">
            <a:avLst/>
          </a:prstGeom>
          <a:noFill/>
          <a:ln>
            <a:noFill/>
          </a:ln>
        </p:spPr>
      </p:pic>
    </p:spTree>
  </p:cSld>
  <p:clrMapOvr>
    <a:masterClrMapping/>
  </p:clrMapOvr>
</p:sld>
</file>

<file path=ppt/theme/theme1.xml><?xml version="1.0" encoding="utf-8"?>
<a:theme xmlns:a="http://schemas.openxmlformats.org/drawingml/2006/main" name="2_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1801</Words>
  <Application>Microsoft Office PowerPoint</Application>
  <PresentationFormat>Widescreen</PresentationFormat>
  <Paragraphs>164</Paragraphs>
  <Slides>21</Slides>
  <Notes>19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Calibri</vt:lpstr>
      <vt:lpstr>Courier New</vt:lpstr>
      <vt:lpstr>Noto Sans Symbols</vt:lpstr>
      <vt:lpstr>2_Office Theme</vt:lpstr>
      <vt:lpstr>1_Office Theme</vt:lpstr>
      <vt:lpstr>Office Theme</vt:lpstr>
      <vt:lpstr>Office Theme</vt:lpstr>
      <vt:lpstr>PowerPoint Presentation</vt:lpstr>
      <vt:lpstr>PowerPoint Presentation</vt:lpstr>
      <vt:lpstr>Webinar 7: Welcome and introduction</vt:lpstr>
      <vt:lpstr>Current Environment </vt:lpstr>
      <vt:lpstr>Self-care is a necessity!</vt:lpstr>
      <vt:lpstr>In summary…….self-care is </vt:lpstr>
      <vt:lpstr>Causes of stress under COVID-19</vt:lpstr>
      <vt:lpstr>How does stress affect you?</vt:lpstr>
      <vt:lpstr>PowerPoint Presentation</vt:lpstr>
      <vt:lpstr>Tips to respond to stress</vt:lpstr>
      <vt:lpstr>Be aware and monitor your wellbeing (1)</vt:lpstr>
      <vt:lpstr>Be aware and monitor your wellbeing (2) </vt:lpstr>
      <vt:lpstr>Be aware and monitor your wellbeing (3)</vt:lpstr>
      <vt:lpstr>Simple stress reduction technique</vt:lpstr>
      <vt:lpstr>PowerPoint Presentation</vt:lpstr>
      <vt:lpstr>Building back better – COVID-19 Recovery back better – COVID-19 recover</vt:lpstr>
      <vt:lpstr>And finally </vt:lpstr>
      <vt:lpstr>Additional Readings.</vt:lpstr>
      <vt:lpstr>Breakout time!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Bunkers</dc:creator>
  <cp:lastModifiedBy>Anna Jolly</cp:lastModifiedBy>
  <cp:revision>5</cp:revision>
  <dcterms:created xsi:type="dcterms:W3CDTF">2020-06-21T14:22:27Z</dcterms:created>
  <dcterms:modified xsi:type="dcterms:W3CDTF">2020-12-01T07:09:26Z</dcterms:modified>
</cp:coreProperties>
</file>