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76" r:id="rId4"/>
  </p:sldMasterIdLst>
  <p:notesMasterIdLst>
    <p:notesMasterId r:id="rId38"/>
  </p:notesMasterIdLst>
  <p:sldIdLst>
    <p:sldId id="256" r:id="rId5"/>
    <p:sldId id="257" r:id="rId6"/>
    <p:sldId id="1637" r:id="rId7"/>
    <p:sldId id="1630" r:id="rId8"/>
    <p:sldId id="258" r:id="rId9"/>
    <p:sldId id="259" r:id="rId10"/>
    <p:sldId id="260" r:id="rId11"/>
    <p:sldId id="261" r:id="rId12"/>
    <p:sldId id="1633" r:id="rId13"/>
    <p:sldId id="262" r:id="rId14"/>
    <p:sldId id="263" r:id="rId15"/>
    <p:sldId id="1635" r:id="rId16"/>
    <p:sldId id="264" r:id="rId17"/>
    <p:sldId id="1634" r:id="rId18"/>
    <p:sldId id="265" r:id="rId19"/>
    <p:sldId id="266" r:id="rId20"/>
    <p:sldId id="267" r:id="rId21"/>
    <p:sldId id="268" r:id="rId22"/>
    <p:sldId id="269" r:id="rId23"/>
    <p:sldId id="270" r:id="rId24"/>
    <p:sldId id="271" r:id="rId25"/>
    <p:sldId id="272" r:id="rId26"/>
    <p:sldId id="273" r:id="rId27"/>
    <p:sldId id="1636" r:id="rId28"/>
    <p:sldId id="1632" r:id="rId29"/>
    <p:sldId id="274" r:id="rId30"/>
    <p:sldId id="275" r:id="rId31"/>
    <p:sldId id="276" r:id="rId32"/>
    <p:sldId id="277" r:id="rId33"/>
    <p:sldId id="278" r:id="rId34"/>
    <p:sldId id="279" r:id="rId35"/>
    <p:sldId id="280" r:id="rId36"/>
    <p:sldId id="281"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6waqbsUWrvewgLAmAt5ztxEcA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Zimmermann" initials="" lastIdx="6" clrIdx="0"/>
  <p:cmAuthor id="1" name="Irene Oluk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89" d="100"/>
          <a:sy n="89" d="100"/>
        </p:scale>
        <p:origin x="14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07:21:20.930"/>
    </inkml:context>
    <inkml:brush xml:id="br0">
      <inkml:brushProperty name="width" value="0.2" units="cm"/>
      <inkml:brushProperty name="height" value="0.2" units="cm"/>
      <inkml:brushProperty name="color" value="#E71224"/>
      <inkml:brushProperty name="ignorePressure" value="1"/>
    </inkml:brush>
  </inkml:definitions>
  <inkml:trace contextRef="#ctx0" brushRef="#br0">6781 1333,'-23'-10,"-701"-197,684 197,-283-63,-3 15,-2 13,-477-3,189 84,471-15,2 6,-172 55,-469 210,635-224,3 7,3 6,-141 107,199-122,4 4,2 4,4 2,-106 140,125-137,3 1,4 3,3 3,4 1,-41 123,62-138,3 1,3 1,4 0,2 0,4 1,3 0,4 0,3 0,3 0,3-1,3 0,4-1,3-1,3-1,3-1,3-1,3-2,3-1,3-2,2-1,64 72,-19-42,4-4,173 131,231 119,327 145,-595-371,425 149,-457-205,2-9,2-8,359 25,-281-55,0-12,335-45,-432 22,-2-7,-1-7,-2-8,268-112,-337 112,-2-5,-2-4,-2-4,-3-5,-4-4,-2-4,-4-3,98-112,-95 78,-5-4,-4-3,-6-4,-5-3,-6-2,-5-4,-6-1,57-224,-78 220,-5-1,-6-1,-7-1,-5 0,-6-1,-7 0,-5 1,-52-248,39 294,-4 1,-3 2,-5 0,-3 3,-4 1,-4 2,-4 2,-2 3,-5 2,-2 2,-4 3,-2 3,-4 3,-95-71,42 52,-3 5,-4 6,-3 6,-2 5,-3 6,-205-54,89 48,-3 12,-471-33,452 71,-1 12,0 12,2 12,0 12,3 12,1 12,-299 108,366-91,-352 189,404-178,3 7,-229 194,286-205,3 4,5 3,4 4,4 3,4 4,5 2,-53 114,69-114,6 3,3 1,6 3,4 0,5 2,6 1,-11 185,30-203,5-1,3 1,5-1,4-1,4 0,4-2,4 0,4-2,4-1,4-2,3-2,5-2,2-2,5-2,2-2,127 127,-78-102,5-5,3-5,233 141,-191-146,4-7,307 107,-242-119,4-10,1-10,3-10,1-10,311-3,-311-30,-1-11,-1-9,-1-10,394-115,-422 85,-4-10,-4-7,-3-10,-4-7,245-173,-330 195,-2-4,-5-5,-3-3,-4-5,146-199,-174 202,-5-3,-3-2,-4-2,-5-3,-5-1,-4-2,28-135,-45 140,-3-2,-6 1,-3-1,-5-1,-5 1,-3 0,-25-111,13 121,-5 2,-3 1,-4 1,-4 1,-4 2,-3 2,-4 2,-57-75,18 47,-5 3,-4 4,-5 4,-4 5,-3 4,-171-106,104 89,-5 8,-4 8,-341-116,264 126,-4 11,-2 12,-388-32,413 73,0 11,0 10,1 10,-265 54,338-36,1 7,2 7,3 8,2 6,3 7,-195 118,247-121,4 5,2 4,-150 152,178-153,4 3,3 2,4 4,4 2,-44 91,46-64,6 2,4 1,5 3,6 0,-19 142,33-119,5 1,7 0,7 1,21 163,-8-204,4-1,4-1,5-1,5-1,55 117,-37-112,5-2,5-3,3-3,113 128,-58-95,5-5,6-6,5-5,285 179,-240-186,5-9,3-8,364 116,-354-149,2-8,2-9,1-8,2-10,0-9,0-8,1-10,268-43,-308 20,-2-7,-1-8,-3-6,193-91,-223 79,-3-7,-3-4,-3-6,-4-5,141-133,-162 123,-3-5,-6-3,-3-4,-6-3,-4-4,-6-3,-4-3,-6-2,-6-3,-4-2,-7-2,-5-1,-6-3,-5 0,-7-1,-5-1,-6 0,-6-1,-17-138,-1 144,-4 1,-7 1,-5 1,-6 2,-5 2,-5 2,-5 2,-6 2,-5 3,-4 3,-6 4,-4 2,-95-95,60 87,-5 6,-5 5,-4 6,-4 6,-4 5,-197-90,113 78,-5 10,-2 10,-369-74,367 109,-2 11,-1 10,0 10,-1 10,-383 49,400-15,1 10,3 9,2 9,3 10,3 8,-216 118,274-115,5 7,3 5,4 6,5 6,4 6,-118 137,150-141,4 5,5 4,5 3,5 3,6 3,6 3,-64 189,98-228,5 1,3 1,4 1,4 0,1 117,12-135,4 0,2-1,4 1,4-2,2 0,4 0,31 72,-14-59,4-2,4-2,95 130,-64-116,3-3,128 114,-56-79,6-6,5-8,250 133,-171-124,5-10,484 148,-424-178,4-15,362 34,-421-80,0-11,1-11,-1-11,0-11,-2-10,325-87,-432 79,-2-6,-2-6,-2-6,-3-6,-3-6,130-93,-179 103,-3-4,-2-3,123-141,-147 143,-3-2,-4-3,-2-1,-4-2,38-93,-41 64,-3-1,-6-2,-3-1,14-156,-28 124,-6 0,-7 0,-19-147,8 187,-4 1,-5 1,-3 0,-5 2,-3 2,-5 0,-4 3,-3 1,-5 3,-3 2,-119-143,82 128,-5 3,-4 5,-3 5,-127-81,88 77,-5 7,-289-118,226 124,-368-82,-226 39,569 102,-2 11,1 10,1 10,0 10,-232 56,137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credit: UNICEF Kenya</a:t>
            </a:r>
            <a:endParaRPr/>
          </a:p>
          <a:p>
            <a:pPr marL="0" lvl="0" indent="0" algn="l" rtl="0">
              <a:spcBef>
                <a:spcPts val="0"/>
              </a:spcBef>
              <a:spcAft>
                <a:spcPts val="0"/>
              </a:spcAft>
              <a:buNone/>
            </a:pPr>
            <a:endParaRPr/>
          </a:p>
        </p:txBody>
      </p:sp>
      <p:sp>
        <p:nvSpPr>
          <p:cNvPr id="416" name="Google Shape;4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Physical health: </a:t>
            </a:r>
            <a:endParaRPr/>
          </a:p>
          <a:p>
            <a:pPr marL="0" lvl="0" indent="0" algn="l" rtl="0">
              <a:spcBef>
                <a:spcPts val="0"/>
              </a:spcBef>
              <a:spcAft>
                <a:spcPts val="0"/>
              </a:spcAft>
              <a:buNone/>
            </a:pPr>
            <a:r>
              <a:rPr lang="en-US"/>
              <a:t>Reduced supervision and neglect of children</a:t>
            </a:r>
            <a:endParaRPr/>
          </a:p>
          <a:p>
            <a:pPr marL="0" lvl="0" indent="0" algn="l" rtl="0">
              <a:spcBef>
                <a:spcPts val="0"/>
              </a:spcBef>
              <a:spcAft>
                <a:spcPts val="0"/>
              </a:spcAft>
              <a:buNone/>
            </a:pPr>
            <a:r>
              <a:rPr lang="en-US"/>
              <a:t>Poisoning and other injuries in the home </a:t>
            </a:r>
            <a:endParaRPr/>
          </a:p>
          <a:p>
            <a:pPr marL="0" lvl="0" indent="0" algn="l" rtl="0">
              <a:spcBef>
                <a:spcPts val="0"/>
              </a:spcBef>
              <a:spcAft>
                <a:spcPts val="0"/>
              </a:spcAft>
              <a:buNone/>
            </a:pPr>
            <a:r>
              <a:rPr lang="en-US"/>
              <a:t>Increase in child abuse and sexual and gender-based violence where families are spending more time together at home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Mental health: </a:t>
            </a:r>
            <a:endParaRPr/>
          </a:p>
          <a:p>
            <a:pPr marL="0" lvl="0" indent="0" algn="l" rtl="0">
              <a:spcBef>
                <a:spcPts val="0"/>
              </a:spcBef>
              <a:spcAft>
                <a:spcPts val="0"/>
              </a:spcAft>
              <a:buNone/>
            </a:pPr>
            <a:r>
              <a:rPr lang="en-US"/>
              <a:t>Stress and worry about COVID-19 risks, containment, economic instability and uncertain future</a:t>
            </a:r>
            <a:endParaRPr/>
          </a:p>
          <a:p>
            <a:pPr marL="0" lvl="0" indent="0" algn="l" rtl="0">
              <a:spcBef>
                <a:spcPts val="0"/>
              </a:spcBef>
              <a:spcAft>
                <a:spcPts val="0"/>
              </a:spcAft>
              <a:buNone/>
            </a:pPr>
            <a:r>
              <a:rPr lang="en-US"/>
              <a:t>Social isolation can evoke feelings of loneliness and depression in some cases</a:t>
            </a:r>
            <a:endParaRPr/>
          </a:p>
          <a:p>
            <a:pPr marL="0" lvl="0" indent="0" algn="l" rtl="0">
              <a:spcBef>
                <a:spcPts val="0"/>
              </a:spcBef>
              <a:spcAft>
                <a:spcPts val="0"/>
              </a:spcAft>
              <a:buNone/>
            </a:pPr>
            <a:r>
              <a:rPr lang="en-US"/>
              <a:t>Worsening of pre-existing conditions</a:t>
            </a:r>
            <a:endParaRPr/>
          </a:p>
          <a:p>
            <a:pPr marL="0" lvl="0" indent="0" algn="l" rtl="0">
              <a:spcBef>
                <a:spcPts val="0"/>
              </a:spcBef>
              <a:spcAft>
                <a:spcPts val="0"/>
              </a:spcAft>
              <a:buNone/>
            </a:pPr>
            <a:r>
              <a:rPr lang="en-US"/>
              <a:t>Reduced access to ongoing care and services</a:t>
            </a:r>
            <a:endParaRPr/>
          </a:p>
          <a:p>
            <a:pPr marL="0" lvl="0" indent="0" algn="l" rtl="0">
              <a:spcBef>
                <a:spcPts val="0"/>
              </a:spcBef>
              <a:spcAft>
                <a:spcPts val="0"/>
              </a:spcAft>
              <a:buNone/>
            </a:pPr>
            <a:endParaRPr/>
          </a:p>
        </p:txBody>
      </p:sp>
      <p:sp>
        <p:nvSpPr>
          <p:cNvPr id="445" name="Google Shape;4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Adolescent pregnancy data: 23.3% gave birth before age 18; 4.1% before age 15 overall – of girls with only  primary education, 38.3% before age 18 and 6.2% before age 15. </a:t>
            </a:r>
            <a:endParaRPr/>
          </a:p>
          <a:p>
            <a:pPr marL="0" lvl="0" indent="0" algn="l" rtl="0">
              <a:spcBef>
                <a:spcPts val="0"/>
              </a:spcBef>
              <a:spcAft>
                <a:spcPts val="0"/>
              </a:spcAft>
              <a:buNone/>
            </a:pPr>
            <a:r>
              <a:rPr lang="en-US"/>
              <a:t>2014 DHS, sourced from UNFPA https://www.unfpa.org/data/adolescent-youth/KE  </a:t>
            </a:r>
            <a:r>
              <a:rPr lang="en-US">
                <a:highlight>
                  <a:srgbClr val="FFFF00"/>
                </a:highlight>
              </a:rPr>
              <a:t>INPUT UGANDA STATS</a:t>
            </a:r>
            <a:endParaRPr/>
          </a:p>
          <a:p>
            <a:pPr marL="0" lvl="0" indent="0" algn="l" rtl="0">
              <a:spcBef>
                <a:spcPts val="0"/>
              </a:spcBef>
              <a:spcAft>
                <a:spcPts val="0"/>
              </a:spcAft>
              <a:buNone/>
            </a:pPr>
            <a:endParaRPr/>
          </a:p>
          <a:p>
            <a:pPr marL="0" lvl="0" indent="0" algn="l" rtl="0">
              <a:spcBef>
                <a:spcPts val="0"/>
              </a:spcBef>
              <a:spcAft>
                <a:spcPts val="0"/>
              </a:spcAft>
              <a:buNone/>
            </a:pPr>
            <a:r>
              <a:rPr lang="en-US"/>
              <a:t>More than One third of adolescent girls 15-19 years in a union do NOT have their contraceptive needs met. </a:t>
            </a:r>
            <a:endParaRPr/>
          </a:p>
        </p:txBody>
      </p:sp>
      <p:sp>
        <p:nvSpPr>
          <p:cNvPr id="499" name="Google Shape;4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Emerging information about online safety : girls hooking up with potential abusers, offers of marriage, etc. Plus ongoig important of online safety </a:t>
            </a:r>
            <a:endParaRPr/>
          </a:p>
        </p:txBody>
      </p:sp>
      <p:sp>
        <p:nvSpPr>
          <p:cNvPr id="531" name="Google Shape;5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solidFill>
                  <a:schemeClr val="dk1"/>
                </a:solidFill>
              </a:rPr>
              <a:t>The emphasis will be on practical information relating to compliance with national guidelines and will seek to provide a strengths-based approach, highlighting successes from Uganda and elsewhere. </a:t>
            </a:r>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Clr>
                <a:schemeClr val="dk1"/>
              </a:buClr>
              <a:buSzPts val="1200"/>
              <a:buFont typeface="Calibri"/>
              <a:buNone/>
            </a:pPr>
            <a:r>
              <a:rPr lang="en-US">
                <a:solidFill>
                  <a:schemeClr val="dk1"/>
                </a:solidFill>
              </a:rPr>
              <a:t>Focusing on challenges/uncertainties that participants face, examples of how participants are addressing the problem and creation of an action plan by each county and sub-county Children’s Officer (</a:t>
            </a:r>
            <a:r>
              <a:rPr lang="en-US" b="1">
                <a:solidFill>
                  <a:schemeClr val="dk1"/>
                </a:solidFill>
              </a:rPr>
              <a:t>15 </a:t>
            </a:r>
            <a:r>
              <a:rPr lang="en-US">
                <a:solidFill>
                  <a:schemeClr val="dk1"/>
                </a:solidFill>
              </a:rPr>
              <a:t>minutes). </a:t>
            </a:r>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Clr>
                <a:schemeClr val="dk1"/>
              </a:buClr>
              <a:buSzPts val="1200"/>
              <a:buFont typeface="Calibri"/>
              <a:buNone/>
            </a:pPr>
            <a:r>
              <a:rPr lang="en-US">
                <a:solidFill>
                  <a:schemeClr val="dk1"/>
                </a:solidFill>
              </a:rPr>
              <a:t>This can also be a time to discuss an existing case, or have some self-care activities, if needed and/or requested by the participants.</a:t>
            </a:r>
            <a:endParaRPr/>
          </a:p>
        </p:txBody>
      </p:sp>
      <p:sp>
        <p:nvSpPr>
          <p:cNvPr id="288" name="Google Shape;2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key CP questions during health assessments: </a:t>
            </a:r>
            <a:endParaRPr dirty="0"/>
          </a:p>
          <a:p>
            <a:pPr marL="0" marR="0" lvl="0" indent="0" algn="l" rtl="0">
              <a:lnSpc>
                <a:spcPct val="100000"/>
              </a:lnSpc>
              <a:spcBef>
                <a:spcPts val="0"/>
              </a:spcBef>
              <a:spcAft>
                <a:spcPts val="0"/>
              </a:spcAft>
              <a:buClr>
                <a:schemeClr val="dk1"/>
              </a:buClr>
              <a:buSzPts val="1200"/>
              <a:buFont typeface="Calibri"/>
              <a:buNone/>
            </a:pPr>
            <a:r>
              <a:rPr lang="en-US" dirty="0"/>
              <a:t>:</a:t>
            </a:r>
            <a:br>
              <a:rPr lang="en-US" dirty="0"/>
            </a:br>
            <a:r>
              <a:rPr lang="en-US" dirty="0"/>
              <a:t>	Is there a need to consider safe, appropriate, family-based care if there is a risk of 	separation?</a:t>
            </a:r>
            <a:br>
              <a:rPr lang="en-US" dirty="0"/>
            </a:br>
            <a:r>
              <a:rPr lang="en-US" dirty="0"/>
              <a:t>	Is there a need to work with a social worker if violence or maltreatment is suspected?</a:t>
            </a:r>
          </a:p>
          <a:p>
            <a:pPr marL="0" marR="0" lvl="0" indent="0" algn="l" rtl="0">
              <a:lnSpc>
                <a:spcPct val="100000"/>
              </a:lnSpc>
              <a:spcBef>
                <a:spcPts val="0"/>
              </a:spcBef>
              <a:spcAft>
                <a:spcPts val="0"/>
              </a:spcAft>
              <a:buClr>
                <a:schemeClr val="dk1"/>
              </a:buClr>
              <a:buSzPts val="1200"/>
              <a:buFont typeface="Calibri"/>
              <a:buNone/>
            </a:pPr>
            <a:r>
              <a:rPr lang="en-US" dirty="0"/>
              <a:t>This is good but we shouldn't be misleading health staff to think they should ask direct questions such as whether the child has experienced violence. Depending on who is targeted through this session this can be adjusted.</a:t>
            </a:r>
            <a:endParaRPr dirty="0"/>
          </a:p>
          <a:p>
            <a:pPr marL="0" lvl="0" indent="0" algn="l" rtl="0">
              <a:spcBef>
                <a:spcPts val="0"/>
              </a:spcBef>
              <a:spcAft>
                <a:spcPts val="0"/>
              </a:spcAft>
              <a:buNone/>
            </a:pPr>
            <a:endParaRPr dirty="0"/>
          </a:p>
        </p:txBody>
      </p:sp>
      <p:sp>
        <p:nvSpPr>
          <p:cNvPr id="609" name="Google Shape;60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84"/>
        <p:cNvGrpSpPr/>
        <p:nvPr/>
      </p:nvGrpSpPr>
      <p:grpSpPr>
        <a:xfrm>
          <a:off x="0" y="0"/>
          <a:ext cx="0" cy="0"/>
          <a:chOff x="0" y="0"/>
          <a:chExt cx="0" cy="0"/>
        </a:xfrm>
      </p:grpSpPr>
      <p:sp>
        <p:nvSpPr>
          <p:cNvPr id="85" name="Google Shape;85;p45"/>
          <p:cNvSpPr txBox="1">
            <a:spLocks noGrp="1"/>
          </p:cNvSpPr>
          <p:nvPr>
            <p:ph type="title"/>
          </p:nvPr>
        </p:nvSpPr>
        <p:spPr>
          <a:xfrm>
            <a:off x="0" y="1"/>
            <a:ext cx="12192000" cy="9630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5"/>
          <p:cNvSpPr txBox="1">
            <a:spLocks noGrp="1"/>
          </p:cNvSpPr>
          <p:nvPr>
            <p:ph type="body" idx="1"/>
          </p:nvPr>
        </p:nvSpPr>
        <p:spPr>
          <a:xfrm>
            <a:off x="864173" y="1444487"/>
            <a:ext cx="4786312"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45"/>
          <p:cNvSpPr txBox="1">
            <a:spLocks noGrp="1"/>
          </p:cNvSpPr>
          <p:nvPr>
            <p:ph type="body" idx="2"/>
          </p:nvPr>
        </p:nvSpPr>
        <p:spPr>
          <a:xfrm>
            <a:off x="6562184" y="1444487"/>
            <a:ext cx="4680000"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45"/>
          <p:cNvSpPr txBox="1">
            <a:spLocks noGrp="1"/>
          </p:cNvSpPr>
          <p:nvPr>
            <p:ph type="body" idx="3"/>
          </p:nvPr>
        </p:nvSpPr>
        <p:spPr>
          <a:xfrm>
            <a:off x="862584" y="2093118"/>
            <a:ext cx="4787900" cy="3954881"/>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5"/>
          <p:cNvSpPr txBox="1">
            <a:spLocks noGrp="1"/>
          </p:cNvSpPr>
          <p:nvPr>
            <p:ph type="body" idx="4"/>
          </p:nvPr>
        </p:nvSpPr>
        <p:spPr>
          <a:xfrm>
            <a:off x="6562184" y="2093118"/>
            <a:ext cx="4680000" cy="3954882"/>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3" name="Google Shape;10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7" name="Google Shape;10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2" name="Google Shape;14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3" name="Google Shape;14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8" name="Google Shape;14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9" name="Google Shape;14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0" name="Google Shape;15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5" name="Google Shape;15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6" name="Google Shape;15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6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1" name="Google Shape;16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2" name="Google Shape;16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3"/>
        <p:cNvGrpSpPr/>
        <p:nvPr/>
      </p:nvGrpSpPr>
      <p:grpSpPr>
        <a:xfrm>
          <a:off x="0" y="0"/>
          <a:ext cx="0" cy="0"/>
          <a:chOff x="0" y="0"/>
          <a:chExt cx="0" cy="0"/>
        </a:xfrm>
      </p:grpSpPr>
      <p:sp>
        <p:nvSpPr>
          <p:cNvPr id="164" name="Google Shape;164;p67"/>
          <p:cNvSpPr>
            <a:spLocks noGrp="1"/>
          </p:cNvSpPr>
          <p:nvPr>
            <p:ph type="pic" idx="2"/>
          </p:nvPr>
        </p:nvSpPr>
        <p:spPr>
          <a:xfrm>
            <a:off x="-1" y="0"/>
            <a:ext cx="7396163" cy="68580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212D24"/>
              </a:buClr>
              <a:buSzPts val="2800"/>
              <a:buFont typeface="Arial"/>
              <a:buChar char="•"/>
              <a:defRPr sz="2800" b="0" i="0" u="none" strike="noStrike" cap="none">
                <a:solidFill>
                  <a:srgbClr val="212D24"/>
                </a:solidFill>
                <a:latin typeface="Calibri"/>
                <a:ea typeface="Calibri"/>
                <a:cs typeface="Calibri"/>
                <a:sym typeface="Calibri"/>
              </a:defRPr>
            </a:lvl1pPr>
            <a:lvl2pPr marR="0" lvl="1" algn="l" rtl="0">
              <a:lnSpc>
                <a:spcPct val="90000"/>
              </a:lnSpc>
              <a:spcBef>
                <a:spcPts val="500"/>
              </a:spcBef>
              <a:spcAft>
                <a:spcPts val="0"/>
              </a:spcAft>
              <a:buClr>
                <a:srgbClr val="212D24"/>
              </a:buClr>
              <a:buSzPts val="2400"/>
              <a:buFont typeface="Arial"/>
              <a:buChar char="•"/>
              <a:defRPr sz="2400" b="0" i="0" u="none" strike="noStrike" cap="none">
                <a:solidFill>
                  <a:srgbClr val="212D24"/>
                </a:solidFill>
                <a:latin typeface="Calibri"/>
                <a:ea typeface="Calibri"/>
                <a:cs typeface="Calibri"/>
                <a:sym typeface="Calibri"/>
              </a:defRPr>
            </a:lvl2pPr>
            <a:lvl3pPr marR="0" lvl="2" algn="l" rtl="0">
              <a:lnSpc>
                <a:spcPct val="90000"/>
              </a:lnSpc>
              <a:spcBef>
                <a:spcPts val="500"/>
              </a:spcBef>
              <a:spcAft>
                <a:spcPts val="0"/>
              </a:spcAft>
              <a:buClr>
                <a:srgbClr val="212D24"/>
              </a:buClr>
              <a:buSzPts val="2000"/>
              <a:buFont typeface="Arial"/>
              <a:buChar char="•"/>
              <a:defRPr sz="2000" b="0" i="0" u="none" strike="noStrike" cap="none">
                <a:solidFill>
                  <a:srgbClr val="212D24"/>
                </a:solidFill>
                <a:latin typeface="Calibri"/>
                <a:ea typeface="Calibri"/>
                <a:cs typeface="Calibri"/>
                <a:sym typeface="Calibri"/>
              </a:defRPr>
            </a:lvl3pPr>
            <a:lvl4pPr marR="0" lvl="3"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4pPr>
            <a:lvl5pPr marR="0" lvl="4"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67"/>
          <p:cNvSpPr txBox="1">
            <a:spLocks noGrp="1"/>
          </p:cNvSpPr>
          <p:nvPr>
            <p:ph type="ctrTitle"/>
          </p:nvPr>
        </p:nvSpPr>
        <p:spPr>
          <a:xfrm>
            <a:off x="7395590" y="2271052"/>
            <a:ext cx="4796410" cy="1325216"/>
          </a:xfrm>
          <a:prstGeom prst="rect">
            <a:avLst/>
          </a:prstGeom>
          <a:noFill/>
          <a:ln>
            <a:noFill/>
          </a:ln>
        </p:spPr>
        <p:txBody>
          <a:bodyPr spcFirstLastPara="1" wrap="square" lIns="360000" tIns="0" rIns="360000" bIns="0" anchor="t" anchorCtr="0">
            <a:noAutofit/>
          </a:bodyPr>
          <a:lstStyle>
            <a:lvl1pPr lvl="0" algn="ctr">
              <a:lnSpc>
                <a:spcPct val="90000"/>
              </a:lnSpc>
              <a:spcBef>
                <a:spcPts val="0"/>
              </a:spcBef>
              <a:spcAft>
                <a:spcPts val="0"/>
              </a:spcAft>
              <a:buClr>
                <a:srgbClr val="212D24"/>
              </a:buClr>
              <a:buSzPts val="3800"/>
              <a:buFont typeface="Arial"/>
              <a:buNone/>
              <a:defRPr sz="3800" b="1" i="0">
                <a:solidFill>
                  <a:srgbClr val="212D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 name="Google Shape;166;p67"/>
          <p:cNvPicPr preferRelativeResize="0"/>
          <p:nvPr/>
        </p:nvPicPr>
        <p:blipFill rotWithShape="1">
          <a:blip r:embed="rId2">
            <a:alphaModFix/>
          </a:blip>
          <a:srcRect/>
          <a:stretch/>
        </p:blipFill>
        <p:spPr>
          <a:xfrm>
            <a:off x="9074811" y="451341"/>
            <a:ext cx="1447800" cy="130751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167"/>
        <p:cNvGrpSpPr/>
        <p:nvPr/>
      </p:nvGrpSpPr>
      <p:grpSpPr>
        <a:xfrm>
          <a:off x="0" y="0"/>
          <a:ext cx="0" cy="0"/>
          <a:chOff x="0" y="0"/>
          <a:chExt cx="0" cy="0"/>
        </a:xfrm>
      </p:grpSpPr>
      <p:sp>
        <p:nvSpPr>
          <p:cNvPr id="168" name="Google Shape;168;p68"/>
          <p:cNvSpPr txBox="1">
            <a:spLocks noGrp="1"/>
          </p:cNvSpPr>
          <p:nvPr>
            <p:ph type="title"/>
          </p:nvPr>
        </p:nvSpPr>
        <p:spPr>
          <a:xfrm>
            <a:off x="0" y="1"/>
            <a:ext cx="12192000" cy="9630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68"/>
          <p:cNvSpPr txBox="1">
            <a:spLocks noGrp="1"/>
          </p:cNvSpPr>
          <p:nvPr>
            <p:ph type="body" idx="1"/>
          </p:nvPr>
        </p:nvSpPr>
        <p:spPr>
          <a:xfrm>
            <a:off x="864173" y="1444487"/>
            <a:ext cx="4786312"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68"/>
          <p:cNvSpPr txBox="1">
            <a:spLocks noGrp="1"/>
          </p:cNvSpPr>
          <p:nvPr>
            <p:ph type="body" idx="2"/>
          </p:nvPr>
        </p:nvSpPr>
        <p:spPr>
          <a:xfrm>
            <a:off x="6562184" y="1444487"/>
            <a:ext cx="4680000"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2" name="Google Shape;17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3" name="Google Shape;17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68"/>
          <p:cNvSpPr txBox="1">
            <a:spLocks noGrp="1"/>
          </p:cNvSpPr>
          <p:nvPr>
            <p:ph type="body" idx="3"/>
          </p:nvPr>
        </p:nvSpPr>
        <p:spPr>
          <a:xfrm>
            <a:off x="862584" y="2093118"/>
            <a:ext cx="4787900" cy="3954881"/>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8"/>
          <p:cNvSpPr txBox="1">
            <a:spLocks noGrp="1"/>
          </p:cNvSpPr>
          <p:nvPr>
            <p:ph type="body" idx="4"/>
          </p:nvPr>
        </p:nvSpPr>
        <p:spPr>
          <a:xfrm>
            <a:off x="6562184" y="2093118"/>
            <a:ext cx="4680000" cy="3954882"/>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85" name="Google Shape;18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0"/>
        <p:cNvGrpSpPr/>
        <p:nvPr/>
      </p:nvGrpSpPr>
      <p:grpSpPr>
        <a:xfrm>
          <a:off x="0" y="0"/>
          <a:ext cx="0" cy="0"/>
          <a:chOff x="0" y="0"/>
          <a:chExt cx="0" cy="0"/>
        </a:xfrm>
      </p:grpSpPr>
      <p:sp>
        <p:nvSpPr>
          <p:cNvPr id="201" name="Google Shape;201;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3" name="Google Shape;20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6"/>
        <p:cNvGrpSpPr/>
        <p:nvPr/>
      </p:nvGrpSpPr>
      <p:grpSpPr>
        <a:xfrm>
          <a:off x="0" y="0"/>
          <a:ext cx="0" cy="0"/>
          <a:chOff x="0" y="0"/>
          <a:chExt cx="0" cy="0"/>
        </a:xfrm>
      </p:grpSpPr>
      <p:sp>
        <p:nvSpPr>
          <p:cNvPr id="207" name="Google Shape;207;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9" name="Google Shape;20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2"/>
        <p:cNvGrpSpPr/>
        <p:nvPr/>
      </p:nvGrpSpPr>
      <p:grpSpPr>
        <a:xfrm>
          <a:off x="0" y="0"/>
          <a:ext cx="0" cy="0"/>
          <a:chOff x="0" y="0"/>
          <a:chExt cx="0" cy="0"/>
        </a:xfrm>
      </p:grpSpPr>
      <p:sp>
        <p:nvSpPr>
          <p:cNvPr id="213" name="Google Shape;21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9"/>
        <p:cNvGrpSpPr/>
        <p:nvPr/>
      </p:nvGrpSpPr>
      <p:grpSpPr>
        <a:xfrm>
          <a:off x="0" y="0"/>
          <a:ext cx="0" cy="0"/>
          <a:chOff x="0" y="0"/>
          <a:chExt cx="0" cy="0"/>
        </a:xfrm>
      </p:grpSpPr>
      <p:sp>
        <p:nvSpPr>
          <p:cNvPr id="220" name="Google Shape;220;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2" name="Google Shape;222;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8"/>
        <p:cNvGrpSpPr/>
        <p:nvPr/>
      </p:nvGrpSpPr>
      <p:grpSpPr>
        <a:xfrm>
          <a:off x="0" y="0"/>
          <a:ext cx="0" cy="0"/>
          <a:chOff x="0" y="0"/>
          <a:chExt cx="0" cy="0"/>
        </a:xfrm>
      </p:grpSpPr>
      <p:sp>
        <p:nvSpPr>
          <p:cNvPr id="229" name="Google Shape;22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Google Shape;23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0" name="Google Shape;240;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1" name="Google Shape;24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5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8" name="Google Shape;24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3"/>
        <p:cNvGrpSpPr/>
        <p:nvPr/>
      </p:nvGrpSpPr>
      <p:grpSpPr>
        <a:xfrm>
          <a:off x="0" y="0"/>
          <a:ext cx="0" cy="0"/>
          <a:chOff x="0" y="0"/>
          <a:chExt cx="0" cy="0"/>
        </a:xfrm>
      </p:grpSpPr>
      <p:sp>
        <p:nvSpPr>
          <p:cNvPr id="264" name="Google Shape;264;p56"/>
          <p:cNvSpPr>
            <a:spLocks noGrp="1"/>
          </p:cNvSpPr>
          <p:nvPr>
            <p:ph type="pic" idx="2"/>
          </p:nvPr>
        </p:nvSpPr>
        <p:spPr>
          <a:xfrm>
            <a:off x="-1" y="0"/>
            <a:ext cx="7396163" cy="68580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212D24"/>
              </a:buClr>
              <a:buSzPts val="2800"/>
              <a:buFont typeface="Arial"/>
              <a:buChar char="•"/>
              <a:defRPr sz="2800" b="0" i="0" u="none" strike="noStrike" cap="none">
                <a:solidFill>
                  <a:srgbClr val="212D24"/>
                </a:solidFill>
                <a:latin typeface="Calibri"/>
                <a:ea typeface="Calibri"/>
                <a:cs typeface="Calibri"/>
                <a:sym typeface="Calibri"/>
              </a:defRPr>
            </a:lvl1pPr>
            <a:lvl2pPr marR="0" lvl="1" algn="l" rtl="0">
              <a:lnSpc>
                <a:spcPct val="90000"/>
              </a:lnSpc>
              <a:spcBef>
                <a:spcPts val="500"/>
              </a:spcBef>
              <a:spcAft>
                <a:spcPts val="0"/>
              </a:spcAft>
              <a:buClr>
                <a:srgbClr val="212D24"/>
              </a:buClr>
              <a:buSzPts val="2400"/>
              <a:buFont typeface="Arial"/>
              <a:buChar char="•"/>
              <a:defRPr sz="2400" b="0" i="0" u="none" strike="noStrike" cap="none">
                <a:solidFill>
                  <a:srgbClr val="212D24"/>
                </a:solidFill>
                <a:latin typeface="Calibri"/>
                <a:ea typeface="Calibri"/>
                <a:cs typeface="Calibri"/>
                <a:sym typeface="Calibri"/>
              </a:defRPr>
            </a:lvl2pPr>
            <a:lvl3pPr marR="0" lvl="2" algn="l" rtl="0">
              <a:lnSpc>
                <a:spcPct val="90000"/>
              </a:lnSpc>
              <a:spcBef>
                <a:spcPts val="500"/>
              </a:spcBef>
              <a:spcAft>
                <a:spcPts val="0"/>
              </a:spcAft>
              <a:buClr>
                <a:srgbClr val="212D24"/>
              </a:buClr>
              <a:buSzPts val="2000"/>
              <a:buFont typeface="Arial"/>
              <a:buChar char="•"/>
              <a:defRPr sz="2000" b="0" i="0" u="none" strike="noStrike" cap="none">
                <a:solidFill>
                  <a:srgbClr val="212D24"/>
                </a:solidFill>
                <a:latin typeface="Calibri"/>
                <a:ea typeface="Calibri"/>
                <a:cs typeface="Calibri"/>
                <a:sym typeface="Calibri"/>
              </a:defRPr>
            </a:lvl3pPr>
            <a:lvl4pPr marR="0" lvl="3"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4pPr>
            <a:lvl5pPr marR="0" lvl="4"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56"/>
          <p:cNvSpPr txBox="1">
            <a:spLocks noGrp="1"/>
          </p:cNvSpPr>
          <p:nvPr>
            <p:ph type="ctrTitle"/>
          </p:nvPr>
        </p:nvSpPr>
        <p:spPr>
          <a:xfrm>
            <a:off x="7395590" y="2271052"/>
            <a:ext cx="4796410" cy="1325216"/>
          </a:xfrm>
          <a:prstGeom prst="rect">
            <a:avLst/>
          </a:prstGeom>
          <a:noFill/>
          <a:ln>
            <a:noFill/>
          </a:ln>
        </p:spPr>
        <p:txBody>
          <a:bodyPr spcFirstLastPara="1" wrap="square" lIns="360000" tIns="0" rIns="360000" bIns="0" anchor="t" anchorCtr="0">
            <a:noAutofit/>
          </a:bodyPr>
          <a:lstStyle>
            <a:lvl1pPr lvl="0" algn="ctr">
              <a:lnSpc>
                <a:spcPct val="90000"/>
              </a:lnSpc>
              <a:spcBef>
                <a:spcPts val="0"/>
              </a:spcBef>
              <a:spcAft>
                <a:spcPts val="0"/>
              </a:spcAft>
              <a:buClr>
                <a:srgbClr val="212D24"/>
              </a:buClr>
              <a:buSzPts val="3800"/>
              <a:buFont typeface="Arial"/>
              <a:buNone/>
              <a:defRPr sz="3800" b="1" i="0">
                <a:solidFill>
                  <a:srgbClr val="212D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6" name="Google Shape;266;p56"/>
          <p:cNvPicPr preferRelativeResize="0"/>
          <p:nvPr/>
        </p:nvPicPr>
        <p:blipFill rotWithShape="1">
          <a:blip r:embed="rId2">
            <a:alphaModFix/>
          </a:blip>
          <a:srcRect/>
          <a:stretch/>
        </p:blipFill>
        <p:spPr>
          <a:xfrm>
            <a:off x="9074811" y="451341"/>
            <a:ext cx="1447800" cy="130751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267"/>
        <p:cNvGrpSpPr/>
        <p:nvPr/>
      </p:nvGrpSpPr>
      <p:grpSpPr>
        <a:xfrm>
          <a:off x="0" y="0"/>
          <a:ext cx="0" cy="0"/>
          <a:chOff x="0" y="0"/>
          <a:chExt cx="0" cy="0"/>
        </a:xfrm>
      </p:grpSpPr>
      <p:sp>
        <p:nvSpPr>
          <p:cNvPr id="268" name="Google Shape;268;p57"/>
          <p:cNvSpPr txBox="1">
            <a:spLocks noGrp="1"/>
          </p:cNvSpPr>
          <p:nvPr>
            <p:ph type="title"/>
          </p:nvPr>
        </p:nvSpPr>
        <p:spPr>
          <a:xfrm>
            <a:off x="0" y="1"/>
            <a:ext cx="12192000" cy="9630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57"/>
          <p:cNvSpPr txBox="1">
            <a:spLocks noGrp="1"/>
          </p:cNvSpPr>
          <p:nvPr>
            <p:ph type="body" idx="1"/>
          </p:nvPr>
        </p:nvSpPr>
        <p:spPr>
          <a:xfrm>
            <a:off x="864173" y="1444487"/>
            <a:ext cx="4786312"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0" name="Google Shape;270;p57"/>
          <p:cNvSpPr txBox="1">
            <a:spLocks noGrp="1"/>
          </p:cNvSpPr>
          <p:nvPr>
            <p:ph type="body" idx="2"/>
          </p:nvPr>
        </p:nvSpPr>
        <p:spPr>
          <a:xfrm>
            <a:off x="6562184" y="1444487"/>
            <a:ext cx="4680000"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57"/>
          <p:cNvSpPr txBox="1">
            <a:spLocks noGrp="1"/>
          </p:cNvSpPr>
          <p:nvPr>
            <p:ph type="body" idx="3"/>
          </p:nvPr>
        </p:nvSpPr>
        <p:spPr>
          <a:xfrm>
            <a:off x="862584" y="2093118"/>
            <a:ext cx="4787900" cy="3954881"/>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57"/>
          <p:cNvSpPr txBox="1">
            <a:spLocks noGrp="1"/>
          </p:cNvSpPr>
          <p:nvPr>
            <p:ph type="body" idx="4"/>
          </p:nvPr>
        </p:nvSpPr>
        <p:spPr>
          <a:xfrm>
            <a:off x="6562184" y="2093118"/>
            <a:ext cx="4680000" cy="3954882"/>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79" name="Google Shape;17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80" name="Google Shape;1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81" name="Google Shape;18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0" name="Google Shape;190;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blog.ucem.ac.uk/onlineeducation/posts/tag/digital-tools-for-effective-communic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unicef.org/kenya/stories/how-teenagers-can-protect-their-mental-health-during-coronavirus-covid-1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alliancecpha.org/en/system/tdf/library/attachments/the_alliance_covid_19_tn_version_2_05.27.20_final_2.pdf?file=1&amp;type=node&amp;id=37184" TargetMode="External"/><Relationship Id="rId4" Type="http://schemas.openxmlformats.org/officeDocument/2006/relationships/hyperlink" Target="https://www.unfpa.org/sites/default/files/resource-pdf/COMPACTCOVID19-05.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ecco.be/2018/08/29/beccotis-bloquez-votre-agenda/"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
          <p:cNvPicPr preferRelativeResize="0"/>
          <p:nvPr/>
        </p:nvPicPr>
        <p:blipFill rotWithShape="1">
          <a:blip r:embed="rId3">
            <a:alphaModFix/>
          </a:blip>
          <a:srcRect l="68174" r="10764" b="58947"/>
          <a:stretch/>
        </p:blipFill>
        <p:spPr>
          <a:xfrm>
            <a:off x="6573078" y="205820"/>
            <a:ext cx="1550505" cy="1941034"/>
          </a:xfrm>
          <a:prstGeom prst="rect">
            <a:avLst/>
          </a:prstGeom>
          <a:noFill/>
          <a:ln>
            <a:noFill/>
          </a:ln>
        </p:spPr>
      </p:pic>
      <p:sp>
        <p:nvSpPr>
          <p:cNvPr id="281" name="Google Shape;281;p1"/>
          <p:cNvSpPr txBox="1"/>
          <p:nvPr/>
        </p:nvSpPr>
        <p:spPr>
          <a:xfrm>
            <a:off x="2705688" y="4985611"/>
            <a:ext cx="70792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Webinar Training</a:t>
            </a:r>
            <a:endParaRPr dirty="0"/>
          </a:p>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March 11, 2020</a:t>
            </a:r>
            <a:endParaRPr sz="2400" b="1" i="0" u="none" strike="noStrike" cap="none" dirty="0">
              <a:solidFill>
                <a:srgbClr val="000000"/>
              </a:solidFill>
              <a:latin typeface="Calibri"/>
              <a:ea typeface="Calibri"/>
              <a:cs typeface="Calibri"/>
              <a:sym typeface="Calibri"/>
            </a:endParaRPr>
          </a:p>
        </p:txBody>
      </p:sp>
      <p:pic>
        <p:nvPicPr>
          <p:cNvPr id="282" name="Google Shape;282;p1"/>
          <p:cNvPicPr preferRelativeResize="0"/>
          <p:nvPr/>
        </p:nvPicPr>
        <p:blipFill rotWithShape="1">
          <a:blip r:embed="rId4">
            <a:alphaModFix/>
          </a:blip>
          <a:srcRect/>
          <a:stretch/>
        </p:blipFill>
        <p:spPr>
          <a:xfrm>
            <a:off x="10257183" y="6206784"/>
            <a:ext cx="1836494" cy="565785"/>
          </a:xfrm>
          <a:prstGeom prst="rect">
            <a:avLst/>
          </a:prstGeom>
          <a:noFill/>
          <a:ln>
            <a:noFill/>
          </a:ln>
        </p:spPr>
      </p:pic>
      <p:sp>
        <p:nvSpPr>
          <p:cNvPr id="283" name="Google Shape;283;p1"/>
          <p:cNvSpPr/>
          <p:nvPr/>
        </p:nvSpPr>
        <p:spPr>
          <a:xfrm>
            <a:off x="1073425" y="2535181"/>
            <a:ext cx="1000539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Webinar: COVID-19, Child Protection and the Health sector</a:t>
            </a:r>
            <a:endParaRPr sz="3200" b="1" i="0" u="none" strike="noStrike" cap="none" dirty="0">
              <a:solidFill>
                <a:srgbClr val="000000"/>
              </a:solidFill>
              <a:highlight>
                <a:srgbClr val="FFFF00"/>
              </a:highlight>
              <a:latin typeface="Calibri"/>
              <a:ea typeface="Calibri"/>
              <a:cs typeface="Calibri"/>
              <a:sym typeface="Calibri"/>
            </a:endParaRPr>
          </a:p>
        </p:txBody>
      </p:sp>
      <p:pic>
        <p:nvPicPr>
          <p:cNvPr id="284" name="Google Shape;284;p1" descr="The Ministry of Gender, Labour and Social Development - Make 12.4% Work"/>
          <p:cNvPicPr preferRelativeResize="0"/>
          <p:nvPr/>
        </p:nvPicPr>
        <p:blipFill rotWithShape="1">
          <a:blip r:embed="rId5">
            <a:alphaModFix/>
          </a:blip>
          <a:srcRect l="18573" r="20612"/>
          <a:stretch/>
        </p:blipFill>
        <p:spPr>
          <a:xfrm>
            <a:off x="4200940" y="205820"/>
            <a:ext cx="1417983" cy="19410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7"/>
          <p:cNvSpPr/>
          <p:nvPr/>
        </p:nvSpPr>
        <p:spPr>
          <a:xfrm>
            <a:off x="0"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52" name="Google Shape;352;p7"/>
          <p:cNvGrpSpPr/>
          <p:nvPr/>
        </p:nvGrpSpPr>
        <p:grpSpPr>
          <a:xfrm>
            <a:off x="0" y="0"/>
            <a:ext cx="12188952" cy="6858000"/>
            <a:chOff x="651279" y="598259"/>
            <a:chExt cx="10889442" cy="5680742"/>
          </a:xfrm>
        </p:grpSpPr>
        <p:sp>
          <p:nvSpPr>
            <p:cNvPr id="353" name="Google Shape;353;p7"/>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4" name="Google Shape;354;p7"/>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355" name="Google Shape;355;p7"/>
          <p:cNvPicPr preferRelativeResize="0"/>
          <p:nvPr/>
        </p:nvPicPr>
        <p:blipFill rotWithShape="1">
          <a:blip r:embed="rId3">
            <a:alphaModFix/>
          </a:blip>
          <a:srcRect l="15996" r="14918"/>
          <a:stretch/>
        </p:blipFill>
        <p:spPr>
          <a:xfrm>
            <a:off x="7190349" y="671883"/>
            <a:ext cx="4693466" cy="4599938"/>
          </a:xfrm>
          <a:prstGeom prst="rect">
            <a:avLst/>
          </a:prstGeom>
          <a:noFill/>
          <a:ln>
            <a:noFill/>
          </a:ln>
        </p:spPr>
      </p:pic>
      <p:grpSp>
        <p:nvGrpSpPr>
          <p:cNvPr id="356" name="Google Shape;356;p7"/>
          <p:cNvGrpSpPr/>
          <p:nvPr/>
        </p:nvGrpSpPr>
        <p:grpSpPr>
          <a:xfrm>
            <a:off x="1524" y="0"/>
            <a:ext cx="12188952" cy="6858000"/>
            <a:chOff x="0" y="0"/>
            <a:chExt cx="12188952" cy="6858000"/>
          </a:xfrm>
        </p:grpSpPr>
        <p:sp>
          <p:nvSpPr>
            <p:cNvPr id="357" name="Google Shape;357;p7"/>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8" name="Google Shape;358;p7"/>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9" name="Google Shape;359;p7"/>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0" name="Google Shape;360;p7"/>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1" name="Google Shape;361;p7"/>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2" name="Google Shape;362;p7"/>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3" name="Google Shape;363;p7"/>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64" name="Google Shape;364;p7"/>
          <p:cNvSpPr txBox="1">
            <a:spLocks noGrp="1"/>
          </p:cNvSpPr>
          <p:nvPr>
            <p:ph type="title"/>
          </p:nvPr>
        </p:nvSpPr>
        <p:spPr>
          <a:xfrm>
            <a:off x="786385" y="841249"/>
            <a:ext cx="5074368" cy="154394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3600"/>
              <a:buFont typeface="Calibri"/>
              <a:buNone/>
            </a:pPr>
            <a:r>
              <a:rPr lang="en-US" sz="3600" dirty="0">
                <a:solidFill>
                  <a:schemeClr val="lt1"/>
                </a:solidFill>
              </a:rPr>
              <a:t>3. How COVID-19 can quickly change the context in which children live</a:t>
            </a:r>
            <a:endParaRPr sz="3600" dirty="0">
              <a:solidFill>
                <a:schemeClr val="lt1"/>
              </a:solidFill>
            </a:endParaRPr>
          </a:p>
        </p:txBody>
      </p:sp>
      <p:grpSp>
        <p:nvGrpSpPr>
          <p:cNvPr id="365" name="Google Shape;365;p7"/>
          <p:cNvGrpSpPr/>
          <p:nvPr/>
        </p:nvGrpSpPr>
        <p:grpSpPr>
          <a:xfrm>
            <a:off x="308217" y="2680949"/>
            <a:ext cx="6576965" cy="3837577"/>
            <a:chOff x="32" y="78084"/>
            <a:chExt cx="6576965" cy="3837577"/>
          </a:xfrm>
        </p:grpSpPr>
        <p:sp>
          <p:nvSpPr>
            <p:cNvPr id="366" name="Google Shape;366;p7"/>
            <p:cNvSpPr/>
            <p:nvPr/>
          </p:nvSpPr>
          <p:spPr>
            <a:xfrm>
              <a:off x="32" y="78084"/>
              <a:ext cx="3073348" cy="1026697"/>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txBox="1"/>
            <p:nvPr/>
          </p:nvSpPr>
          <p:spPr>
            <a:xfrm>
              <a:off x="32" y="78084"/>
              <a:ext cx="3073348" cy="1026697"/>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Containment and social distancing measures can result in:</a:t>
              </a:r>
              <a:endParaRPr sz="1600" b="0" i="0" u="none" strike="noStrike" cap="none">
                <a:solidFill>
                  <a:schemeClr val="lt1"/>
                </a:solidFill>
                <a:latin typeface="Calibri"/>
                <a:ea typeface="Calibri"/>
                <a:cs typeface="Calibri"/>
                <a:sym typeface="Calibri"/>
              </a:endParaRPr>
            </a:p>
          </p:txBody>
        </p:sp>
        <p:sp>
          <p:nvSpPr>
            <p:cNvPr id="368" name="Google Shape;368;p7"/>
            <p:cNvSpPr/>
            <p:nvPr/>
          </p:nvSpPr>
          <p:spPr>
            <a:xfrm>
              <a:off x="32" y="1104781"/>
              <a:ext cx="3073348" cy="2810880"/>
            </a:xfrm>
            <a:prstGeom prst="rect">
              <a:avLst/>
            </a:prstGeom>
            <a:solidFill>
              <a:srgbClr val="F7D5CB">
                <a:alpha val="89803"/>
              </a:srgbClr>
            </a:solidFill>
            <a:ln w="9525"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txBox="1"/>
            <p:nvPr/>
          </p:nvSpPr>
          <p:spPr>
            <a:xfrm>
              <a:off x="32" y="1104781"/>
              <a:ext cx="3073348" cy="281088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Closures of school, community or religious functions or venues, reduction in support services and limited access to safe spaces</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Prohibitions of family visitation to children in alternative care</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Rapid reunification of children from CCIs to families with little preparation or support</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Reduced avenues for reporting of VAC cases</a:t>
              </a:r>
              <a:endParaRPr sz="1600" b="0" i="0" u="none" strike="noStrike" cap="none">
                <a:solidFill>
                  <a:schemeClr val="dk1"/>
                </a:solidFill>
                <a:latin typeface="Calibri"/>
                <a:ea typeface="Calibri"/>
                <a:cs typeface="Calibri"/>
                <a:sym typeface="Calibri"/>
              </a:endParaRPr>
            </a:p>
          </p:txBody>
        </p:sp>
        <p:sp>
          <p:nvSpPr>
            <p:cNvPr id="370" name="Google Shape;370;p7"/>
            <p:cNvSpPr/>
            <p:nvPr/>
          </p:nvSpPr>
          <p:spPr>
            <a:xfrm>
              <a:off x="3503649" y="78084"/>
              <a:ext cx="3073348" cy="1026697"/>
            </a:xfrm>
            <a:prstGeom prst="rect">
              <a:avLst/>
            </a:prstGeom>
            <a:gradFill>
              <a:gsLst>
                <a:gs pos="0">
                  <a:srgbClr val="AEAEAE"/>
                </a:gs>
                <a:gs pos="50000">
                  <a:srgbClr val="A4A4A4"/>
                </a:gs>
                <a:gs pos="100000">
                  <a:srgbClr val="909090"/>
                </a:gs>
              </a:gsLst>
              <a:lin ang="5400000" scaled="0"/>
            </a:gradFill>
            <a:ln w="9525"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txBox="1"/>
            <p:nvPr/>
          </p:nvSpPr>
          <p:spPr>
            <a:xfrm>
              <a:off x="3503649" y="78084"/>
              <a:ext cx="3073348" cy="1026697"/>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Loss of income or reduced employment increases pressure and stress in the household and can result in:</a:t>
              </a:r>
              <a:endParaRPr sz="1600" b="0" i="0" u="none" strike="noStrike" cap="none">
                <a:solidFill>
                  <a:schemeClr val="lt1"/>
                </a:solidFill>
                <a:latin typeface="Calibri"/>
                <a:ea typeface="Calibri"/>
                <a:cs typeface="Calibri"/>
                <a:sym typeface="Calibri"/>
              </a:endParaRPr>
            </a:p>
          </p:txBody>
        </p:sp>
        <p:sp>
          <p:nvSpPr>
            <p:cNvPr id="372" name="Google Shape;372;p7"/>
            <p:cNvSpPr/>
            <p:nvPr/>
          </p:nvSpPr>
          <p:spPr>
            <a:xfrm>
              <a:off x="3503649" y="1104781"/>
              <a:ext cx="3073348" cy="2810880"/>
            </a:xfrm>
            <a:prstGeom prst="rect">
              <a:avLst/>
            </a:prstGeom>
            <a:solidFill>
              <a:srgbClr val="DFDFDF">
                <a:alpha val="89803"/>
              </a:srgbClr>
            </a:solidFill>
            <a:ln w="9525"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txBox="1"/>
            <p:nvPr/>
          </p:nvSpPr>
          <p:spPr>
            <a:xfrm>
              <a:off x="3503649" y="1104781"/>
              <a:ext cx="3073348" cy="281088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chemeClr val="dk1"/>
                </a:buClr>
                <a:buSzPts val="1600"/>
                <a:buFont typeface="Noto Sans Symbols"/>
                <a:buChar char="▪"/>
              </a:pPr>
              <a:r>
                <a:rPr lang="en-US" sz="1600" b="0" i="0" u="none" strike="noStrike" cap="none" dirty="0">
                  <a:solidFill>
                    <a:schemeClr val="dk1"/>
                  </a:solidFill>
                  <a:latin typeface="Calibri"/>
                  <a:ea typeface="Calibri"/>
                  <a:cs typeface="Calibri"/>
                  <a:sym typeface="Calibri"/>
                </a:rPr>
                <a:t>Increased domestic violence and violence against children</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Noto Sans Symbols"/>
                <a:buChar char="▪"/>
              </a:pPr>
              <a:r>
                <a:rPr lang="en-US" sz="16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Psychosocial impact on wellbeing,  </a:t>
              </a:r>
              <a:r>
                <a:rPr lang="en-US" sz="1600" b="0" i="0" u="none" strike="noStrike" cap="none"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a:t>
              </a:r>
              <a:r>
                <a:rPr lang="en-US" sz="16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such as depression</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Noto Sans Symbols"/>
                <a:buChar char="▪"/>
              </a:pPr>
              <a:r>
                <a:rPr lang="en-US" sz="1600" b="0" i="0" u="none" strike="noStrike" cap="none" dirty="0">
                  <a:solidFill>
                    <a:schemeClr val="dk1"/>
                  </a:solidFill>
                  <a:latin typeface="Calibri"/>
                  <a:ea typeface="Calibri"/>
                  <a:cs typeface="Calibri"/>
                  <a:sym typeface="Calibri"/>
                </a:rPr>
                <a:t>Increased rates of children engaged in harmful </a:t>
              </a:r>
              <a:r>
                <a:rPr lang="en-US" sz="1600" b="0" i="0" u="none" strike="noStrike" cap="none" dirty="0" err="1">
                  <a:solidFill>
                    <a:schemeClr val="dk1"/>
                  </a:solidFill>
                  <a:latin typeface="Calibri"/>
                  <a:ea typeface="Calibri"/>
                  <a:cs typeface="Calibri"/>
                  <a:sym typeface="Calibri"/>
                </a:rPr>
                <a:t>labour</a:t>
              </a:r>
              <a:r>
                <a:rPr lang="en-US" sz="1600" b="0" i="0" u="none" strike="noStrike" cap="none" dirty="0">
                  <a:solidFill>
                    <a:schemeClr val="dk1"/>
                  </a:solidFill>
                  <a:latin typeface="Calibri"/>
                  <a:ea typeface="Calibri"/>
                  <a:cs typeface="Calibri"/>
                  <a:sym typeface="Calibri"/>
                </a:rPr>
                <a:t>, moving to the streets or early marriage</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Noto Sans Symbols"/>
                <a:buChar char="▪"/>
              </a:pPr>
              <a:r>
                <a:rPr lang="en-US" sz="1600" b="0" i="0" u="none" strike="noStrike" cap="none" dirty="0">
                  <a:solidFill>
                    <a:schemeClr val="dk1"/>
                  </a:solidFill>
                  <a:latin typeface="Calibri"/>
                  <a:ea typeface="Calibri"/>
                  <a:cs typeface="Calibri"/>
                  <a:sym typeface="Calibri"/>
                </a:rPr>
                <a:t>Increased protection risks online</a:t>
              </a:r>
              <a:endParaRPr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9" name="Google Shape;379;p8"/>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0" name="Google Shape;380;p8"/>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1" name="Google Shape;381;p8"/>
          <p:cNvSpPr txBox="1">
            <a:spLocks noGrp="1"/>
          </p:cNvSpPr>
          <p:nvPr>
            <p:ph type="title"/>
          </p:nvPr>
        </p:nvSpPr>
        <p:spPr>
          <a:xfrm>
            <a:off x="438912" y="1524659"/>
            <a:ext cx="5019074" cy="27740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600"/>
              <a:buFont typeface="Calibri"/>
              <a:buNone/>
            </a:pPr>
            <a:r>
              <a:rPr lang="en-US" sz="4600">
                <a:solidFill>
                  <a:schemeClr val="dk1"/>
                </a:solidFill>
                <a:latin typeface="Calibri"/>
                <a:ea typeface="Calibri"/>
                <a:cs typeface="Calibri"/>
                <a:sym typeface="Calibri"/>
              </a:rPr>
              <a:t>Physical And Emotional maltreatment</a:t>
            </a:r>
            <a:br>
              <a:rPr lang="en-US" sz="4600">
                <a:solidFill>
                  <a:schemeClr val="dk1"/>
                </a:solidFill>
                <a:latin typeface="Calibri"/>
                <a:ea typeface="Calibri"/>
                <a:cs typeface="Calibri"/>
                <a:sym typeface="Calibri"/>
              </a:rPr>
            </a:br>
            <a:endParaRPr sz="4600">
              <a:solidFill>
                <a:schemeClr val="dk1"/>
              </a:solidFill>
              <a:latin typeface="Calibri"/>
              <a:ea typeface="Calibri"/>
              <a:cs typeface="Calibri"/>
              <a:sym typeface="Calibri"/>
            </a:endParaRPr>
          </a:p>
        </p:txBody>
      </p:sp>
      <p:sp>
        <p:nvSpPr>
          <p:cNvPr id="382" name="Google Shape;382;p8"/>
          <p:cNvSpPr txBox="1"/>
          <p:nvPr/>
        </p:nvSpPr>
        <p:spPr>
          <a:xfrm>
            <a:off x="438912" y="4687367"/>
            <a:ext cx="4917948" cy="133502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000" b="1" i="0" u="none" strike="noStrike" cap="none">
                <a:solidFill>
                  <a:schemeClr val="dk1"/>
                </a:solidFill>
                <a:latin typeface="Calibri"/>
                <a:ea typeface="Calibri"/>
                <a:cs typeface="Calibri"/>
                <a:sym typeface="Calibri"/>
              </a:rPr>
              <a:t>Containment measures, closure of ECD centres/schools, increased stress in the household due to economic challenges and containment, can result in:</a:t>
            </a: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000" b="0" i="0" u="none" strike="noStrike" cap="none">
              <a:solidFill>
                <a:schemeClr val="dk1"/>
              </a:solidFill>
              <a:latin typeface="Calibri"/>
              <a:ea typeface="Calibri"/>
              <a:cs typeface="Calibri"/>
              <a:sym typeface="Calibri"/>
            </a:endParaRPr>
          </a:p>
        </p:txBody>
      </p:sp>
      <p:sp>
        <p:nvSpPr>
          <p:cNvPr id="383" name="Google Shape;383;p8"/>
          <p:cNvSpPr/>
          <p:nvPr/>
        </p:nvSpPr>
        <p:spPr>
          <a:xfrm rot="5400000">
            <a:off x="767989"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venir"/>
              <a:ea typeface="Avenir"/>
              <a:cs typeface="Avenir"/>
              <a:sym typeface="Avenir"/>
            </a:endParaRPr>
          </a:p>
        </p:txBody>
      </p:sp>
      <p:sp>
        <p:nvSpPr>
          <p:cNvPr id="384" name="Google Shape;384;p8"/>
          <p:cNvSpPr/>
          <p:nvPr/>
        </p:nvSpPr>
        <p:spPr>
          <a:xfrm>
            <a:off x="489098" y="4461119"/>
            <a:ext cx="5019074"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85" name="Google Shape;385;p8"/>
          <p:cNvGrpSpPr/>
          <p:nvPr/>
        </p:nvGrpSpPr>
        <p:grpSpPr>
          <a:xfrm>
            <a:off x="5356860" y="1625869"/>
            <a:ext cx="6183172" cy="4529520"/>
            <a:chOff x="0" y="560196"/>
            <a:chExt cx="6183172" cy="4529520"/>
          </a:xfrm>
        </p:grpSpPr>
        <p:sp>
          <p:nvSpPr>
            <p:cNvPr id="386" name="Google Shape;386;p8"/>
            <p:cNvSpPr/>
            <p:nvPr/>
          </p:nvSpPr>
          <p:spPr>
            <a:xfrm>
              <a:off x="0" y="560196"/>
              <a:ext cx="6183172" cy="107406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txBox="1"/>
            <p:nvPr/>
          </p:nvSpPr>
          <p:spPr>
            <a:xfrm>
              <a:off x="52431" y="612627"/>
              <a:ext cx="6078310" cy="969198"/>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Increase in violence (GBV and VAC) and possible online harm</a:t>
              </a:r>
              <a:endParaRPr/>
            </a:p>
          </p:txBody>
        </p:sp>
        <p:sp>
          <p:nvSpPr>
            <p:cNvPr id="388" name="Google Shape;388;p8"/>
            <p:cNvSpPr/>
            <p:nvPr/>
          </p:nvSpPr>
          <p:spPr>
            <a:xfrm>
              <a:off x="0" y="1712016"/>
              <a:ext cx="6183172" cy="1074060"/>
            </a:xfrm>
            <a:prstGeom prst="roundRect">
              <a:avLst>
                <a:gd name="adj" fmla="val 16667"/>
              </a:avLst>
            </a:prstGeom>
            <a:solidFill>
              <a:srgbClr val="D07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txBox="1"/>
            <p:nvPr/>
          </p:nvSpPr>
          <p:spPr>
            <a:xfrm>
              <a:off x="52431" y="1764447"/>
              <a:ext cx="6078310" cy="969198"/>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Reduced supervision and neglect of children</a:t>
              </a:r>
              <a:endParaRPr/>
            </a:p>
          </p:txBody>
        </p:sp>
        <p:sp>
          <p:nvSpPr>
            <p:cNvPr id="390" name="Google Shape;390;p8"/>
            <p:cNvSpPr/>
            <p:nvPr/>
          </p:nvSpPr>
          <p:spPr>
            <a:xfrm>
              <a:off x="0" y="2863836"/>
              <a:ext cx="6183172" cy="1074060"/>
            </a:xfrm>
            <a:prstGeom prst="roundRect">
              <a:avLst>
                <a:gd name="adj" fmla="val 16667"/>
              </a:avLst>
            </a:prstGeom>
            <a:solidFill>
              <a:srgbClr val="B888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txBox="1"/>
            <p:nvPr/>
          </p:nvSpPr>
          <p:spPr>
            <a:xfrm>
              <a:off x="52431" y="2916267"/>
              <a:ext cx="6078310" cy="969198"/>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Decrease reporting of incidents (e.g., no access to teacher to report)</a:t>
              </a:r>
              <a:endParaRPr/>
            </a:p>
          </p:txBody>
        </p:sp>
        <p:sp>
          <p:nvSpPr>
            <p:cNvPr id="392" name="Google Shape;392;p8"/>
            <p:cNvSpPr/>
            <p:nvPr/>
          </p:nvSpPr>
          <p:spPr>
            <a:xfrm>
              <a:off x="0" y="4015656"/>
              <a:ext cx="6183172" cy="107406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txBox="1"/>
            <p:nvPr/>
          </p:nvSpPr>
          <p:spPr>
            <a:xfrm>
              <a:off x="52431" y="4068087"/>
              <a:ext cx="6078310" cy="969198"/>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Increased emotional abuse, exacerbated mental health issues (possible self harm)</a:t>
              </a: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3D31CF49-328F-3C41-A517-A2EA07C6070F}"/>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68009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pic>
        <p:nvPicPr>
          <p:cNvPr id="399" name="Google Shape;399;p9" descr="A person that is standing in the dirt&#10;&#10;Description automatically generated"/>
          <p:cNvPicPr preferRelativeResize="0">
            <a:picLocks noGrp="1"/>
          </p:cNvPicPr>
          <p:nvPr>
            <p:ph type="body" idx="1"/>
          </p:nvPr>
        </p:nvPicPr>
        <p:blipFill rotWithShape="1">
          <a:blip r:embed="rId3">
            <a:alphaModFix/>
          </a:blip>
          <a:srcRect t="10524" b="4249"/>
          <a:stretch/>
        </p:blipFill>
        <p:spPr>
          <a:xfrm>
            <a:off x="-1" y="10"/>
            <a:ext cx="12192000" cy="6857990"/>
          </a:xfrm>
          <a:prstGeom prst="rect">
            <a:avLst/>
          </a:prstGeom>
          <a:noFill/>
          <a:ln>
            <a:noFill/>
          </a:ln>
        </p:spPr>
      </p:pic>
      <p:sp>
        <p:nvSpPr>
          <p:cNvPr id="400" name="Google Shape;400;p9"/>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01" name="Google Shape;401;p9"/>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Unaccompanied or separated children</a:t>
            </a:r>
            <a:endParaRPr/>
          </a:p>
        </p:txBody>
      </p:sp>
      <p:cxnSp>
        <p:nvCxnSpPr>
          <p:cNvPr id="402" name="Google Shape;402;p9"/>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403" name="Google Shape;403;p9"/>
          <p:cNvSpPr txBox="1"/>
          <p:nvPr/>
        </p:nvSpPr>
        <p:spPr>
          <a:xfrm>
            <a:off x="525516" y="3417573"/>
            <a:ext cx="4593021" cy="2854633"/>
          </a:xfrm>
          <a:prstGeom prst="rect">
            <a:avLst/>
          </a:prstGeom>
          <a:noFill/>
          <a:ln>
            <a:noFill/>
          </a:ln>
        </p:spPr>
        <p:txBody>
          <a:bodyPr spcFirstLastPara="1" wrap="square" lIns="91425" tIns="45700" rIns="91425" bIns="45700" anchor="ctr" anchorCtr="0">
            <a:normAutofit/>
          </a:bodyPr>
          <a:lstStyle/>
          <a:p>
            <a:pPr marL="114300" marR="0" lvl="0" indent="-11430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Separation from caregiver due to illness, admission to treatment and quarantine facilities, or death</a:t>
            </a:r>
            <a:endParaRPr dirty="0"/>
          </a:p>
          <a:p>
            <a:pPr marL="114300" marR="0" lvl="0" indent="-114300" algn="l" rtl="0">
              <a:lnSpc>
                <a:spcPct val="80000"/>
              </a:lnSpc>
              <a:spcBef>
                <a:spcPts val="6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Removal of child from home due to violence</a:t>
            </a:r>
            <a:endParaRPr dirty="0"/>
          </a:p>
          <a:p>
            <a:pPr marL="114300" marR="0" lvl="0" indent="-114300" algn="l" rtl="0">
              <a:lnSpc>
                <a:spcPct val="80000"/>
              </a:lnSpc>
              <a:spcBef>
                <a:spcPts val="6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Child forced to street </a:t>
            </a:r>
            <a:endParaRPr dirty="0"/>
          </a:p>
          <a:p>
            <a:pPr marL="114300" marR="0" lvl="0" indent="-114300" algn="l" rtl="0">
              <a:lnSpc>
                <a:spcPct val="80000"/>
              </a:lnSpc>
              <a:spcBef>
                <a:spcPts val="6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Placement in Charitable Children’s Institution or quarantine</a:t>
            </a:r>
            <a:endParaRPr dirty="0"/>
          </a:p>
          <a:p>
            <a:pPr marL="457200" marR="0" lvl="0" indent="-114300" algn="l" rtl="0">
              <a:lnSpc>
                <a:spcPct val="8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5C5297AD-7344-1B45-867E-6D09A02647CF}"/>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2947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408" name="Google Shape;408;p10" descr="A person that is standing in the grass&#10;&#10;Description automatically generated"/>
          <p:cNvPicPr preferRelativeResize="0"/>
          <p:nvPr/>
        </p:nvPicPr>
        <p:blipFill rotWithShape="1">
          <a:blip r:embed="rId3">
            <a:alphaModFix/>
          </a:blip>
          <a:srcRect t="8740" b="6990"/>
          <a:stretch/>
        </p:blipFill>
        <p:spPr>
          <a:xfrm>
            <a:off x="-1" y="2066"/>
            <a:ext cx="12192000" cy="6857990"/>
          </a:xfrm>
          <a:prstGeom prst="rect">
            <a:avLst/>
          </a:prstGeom>
          <a:noFill/>
          <a:ln>
            <a:noFill/>
          </a:ln>
        </p:spPr>
      </p:pic>
      <p:sp>
        <p:nvSpPr>
          <p:cNvPr id="409" name="Google Shape;409;p10"/>
          <p:cNvSpPr/>
          <p:nvPr/>
        </p:nvSpPr>
        <p:spPr>
          <a:xfrm flipH="1">
            <a:off x="-36488" y="881650"/>
            <a:ext cx="6017172" cy="5859824"/>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10" name="Google Shape;410;p10"/>
          <p:cNvSpPr txBox="1">
            <a:spLocks noGrp="1"/>
          </p:cNvSpPr>
          <p:nvPr>
            <p:ph type="title"/>
          </p:nvPr>
        </p:nvSpPr>
        <p:spPr>
          <a:xfrm>
            <a:off x="709448" y="1913950"/>
            <a:ext cx="4204137" cy="11001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COVID-19 and SGBV, VAC</a:t>
            </a:r>
            <a:endParaRPr sz="3600"/>
          </a:p>
        </p:txBody>
      </p:sp>
      <p:cxnSp>
        <p:nvCxnSpPr>
          <p:cNvPr id="411" name="Google Shape;411;p10"/>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412" name="Google Shape;412;p10"/>
          <p:cNvSpPr txBox="1">
            <a:spLocks noGrp="1"/>
          </p:cNvSpPr>
          <p:nvPr>
            <p:ph type="body" idx="1"/>
          </p:nvPr>
        </p:nvSpPr>
        <p:spPr>
          <a:xfrm>
            <a:off x="525516" y="3132667"/>
            <a:ext cx="4893151" cy="3525276"/>
          </a:xfrm>
          <a:prstGeom prst="rect">
            <a:avLst/>
          </a:prstGeom>
          <a:noFill/>
          <a:ln>
            <a:noFill/>
          </a:ln>
        </p:spPr>
        <p:txBody>
          <a:bodyPr spcFirstLastPara="1" wrap="square" lIns="91425" tIns="45700" rIns="91425" bIns="45700" anchor="ctr" anchorCtr="0">
            <a:normAutofit lnSpcReduction="10000"/>
          </a:bodyPr>
          <a:lstStyle/>
          <a:p>
            <a:pPr marL="228600" lvl="0" indent="-169227" algn="l" rtl="0">
              <a:lnSpc>
                <a:spcPct val="70000"/>
              </a:lnSpc>
              <a:spcBef>
                <a:spcPts val="0"/>
              </a:spcBef>
              <a:spcAft>
                <a:spcPts val="0"/>
              </a:spcAft>
              <a:buClr>
                <a:schemeClr val="dk1"/>
              </a:buClr>
              <a:buSzPts val="935"/>
              <a:buNone/>
            </a:pPr>
            <a:endParaRPr sz="935" b="1" dirty="0"/>
          </a:p>
          <a:p>
            <a:pPr marL="228600" lvl="0" indent="-169227" algn="l" rtl="0">
              <a:lnSpc>
                <a:spcPct val="70000"/>
              </a:lnSpc>
              <a:spcBef>
                <a:spcPts val="1000"/>
              </a:spcBef>
              <a:spcAft>
                <a:spcPts val="0"/>
              </a:spcAft>
              <a:buClr>
                <a:schemeClr val="dk1"/>
              </a:buClr>
              <a:buSzPts val="935"/>
              <a:buNone/>
            </a:pPr>
            <a:endParaRPr sz="935" b="1" dirty="0"/>
          </a:p>
          <a:p>
            <a:pPr marL="228600" lvl="0" indent="-228600" algn="l" rtl="0">
              <a:lnSpc>
                <a:spcPct val="70000"/>
              </a:lnSpc>
              <a:spcBef>
                <a:spcPts val="1000"/>
              </a:spcBef>
              <a:spcAft>
                <a:spcPts val="0"/>
              </a:spcAft>
              <a:buClr>
                <a:schemeClr val="dk1"/>
              </a:buClr>
              <a:buSzPts val="1870"/>
              <a:buChar char="•"/>
            </a:pPr>
            <a:r>
              <a:rPr lang="en-US" sz="1870" b="1" dirty="0"/>
              <a:t>Household economic stress, increased responsibility of children in the household (cooking, cleaning, fishing), closure of schools, and obstacles to reporting violence, can result in: </a:t>
            </a:r>
            <a:endParaRPr dirty="0"/>
          </a:p>
          <a:p>
            <a:pPr marL="228600" lvl="0" indent="-228600" algn="l" rtl="0">
              <a:lnSpc>
                <a:spcPct val="70000"/>
              </a:lnSpc>
              <a:spcBef>
                <a:spcPts val="1000"/>
              </a:spcBef>
              <a:spcAft>
                <a:spcPts val="0"/>
              </a:spcAft>
              <a:buClr>
                <a:schemeClr val="dk1"/>
              </a:buClr>
              <a:buSzPts val="1870"/>
              <a:buChar char="•"/>
            </a:pPr>
            <a:r>
              <a:rPr lang="en-US" sz="1870" dirty="0"/>
              <a:t>Increased risk of sexual exploitation, including online risks</a:t>
            </a:r>
            <a:endParaRPr dirty="0"/>
          </a:p>
          <a:p>
            <a:pPr marL="228600" lvl="0" indent="-228600" algn="l" rtl="0">
              <a:lnSpc>
                <a:spcPct val="70000"/>
              </a:lnSpc>
              <a:spcBef>
                <a:spcPts val="1000"/>
              </a:spcBef>
              <a:spcAft>
                <a:spcPts val="0"/>
              </a:spcAft>
              <a:buClr>
                <a:schemeClr val="dk1"/>
              </a:buClr>
              <a:buSzPts val="1870"/>
              <a:buChar char="•"/>
            </a:pPr>
            <a:r>
              <a:rPr lang="en-US" sz="1870" dirty="0"/>
              <a:t>Increased child marriage-resulting from transactional sex, teenage pregnancies, and as coping mechanisms, etc.</a:t>
            </a:r>
            <a:endParaRPr dirty="0"/>
          </a:p>
          <a:p>
            <a:pPr marL="228600" lvl="0" indent="-228600" algn="l" rtl="0">
              <a:lnSpc>
                <a:spcPct val="70000"/>
              </a:lnSpc>
              <a:spcBef>
                <a:spcPts val="1000"/>
              </a:spcBef>
              <a:spcAft>
                <a:spcPts val="0"/>
              </a:spcAft>
              <a:buClr>
                <a:schemeClr val="dk1"/>
              </a:buClr>
              <a:buSzPts val="1870"/>
              <a:buChar char="•"/>
            </a:pPr>
            <a:r>
              <a:rPr lang="en-US" sz="1870" dirty="0"/>
              <a:t>Increase in FGM</a:t>
            </a:r>
            <a:endParaRPr dirty="0"/>
          </a:p>
          <a:p>
            <a:pPr marL="228600" lvl="0" indent="-228600" algn="l" rtl="0">
              <a:lnSpc>
                <a:spcPct val="70000"/>
              </a:lnSpc>
              <a:spcBef>
                <a:spcPts val="1000"/>
              </a:spcBef>
              <a:spcAft>
                <a:spcPts val="0"/>
              </a:spcAft>
              <a:buClr>
                <a:schemeClr val="dk1"/>
              </a:buClr>
              <a:buSzPts val="1870"/>
              <a:buChar char="•"/>
            </a:pPr>
            <a:r>
              <a:rPr lang="en-US" sz="1870" dirty="0"/>
              <a:t>Reduction in reporting and responding due to containment measures/barriers</a:t>
            </a:r>
            <a:endParaRPr sz="1870" dirty="0"/>
          </a:p>
          <a:p>
            <a:pPr marL="228600" lvl="0" indent="-169227" algn="l" rtl="0">
              <a:lnSpc>
                <a:spcPct val="70000"/>
              </a:lnSpc>
              <a:spcBef>
                <a:spcPts val="1000"/>
              </a:spcBef>
              <a:spcAft>
                <a:spcPts val="0"/>
              </a:spcAft>
              <a:buClr>
                <a:schemeClr val="dk1"/>
              </a:buClr>
              <a:buSzPts val="935"/>
              <a:buNone/>
            </a:pPr>
            <a:endParaRPr sz="935" dirty="0"/>
          </a:p>
          <a:p>
            <a:pPr marL="228600" lvl="0" indent="-169227" algn="l" rtl="0">
              <a:lnSpc>
                <a:spcPct val="70000"/>
              </a:lnSpc>
              <a:spcBef>
                <a:spcPts val="1000"/>
              </a:spcBef>
              <a:spcAft>
                <a:spcPts val="0"/>
              </a:spcAft>
              <a:buClr>
                <a:schemeClr val="dk1"/>
              </a:buClr>
              <a:buSzPts val="935"/>
              <a:buNone/>
            </a:pPr>
            <a:endParaRPr sz="935" dirty="0"/>
          </a:p>
          <a:p>
            <a:pPr marL="228600" lvl="0" indent="-169227" algn="l" rtl="0">
              <a:lnSpc>
                <a:spcPct val="70000"/>
              </a:lnSpc>
              <a:spcBef>
                <a:spcPts val="1000"/>
              </a:spcBef>
              <a:spcAft>
                <a:spcPts val="0"/>
              </a:spcAft>
              <a:buClr>
                <a:schemeClr val="dk1"/>
              </a:buClr>
              <a:buSzPts val="935"/>
              <a:buNone/>
            </a:pPr>
            <a:endParaRPr sz="935" dirty="0"/>
          </a:p>
          <a:p>
            <a:pPr marL="228600" lvl="0" indent="-169227" algn="l" rtl="0">
              <a:lnSpc>
                <a:spcPct val="70000"/>
              </a:lnSpc>
              <a:spcBef>
                <a:spcPts val="1000"/>
              </a:spcBef>
              <a:spcAft>
                <a:spcPts val="0"/>
              </a:spcAft>
              <a:buClr>
                <a:schemeClr val="dk1"/>
              </a:buClr>
              <a:buSzPts val="935"/>
              <a:buNone/>
            </a:pPr>
            <a:endParaRPr sz="935" b="1" dirty="0"/>
          </a:p>
          <a:p>
            <a:pPr marL="228600" lvl="0" indent="-169227" algn="l" rtl="0">
              <a:lnSpc>
                <a:spcPct val="70000"/>
              </a:lnSpc>
              <a:spcBef>
                <a:spcPts val="1000"/>
              </a:spcBef>
              <a:spcAft>
                <a:spcPts val="0"/>
              </a:spcAft>
              <a:buClr>
                <a:schemeClr val="dk1"/>
              </a:buClr>
              <a:buSzPts val="935"/>
              <a:buNone/>
            </a:pPr>
            <a:endParaRPr sz="93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11"/>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t>Social exclusion</a:t>
            </a:r>
            <a:endParaRPr/>
          </a:p>
        </p:txBody>
      </p:sp>
      <p:sp>
        <p:nvSpPr>
          <p:cNvPr id="419" name="Google Shape;419;p11"/>
          <p:cNvSpPr txBox="1">
            <a:spLocks noGrp="1"/>
          </p:cNvSpPr>
          <p:nvPr>
            <p:ph type="body" idx="1"/>
          </p:nvPr>
        </p:nvSpPr>
        <p:spPr>
          <a:xfrm>
            <a:off x="4965431" y="2438400"/>
            <a:ext cx="6586489"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Containment measures, closure of services (shelters, etc.) can result in: </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Stigma and discrimination towards those most at risk of coronavirus or those who have had it or are a contact.</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Children on the streets or on the move “fall through the cracks” of prevention and response efforts (invisible)</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Children in residential care (statutory and private) rapidly reunified to unprepared families and communities</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Children with disabilities excluded from support and unable to report if a victim of violence</a:t>
            </a:r>
            <a:endParaRPr sz="2000"/>
          </a:p>
          <a:p>
            <a:pPr marL="228600" lvl="0" indent="-101600" algn="l" rtl="0">
              <a:lnSpc>
                <a:spcPct val="90000"/>
              </a:lnSpc>
              <a:spcBef>
                <a:spcPts val="1000"/>
              </a:spcBef>
              <a:spcAft>
                <a:spcPts val="0"/>
              </a:spcAft>
              <a:buClr>
                <a:schemeClr val="dk1"/>
              </a:buClr>
              <a:buSzPts val="2000"/>
              <a:buNone/>
            </a:pPr>
            <a:endParaRPr sz="2000"/>
          </a:p>
        </p:txBody>
      </p:sp>
      <p:pic>
        <p:nvPicPr>
          <p:cNvPr id="420" name="Google Shape;420;p11" descr="A group of people standing in front of a sign&#10;&#10;Description automatically generated"/>
          <p:cNvPicPr preferRelativeResize="0"/>
          <p:nvPr/>
        </p:nvPicPr>
        <p:blipFill rotWithShape="1">
          <a:blip r:embed="rId3">
            <a:alphaModFix/>
          </a:blip>
          <a:srcRect l="20243"/>
          <a:stretch/>
        </p:blipFill>
        <p:spPr>
          <a:xfrm>
            <a:off x="20" y="10"/>
            <a:ext cx="4635571" cy="6857990"/>
          </a:xfrm>
          <a:prstGeom prst="rect">
            <a:avLst/>
          </a:prstGeom>
          <a:noFill/>
          <a:ln>
            <a:noFill/>
          </a:ln>
        </p:spPr>
      </p:pic>
      <p:cxnSp>
        <p:nvCxnSpPr>
          <p:cNvPr id="421" name="Google Shape;421;p11"/>
          <p:cNvCxnSpPr/>
          <p:nvPr/>
        </p:nvCxnSpPr>
        <p:spPr>
          <a:xfrm>
            <a:off x="5080934" y="2115117"/>
            <a:ext cx="6309360" cy="0"/>
          </a:xfrm>
          <a:prstGeom prst="straightConnector1">
            <a:avLst/>
          </a:prstGeom>
          <a:noFill/>
          <a:ln w="19050" cap="flat" cmpd="sng">
            <a:solidFill>
              <a:srgbClr val="6DACF3"/>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12"/>
          <p:cNvSpPr/>
          <p:nvPr/>
        </p:nvSpPr>
        <p:spPr>
          <a:xfrm>
            <a:off x="327546" y="4572000"/>
            <a:ext cx="7058307" cy="1964266"/>
          </a:xfrm>
          <a:prstGeom prst="rect">
            <a:avLst/>
          </a:prstGeom>
          <a:solidFill>
            <a:srgbClr val="3F4155">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7" name="Google Shape;427;p12"/>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a:solidFill>
                  <a:srgbClr val="FFFFFF"/>
                </a:solidFill>
              </a:rPr>
              <a:t>Chat box</a:t>
            </a:r>
            <a:endParaRPr/>
          </a:p>
        </p:txBody>
      </p:sp>
      <p:pic>
        <p:nvPicPr>
          <p:cNvPr id="428" name="Google Shape;428;p12" descr="A close up of a toy&#10;&#10;Description automatically generated"/>
          <p:cNvPicPr preferRelativeResize="0"/>
          <p:nvPr/>
        </p:nvPicPr>
        <p:blipFill rotWithShape="1">
          <a:blip r:embed="rId3">
            <a:alphaModFix/>
          </a:blip>
          <a:srcRect t="6176" r="1" b="27318"/>
          <a:stretch/>
        </p:blipFill>
        <p:spPr>
          <a:xfrm>
            <a:off x="327547" y="321733"/>
            <a:ext cx="7058306" cy="4107392"/>
          </a:xfrm>
          <a:prstGeom prst="rect">
            <a:avLst/>
          </a:prstGeom>
          <a:noFill/>
          <a:ln>
            <a:noFill/>
          </a:ln>
        </p:spPr>
      </p:pic>
      <p:sp>
        <p:nvSpPr>
          <p:cNvPr id="429" name="Google Shape;429;p12"/>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0" name="Google Shape;430;p12"/>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US" sz="2000">
                <a:solidFill>
                  <a:srgbClr val="FFFFFF"/>
                </a:solidFill>
              </a:rPr>
              <a:t>Are you seeing child protection concerns in the children and families you support? </a:t>
            </a:r>
            <a:endParaRPr/>
          </a:p>
          <a:p>
            <a:pPr marL="228600" lvl="0" indent="-101600" algn="l" rtl="0">
              <a:lnSpc>
                <a:spcPct val="90000"/>
              </a:lnSpc>
              <a:spcBef>
                <a:spcPts val="1600"/>
              </a:spcBef>
              <a:spcAft>
                <a:spcPts val="0"/>
              </a:spcAft>
              <a:buClr>
                <a:schemeClr val="dk1"/>
              </a:buClr>
              <a:buSzPts val="2000"/>
              <a:buNone/>
            </a:pPr>
            <a:endParaRPr sz="2000">
              <a:solidFill>
                <a:srgbClr val="FFFFFF"/>
              </a:solidFill>
            </a:endParaRPr>
          </a:p>
        </p:txBody>
      </p:sp>
      <p:sp>
        <p:nvSpPr>
          <p:cNvPr id="431" name="Google Shape;431;p12"/>
          <p:cNvSpPr txBox="1"/>
          <p:nvPr/>
        </p:nvSpPr>
        <p:spPr>
          <a:xfrm>
            <a:off x="5078811" y="4229070"/>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5"/>
        <p:cNvGrpSpPr/>
        <p:nvPr/>
      </p:nvGrpSpPr>
      <p:grpSpPr>
        <a:xfrm>
          <a:off x="0" y="0"/>
          <a:ext cx="0" cy="0"/>
          <a:chOff x="0" y="0"/>
          <a:chExt cx="0" cy="0"/>
        </a:xfrm>
      </p:grpSpPr>
      <p:sp>
        <p:nvSpPr>
          <p:cNvPr id="436" name="Google Shape;436;p1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7" name="Google Shape;437;p13" descr="A picture containing person, indoor, boy, young&#10;&#10;Description automatically generated"/>
          <p:cNvPicPr preferRelativeResize="0"/>
          <p:nvPr/>
        </p:nvPicPr>
        <p:blipFill rotWithShape="1">
          <a:blip r:embed="rId3">
            <a:alphaModFix/>
          </a:blip>
          <a:srcRect t="23391" r="9091"/>
          <a:stretch/>
        </p:blipFill>
        <p:spPr>
          <a:xfrm>
            <a:off x="20" y="10"/>
            <a:ext cx="12191981" cy="6857990"/>
          </a:xfrm>
          <a:prstGeom prst="rect">
            <a:avLst/>
          </a:prstGeom>
          <a:noFill/>
          <a:ln>
            <a:noFill/>
          </a:ln>
        </p:spPr>
      </p:pic>
      <p:sp>
        <p:nvSpPr>
          <p:cNvPr id="438" name="Google Shape;438;p13"/>
          <p:cNvSpPr/>
          <p:nvPr/>
        </p:nvSpPr>
        <p:spPr>
          <a:xfrm rot="-5400000">
            <a:off x="3799868" y="-1534136"/>
            <a:ext cx="4592270" cy="12192000"/>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9" name="Google Shape;439;p13"/>
          <p:cNvSpPr txBox="1">
            <a:spLocks noGrp="1"/>
          </p:cNvSpPr>
          <p:nvPr>
            <p:ph type="title"/>
          </p:nvPr>
        </p:nvSpPr>
        <p:spPr>
          <a:xfrm>
            <a:off x="404553" y="3091928"/>
            <a:ext cx="9078562"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100"/>
              <a:buFont typeface="Calibri"/>
              <a:buNone/>
            </a:pPr>
            <a:r>
              <a:rPr lang="en-US" sz="5100" dirty="0"/>
              <a:t>4. How can the COVID-19 related child protection risks increase health risks?</a:t>
            </a:r>
            <a:endParaRPr dirty="0"/>
          </a:p>
        </p:txBody>
      </p:sp>
      <p:sp>
        <p:nvSpPr>
          <p:cNvPr id="440" name="Google Shape;440;p13"/>
          <p:cNvSpPr/>
          <p:nvPr/>
        </p:nvSpPr>
        <p:spPr>
          <a:xfrm>
            <a:off x="0" y="5575039"/>
            <a:ext cx="9785897"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1" name="Google Shape;441;p13"/>
          <p:cNvSpPr txBox="1">
            <a:spLocks noGrp="1"/>
          </p:cNvSpPr>
          <p:nvPr>
            <p:ph type="body" idx="1"/>
          </p:nvPr>
        </p:nvSpPr>
        <p:spPr>
          <a:xfrm>
            <a:off x="404553" y="5624945"/>
            <a:ext cx="9078562" cy="592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None/>
            </a:pP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8" name="Google Shape;448;p14"/>
          <p:cNvSpPr/>
          <p:nvPr/>
        </p:nvSpPr>
        <p:spPr>
          <a:xfrm rot="-5400000">
            <a:off x="-2748766" y="3248002"/>
            <a:ext cx="5688917"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9" name="Google Shape;449;p14"/>
          <p:cNvSpPr txBox="1"/>
          <p:nvPr/>
        </p:nvSpPr>
        <p:spPr>
          <a:xfrm>
            <a:off x="7223760" y="25806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4"/>
          <p:cNvSpPr txBox="1">
            <a:spLocks noGrp="1"/>
          </p:cNvSpPr>
          <p:nvPr>
            <p:ph type="title"/>
          </p:nvPr>
        </p:nvSpPr>
        <p:spPr>
          <a:xfrm>
            <a:off x="812800" y="436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CP risks (during pandemic) that may increase health risks</a:t>
            </a:r>
            <a:endParaRPr/>
          </a:p>
        </p:txBody>
      </p:sp>
      <p:grpSp>
        <p:nvGrpSpPr>
          <p:cNvPr id="451" name="Google Shape;451;p14"/>
          <p:cNvGrpSpPr/>
          <p:nvPr/>
        </p:nvGrpSpPr>
        <p:grpSpPr>
          <a:xfrm>
            <a:off x="1280413" y="1483360"/>
            <a:ext cx="9783572" cy="4894452"/>
            <a:chOff x="579373" y="0"/>
            <a:chExt cx="9783572" cy="4894452"/>
          </a:xfrm>
        </p:grpSpPr>
        <p:sp>
          <p:nvSpPr>
            <p:cNvPr id="452" name="Google Shape;452;p14"/>
            <p:cNvSpPr/>
            <p:nvPr/>
          </p:nvSpPr>
          <p:spPr>
            <a:xfrm>
              <a:off x="579373" y="2666"/>
              <a:ext cx="2059699" cy="1029849"/>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txBox="1"/>
            <p:nvPr/>
          </p:nvSpPr>
          <p:spPr>
            <a:xfrm>
              <a:off x="609536" y="32829"/>
              <a:ext cx="1999373" cy="969523"/>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 Physical and emotional maltreatment</a:t>
              </a:r>
              <a:endParaRPr/>
            </a:p>
          </p:txBody>
        </p:sp>
        <p:sp>
          <p:nvSpPr>
            <p:cNvPr id="454" name="Google Shape;454;p14"/>
            <p:cNvSpPr/>
            <p:nvPr/>
          </p:nvSpPr>
          <p:spPr>
            <a:xfrm>
              <a:off x="785343" y="1032516"/>
              <a:ext cx="205969" cy="772387"/>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55" name="Google Shape;455;p14"/>
            <p:cNvSpPr/>
            <p:nvPr/>
          </p:nvSpPr>
          <p:spPr>
            <a:xfrm>
              <a:off x="991313" y="1289979"/>
              <a:ext cx="1647759" cy="1029849"/>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txBox="1"/>
            <p:nvPr/>
          </p:nvSpPr>
          <p:spPr>
            <a:xfrm>
              <a:off x="1021476" y="1320142"/>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risks of injuries </a:t>
              </a:r>
              <a:endParaRPr/>
            </a:p>
          </p:txBody>
        </p:sp>
        <p:sp>
          <p:nvSpPr>
            <p:cNvPr id="457" name="Google Shape;457;p14"/>
            <p:cNvSpPr/>
            <p:nvPr/>
          </p:nvSpPr>
          <p:spPr>
            <a:xfrm>
              <a:off x="785343" y="1032516"/>
              <a:ext cx="205969" cy="2059699"/>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58" name="Google Shape;458;p14"/>
            <p:cNvSpPr/>
            <p:nvPr/>
          </p:nvSpPr>
          <p:spPr>
            <a:xfrm>
              <a:off x="991313" y="2577291"/>
              <a:ext cx="1647759" cy="1029849"/>
            </a:xfrm>
            <a:prstGeom prst="roundRect">
              <a:avLst>
                <a:gd name="adj" fmla="val 10000"/>
              </a:avLst>
            </a:prstGeom>
            <a:solidFill>
              <a:schemeClr val="lt1">
                <a:alpha val="89803"/>
              </a:schemeClr>
            </a:solidFill>
            <a:ln w="12700" cap="flat" cmpd="sng">
              <a:solidFill>
                <a:srgbClr val="56ABD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txBox="1"/>
            <p:nvPr/>
          </p:nvSpPr>
          <p:spPr>
            <a:xfrm>
              <a:off x="1021476" y="2607454"/>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mental health problems </a:t>
              </a:r>
              <a:endParaRPr/>
            </a:p>
          </p:txBody>
        </p:sp>
        <p:sp>
          <p:nvSpPr>
            <p:cNvPr id="460" name="Google Shape;460;p14"/>
            <p:cNvSpPr/>
            <p:nvPr/>
          </p:nvSpPr>
          <p:spPr>
            <a:xfrm>
              <a:off x="785343" y="1032516"/>
              <a:ext cx="205969" cy="3347011"/>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61" name="Google Shape;461;p14"/>
            <p:cNvSpPr/>
            <p:nvPr/>
          </p:nvSpPr>
          <p:spPr>
            <a:xfrm>
              <a:off x="991313" y="3864603"/>
              <a:ext cx="1647759" cy="1029849"/>
            </a:xfrm>
            <a:prstGeom prst="roundRect">
              <a:avLst>
                <a:gd name="adj" fmla="val 10000"/>
              </a:avLst>
            </a:prstGeom>
            <a:solidFill>
              <a:schemeClr val="lt1">
                <a:alpha val="89803"/>
              </a:schemeClr>
            </a:solidFill>
            <a:ln w="12700" cap="flat" cmpd="sng">
              <a:solidFill>
                <a:srgbClr val="54BDC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txBox="1"/>
            <p:nvPr/>
          </p:nvSpPr>
          <p:spPr>
            <a:xfrm>
              <a:off x="1021476" y="3894766"/>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Alcohol and substance abuse </a:t>
              </a:r>
              <a:endParaRPr/>
            </a:p>
          </p:txBody>
        </p:sp>
        <p:sp>
          <p:nvSpPr>
            <p:cNvPr id="463" name="Google Shape;463;p14"/>
            <p:cNvSpPr/>
            <p:nvPr/>
          </p:nvSpPr>
          <p:spPr>
            <a:xfrm>
              <a:off x="3153998" y="2666"/>
              <a:ext cx="2059699" cy="1029849"/>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txBox="1"/>
            <p:nvPr/>
          </p:nvSpPr>
          <p:spPr>
            <a:xfrm>
              <a:off x="3184161" y="32829"/>
              <a:ext cx="1999373" cy="969523"/>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SGBV </a:t>
              </a:r>
              <a:endParaRPr/>
            </a:p>
          </p:txBody>
        </p:sp>
        <p:sp>
          <p:nvSpPr>
            <p:cNvPr id="465" name="Google Shape;465;p14"/>
            <p:cNvSpPr/>
            <p:nvPr/>
          </p:nvSpPr>
          <p:spPr>
            <a:xfrm>
              <a:off x="3359968" y="1032516"/>
              <a:ext cx="205969" cy="772387"/>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66" name="Google Shape;466;p14"/>
            <p:cNvSpPr/>
            <p:nvPr/>
          </p:nvSpPr>
          <p:spPr>
            <a:xfrm>
              <a:off x="3565938" y="1289979"/>
              <a:ext cx="1647759" cy="1029849"/>
            </a:xfrm>
            <a:prstGeom prst="roundRect">
              <a:avLst>
                <a:gd name="adj" fmla="val 10000"/>
              </a:avLst>
            </a:prstGeom>
            <a:solidFill>
              <a:schemeClr val="lt1">
                <a:alpha val="89803"/>
              </a:schemeClr>
            </a:solidFill>
            <a:ln w="12700" cap="flat" cmpd="sng">
              <a:solidFill>
                <a:srgbClr val="51CCC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txBox="1"/>
            <p:nvPr/>
          </p:nvSpPr>
          <p:spPr>
            <a:xfrm>
              <a:off x="3596101" y="1320142"/>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Risks of sexually transmitted illness e.g. HIV  </a:t>
              </a:r>
              <a:endParaRPr/>
            </a:p>
          </p:txBody>
        </p:sp>
        <p:sp>
          <p:nvSpPr>
            <p:cNvPr id="468" name="Google Shape;468;p14"/>
            <p:cNvSpPr/>
            <p:nvPr/>
          </p:nvSpPr>
          <p:spPr>
            <a:xfrm>
              <a:off x="3359968" y="1032516"/>
              <a:ext cx="205969" cy="2059699"/>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69" name="Google Shape;469;p14"/>
            <p:cNvSpPr/>
            <p:nvPr/>
          </p:nvSpPr>
          <p:spPr>
            <a:xfrm>
              <a:off x="3565938" y="2577291"/>
              <a:ext cx="1647759" cy="1029849"/>
            </a:xfrm>
            <a:prstGeom prst="roundRect">
              <a:avLst>
                <a:gd name="adj" fmla="val 10000"/>
              </a:avLst>
            </a:prstGeom>
            <a:solidFill>
              <a:schemeClr val="lt1">
                <a:alpha val="89803"/>
              </a:schemeClr>
            </a:solidFill>
            <a:ln w="12700" cap="flat" cmpd="sng">
              <a:solidFill>
                <a:srgbClr val="4FC8A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txBox="1"/>
            <p:nvPr/>
          </p:nvSpPr>
          <p:spPr>
            <a:xfrm>
              <a:off x="3596101" y="2607454"/>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Mental health problems e.g. depression, anxiety, PTSD  </a:t>
              </a:r>
              <a:endParaRPr/>
            </a:p>
          </p:txBody>
        </p:sp>
        <p:sp>
          <p:nvSpPr>
            <p:cNvPr id="471" name="Google Shape;471;p14"/>
            <p:cNvSpPr/>
            <p:nvPr/>
          </p:nvSpPr>
          <p:spPr>
            <a:xfrm>
              <a:off x="3359968" y="1032516"/>
              <a:ext cx="205969" cy="3347011"/>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72" name="Google Shape;472;p14"/>
            <p:cNvSpPr/>
            <p:nvPr/>
          </p:nvSpPr>
          <p:spPr>
            <a:xfrm>
              <a:off x="3565938" y="3864603"/>
              <a:ext cx="1647759" cy="1029849"/>
            </a:xfrm>
            <a:prstGeom prst="roundRect">
              <a:avLst>
                <a:gd name="adj" fmla="val 10000"/>
              </a:avLst>
            </a:prstGeom>
            <a:solidFill>
              <a:schemeClr val="lt1">
                <a:alpha val="89803"/>
              </a:schemeClr>
            </a:solidFill>
            <a:ln w="12700" cap="flat" cmpd="sng">
              <a:solidFill>
                <a:srgbClr val="4DC59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txBox="1"/>
            <p:nvPr/>
          </p:nvSpPr>
          <p:spPr>
            <a:xfrm>
              <a:off x="3596101" y="3894766"/>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Unintended pregnancies and pregnancy complications </a:t>
              </a:r>
              <a:endParaRPr/>
            </a:p>
          </p:txBody>
        </p:sp>
        <p:sp>
          <p:nvSpPr>
            <p:cNvPr id="474" name="Google Shape;474;p14"/>
            <p:cNvSpPr/>
            <p:nvPr/>
          </p:nvSpPr>
          <p:spPr>
            <a:xfrm>
              <a:off x="5682855" y="0"/>
              <a:ext cx="2059699" cy="1029849"/>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txBox="1"/>
            <p:nvPr/>
          </p:nvSpPr>
          <p:spPr>
            <a:xfrm>
              <a:off x="5713018" y="30163"/>
              <a:ext cx="1999373" cy="969523"/>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Mental health and psychosocial distress</a:t>
              </a:r>
              <a:endParaRPr/>
            </a:p>
          </p:txBody>
        </p:sp>
        <p:sp>
          <p:nvSpPr>
            <p:cNvPr id="476" name="Google Shape;476;p14"/>
            <p:cNvSpPr/>
            <p:nvPr/>
          </p:nvSpPr>
          <p:spPr>
            <a:xfrm>
              <a:off x="5888825" y="1029849"/>
              <a:ext cx="251736" cy="775054"/>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77" name="Google Shape;477;p14"/>
            <p:cNvSpPr/>
            <p:nvPr/>
          </p:nvSpPr>
          <p:spPr>
            <a:xfrm>
              <a:off x="6140562" y="1289979"/>
              <a:ext cx="1647759" cy="1029849"/>
            </a:xfrm>
            <a:prstGeom prst="roundRect">
              <a:avLst>
                <a:gd name="adj" fmla="val 10000"/>
              </a:avLst>
            </a:prstGeom>
            <a:solidFill>
              <a:schemeClr val="lt1">
                <a:alpha val="89803"/>
              </a:schemeClr>
            </a:solidFill>
            <a:ln w="12700" cap="flat" cmpd="sng">
              <a:solidFill>
                <a:srgbClr val="4AC28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txBox="1"/>
            <p:nvPr/>
          </p:nvSpPr>
          <p:spPr>
            <a:xfrm>
              <a:off x="6170725" y="1320142"/>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Worsening of pre-existing mental health conditions </a:t>
              </a:r>
              <a:endParaRPr/>
            </a:p>
          </p:txBody>
        </p:sp>
        <p:sp>
          <p:nvSpPr>
            <p:cNvPr id="479" name="Google Shape;479;p14"/>
            <p:cNvSpPr/>
            <p:nvPr/>
          </p:nvSpPr>
          <p:spPr>
            <a:xfrm>
              <a:off x="5888825" y="1029849"/>
              <a:ext cx="158011" cy="2028154"/>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80" name="Google Shape;480;p14"/>
            <p:cNvSpPr/>
            <p:nvPr/>
          </p:nvSpPr>
          <p:spPr>
            <a:xfrm>
              <a:off x="6046837" y="2590154"/>
              <a:ext cx="1647759" cy="935700"/>
            </a:xfrm>
            <a:prstGeom prst="roundRect">
              <a:avLst>
                <a:gd name="adj" fmla="val 10000"/>
              </a:avLst>
            </a:prstGeom>
            <a:solidFill>
              <a:schemeClr val="lt1">
                <a:alpha val="89803"/>
              </a:schemeClr>
            </a:solidFill>
            <a:ln w="12700" cap="flat" cmpd="sng">
              <a:solidFill>
                <a:srgbClr val="48BF6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txBox="1"/>
            <p:nvPr/>
          </p:nvSpPr>
          <p:spPr>
            <a:xfrm>
              <a:off x="6074243" y="2617560"/>
              <a:ext cx="1592947" cy="88088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Self-inflicted injuries &amp; suicidal attempts </a:t>
              </a:r>
              <a:endParaRPr/>
            </a:p>
          </p:txBody>
        </p:sp>
        <p:sp>
          <p:nvSpPr>
            <p:cNvPr id="482" name="Google Shape;482;p14"/>
            <p:cNvSpPr/>
            <p:nvPr/>
          </p:nvSpPr>
          <p:spPr>
            <a:xfrm>
              <a:off x="5888825" y="1029849"/>
              <a:ext cx="251736" cy="3255529"/>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83" name="Google Shape;483;p14"/>
            <p:cNvSpPr/>
            <p:nvPr/>
          </p:nvSpPr>
          <p:spPr>
            <a:xfrm>
              <a:off x="6140562" y="3770454"/>
              <a:ext cx="1647759" cy="1029849"/>
            </a:xfrm>
            <a:prstGeom prst="roundRect">
              <a:avLst>
                <a:gd name="adj" fmla="val 10000"/>
              </a:avLst>
            </a:prstGeom>
            <a:solidFill>
              <a:schemeClr val="lt1">
                <a:alpha val="89803"/>
              </a:schemeClr>
            </a:solidFill>
            <a:ln w="12700" cap="flat" cmpd="sng">
              <a:solidFill>
                <a:srgbClr val="47BB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txBox="1"/>
            <p:nvPr/>
          </p:nvSpPr>
          <p:spPr>
            <a:xfrm>
              <a:off x="6170725" y="3800617"/>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Psychosomatic disorders </a:t>
              </a:r>
              <a:endParaRPr/>
            </a:p>
          </p:txBody>
        </p:sp>
        <p:sp>
          <p:nvSpPr>
            <p:cNvPr id="485" name="Google Shape;485;p14"/>
            <p:cNvSpPr/>
            <p:nvPr/>
          </p:nvSpPr>
          <p:spPr>
            <a:xfrm>
              <a:off x="8303246" y="2666"/>
              <a:ext cx="2059699" cy="1029849"/>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txBox="1"/>
            <p:nvPr/>
          </p:nvSpPr>
          <p:spPr>
            <a:xfrm>
              <a:off x="8333409" y="32829"/>
              <a:ext cx="1999373" cy="969523"/>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 Social exclusion</a:t>
              </a:r>
              <a:endParaRPr/>
            </a:p>
          </p:txBody>
        </p:sp>
        <p:sp>
          <p:nvSpPr>
            <p:cNvPr id="487" name="Google Shape;487;p14"/>
            <p:cNvSpPr/>
            <p:nvPr/>
          </p:nvSpPr>
          <p:spPr>
            <a:xfrm>
              <a:off x="8509216" y="1032516"/>
              <a:ext cx="205969" cy="772387"/>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88" name="Google Shape;488;p14"/>
            <p:cNvSpPr/>
            <p:nvPr/>
          </p:nvSpPr>
          <p:spPr>
            <a:xfrm>
              <a:off x="8715186" y="1289979"/>
              <a:ext cx="1647759" cy="1029849"/>
            </a:xfrm>
            <a:prstGeom prst="roundRect">
              <a:avLst>
                <a:gd name="adj" fmla="val 10000"/>
              </a:avLst>
            </a:prstGeom>
            <a:solidFill>
              <a:schemeClr val="lt1">
                <a:alpha val="89803"/>
              </a:schemeClr>
            </a:solidFill>
            <a:ln w="12700" cap="flat" cmpd="sng">
              <a:solidFill>
                <a:srgbClr val="4CB7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txBox="1"/>
            <p:nvPr/>
          </p:nvSpPr>
          <p:spPr>
            <a:xfrm>
              <a:off x="8745349" y="1320142"/>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Limited support for vulnerable  children</a:t>
              </a:r>
              <a:endParaRPr/>
            </a:p>
          </p:txBody>
        </p:sp>
        <p:sp>
          <p:nvSpPr>
            <p:cNvPr id="490" name="Google Shape;490;p14"/>
            <p:cNvSpPr/>
            <p:nvPr/>
          </p:nvSpPr>
          <p:spPr>
            <a:xfrm>
              <a:off x="8509216" y="1032516"/>
              <a:ext cx="205969" cy="2059699"/>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91" name="Google Shape;491;p14"/>
            <p:cNvSpPr/>
            <p:nvPr/>
          </p:nvSpPr>
          <p:spPr>
            <a:xfrm>
              <a:off x="8715186" y="2577291"/>
              <a:ext cx="1647759" cy="1029849"/>
            </a:xfrm>
            <a:prstGeom prst="roundRect">
              <a:avLst>
                <a:gd name="adj" fmla="val 10000"/>
              </a:avLst>
            </a:prstGeom>
            <a:solidFill>
              <a:schemeClr val="lt1">
                <a:alpha val="89803"/>
              </a:schemeClr>
            </a:solidFill>
            <a:ln w="12700" cap="flat" cmpd="sng">
              <a:solidFill>
                <a:srgbClr val="5FB1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txBox="1"/>
            <p:nvPr/>
          </p:nvSpPr>
          <p:spPr>
            <a:xfrm>
              <a:off x="8745349" y="2607454"/>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Closure of social services leading to malnutrition, diarrheal diseases </a:t>
              </a:r>
              <a:endParaRPr/>
            </a:p>
          </p:txBody>
        </p:sp>
        <p:sp>
          <p:nvSpPr>
            <p:cNvPr id="493" name="Google Shape;493;p14"/>
            <p:cNvSpPr/>
            <p:nvPr/>
          </p:nvSpPr>
          <p:spPr>
            <a:xfrm>
              <a:off x="8509216" y="1032516"/>
              <a:ext cx="205969" cy="3347011"/>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494" name="Google Shape;494;p14"/>
            <p:cNvSpPr/>
            <p:nvPr/>
          </p:nvSpPr>
          <p:spPr>
            <a:xfrm>
              <a:off x="8715186" y="3864603"/>
              <a:ext cx="1647759" cy="1029849"/>
            </a:xfrm>
            <a:prstGeom prst="roundRect">
              <a:avLst>
                <a:gd name="adj" fmla="val 10000"/>
              </a:avLst>
            </a:prstGeom>
            <a:solidFill>
              <a:schemeClr val="lt1">
                <a:alpha val="89803"/>
              </a:schemeClr>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txBox="1"/>
            <p:nvPr/>
          </p:nvSpPr>
          <p:spPr>
            <a:xfrm>
              <a:off x="8745349" y="3894766"/>
              <a:ext cx="1587433" cy="969523"/>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Economic impact on family, impacting nutrition and health</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2"/>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1" name="Google Shape;291;p2"/>
          <p:cNvSpPr/>
          <p:nvPr/>
        </p:nvSpPr>
        <p:spPr>
          <a:xfrm flipH="1">
            <a:off x="505262" y="859948"/>
            <a:ext cx="2987899" cy="2987899"/>
          </a:xfrm>
          <a:prstGeom prst="arc">
            <a:avLst>
              <a:gd name="adj1" fmla="val 14612914"/>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 name="Google Shape;292;p2"/>
          <p:cNvSpPr txBox="1">
            <a:spLocks noGrp="1"/>
          </p:cNvSpPr>
          <p:nvPr>
            <p:ph type="title"/>
          </p:nvPr>
        </p:nvSpPr>
        <p:spPr>
          <a:xfrm>
            <a:off x="294468" y="643467"/>
            <a:ext cx="3494937" cy="55710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Font typeface="Calibri"/>
              <a:buNone/>
            </a:pPr>
            <a:r>
              <a:rPr lang="en-US" sz="4000">
                <a:solidFill>
                  <a:srgbClr val="FFFFFF"/>
                </a:solidFill>
              </a:rPr>
              <a:t>A reminder: Structure of the webinars</a:t>
            </a:r>
            <a:endParaRPr/>
          </a:p>
        </p:txBody>
      </p:sp>
      <p:sp>
        <p:nvSpPr>
          <p:cNvPr id="293" name="Google Shape;293;p2"/>
          <p:cNvSpPr/>
          <p:nvPr/>
        </p:nvSpPr>
        <p:spPr>
          <a:xfrm>
            <a:off x="4485452" y="434266"/>
            <a:ext cx="7217701" cy="5922084"/>
          </a:xfrm>
          <a:prstGeom prst="roundRect">
            <a:avLst>
              <a:gd name="adj" fmla="val 3174"/>
            </a:avLst>
          </a:prstGeom>
          <a:solidFill>
            <a:schemeClr val="lt1">
              <a:alpha val="9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94" name="Google Shape;294;p2"/>
          <p:cNvGrpSpPr/>
          <p:nvPr/>
        </p:nvGrpSpPr>
        <p:grpSpPr>
          <a:xfrm>
            <a:off x="4763911" y="610279"/>
            <a:ext cx="6735443" cy="5563243"/>
            <a:chOff x="0" y="679"/>
            <a:chExt cx="6735443" cy="5563243"/>
          </a:xfrm>
        </p:grpSpPr>
        <p:cxnSp>
          <p:nvCxnSpPr>
            <p:cNvPr id="295" name="Google Shape;295;p2"/>
            <p:cNvCxnSpPr/>
            <p:nvPr/>
          </p:nvCxnSpPr>
          <p:spPr>
            <a:xfrm>
              <a:off x="0" y="679"/>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96" name="Google Shape;296;p2"/>
            <p:cNvSpPr/>
            <p:nvPr/>
          </p:nvSpPr>
          <p:spPr>
            <a:xfrm>
              <a:off x="0" y="679"/>
              <a:ext cx="6735443" cy="11126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
            <p:cNvSpPr txBox="1"/>
            <p:nvPr/>
          </p:nvSpPr>
          <p:spPr>
            <a:xfrm>
              <a:off x="0" y="679"/>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rgbClr val="000000"/>
                </a:buClr>
                <a:buSzPts val="3700"/>
                <a:buFont typeface="Calibri"/>
                <a:buNone/>
              </a:pPr>
              <a:r>
                <a:rPr lang="en-US" sz="3700" b="0" i="0" u="none" strike="noStrike" cap="none">
                  <a:solidFill>
                    <a:srgbClr val="000000"/>
                  </a:solidFill>
                  <a:latin typeface="Calibri"/>
                  <a:ea typeface="Calibri"/>
                  <a:cs typeface="Calibri"/>
                  <a:sym typeface="Calibri"/>
                </a:rPr>
                <a:t>Welcome (5 minutes)</a:t>
              </a:r>
              <a:endParaRPr sz="3700" b="0" i="0" u="none" strike="noStrike" cap="none">
                <a:solidFill>
                  <a:srgbClr val="000000"/>
                </a:solidFill>
                <a:latin typeface="Calibri"/>
                <a:ea typeface="Calibri"/>
                <a:cs typeface="Calibri"/>
                <a:sym typeface="Calibri"/>
              </a:endParaRPr>
            </a:p>
          </p:txBody>
        </p:sp>
        <p:cxnSp>
          <p:nvCxnSpPr>
            <p:cNvPr id="298" name="Google Shape;298;p2"/>
            <p:cNvCxnSpPr/>
            <p:nvPr/>
          </p:nvCxnSpPr>
          <p:spPr>
            <a:xfrm>
              <a:off x="0" y="1113327"/>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99" name="Google Shape;299;p2"/>
            <p:cNvSpPr/>
            <p:nvPr/>
          </p:nvSpPr>
          <p:spPr>
            <a:xfrm>
              <a:off x="0" y="1113327"/>
              <a:ext cx="6735443" cy="11126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
            <p:cNvSpPr txBox="1"/>
            <p:nvPr/>
          </p:nvSpPr>
          <p:spPr>
            <a:xfrm>
              <a:off x="0" y="1113327"/>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rgbClr val="000000"/>
                </a:buClr>
                <a:buSzPts val="3700"/>
                <a:buFont typeface="Calibri"/>
                <a:buNone/>
              </a:pPr>
              <a:r>
                <a:rPr lang="en-US" sz="3700" b="0" i="0" u="none" strike="noStrike" cap="none">
                  <a:solidFill>
                    <a:srgbClr val="000000"/>
                  </a:solidFill>
                  <a:latin typeface="Calibri"/>
                  <a:ea typeface="Calibri"/>
                  <a:cs typeface="Calibri"/>
                  <a:sym typeface="Calibri"/>
                </a:rPr>
                <a:t>Core technical topic (35 minutes)</a:t>
              </a:r>
              <a:endParaRPr sz="3700" b="0" i="0" u="none" strike="noStrike" cap="none">
                <a:solidFill>
                  <a:srgbClr val="000000"/>
                </a:solidFill>
                <a:latin typeface="Calibri"/>
                <a:ea typeface="Calibri"/>
                <a:cs typeface="Calibri"/>
                <a:sym typeface="Calibri"/>
              </a:endParaRPr>
            </a:p>
          </p:txBody>
        </p:sp>
        <p:cxnSp>
          <p:nvCxnSpPr>
            <p:cNvPr id="301" name="Google Shape;301;p2"/>
            <p:cNvCxnSpPr/>
            <p:nvPr/>
          </p:nvCxnSpPr>
          <p:spPr>
            <a:xfrm>
              <a:off x="0" y="2225976"/>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02" name="Google Shape;302;p2"/>
            <p:cNvSpPr/>
            <p:nvPr/>
          </p:nvSpPr>
          <p:spPr>
            <a:xfrm>
              <a:off x="0" y="2225976"/>
              <a:ext cx="6735443" cy="11126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
            <p:cNvSpPr txBox="1"/>
            <p:nvPr/>
          </p:nvSpPr>
          <p:spPr>
            <a:xfrm>
              <a:off x="0" y="2225976"/>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rgbClr val="000000"/>
                </a:buClr>
                <a:buSzPts val="3700"/>
                <a:buFont typeface="Calibri"/>
                <a:buNone/>
              </a:pPr>
              <a:r>
                <a:rPr lang="en-US" sz="3700" b="0" i="0" u="none" strike="noStrike" cap="none">
                  <a:solidFill>
                    <a:srgbClr val="000000"/>
                  </a:solidFill>
                  <a:latin typeface="Calibri"/>
                  <a:ea typeface="Calibri"/>
                  <a:cs typeface="Calibri"/>
                  <a:sym typeface="Calibri"/>
                </a:rPr>
                <a:t>Breakout rooms (10 minutes) </a:t>
              </a:r>
              <a:endParaRPr sz="3700" b="0" i="0" u="none" strike="noStrike" cap="none">
                <a:solidFill>
                  <a:srgbClr val="000000"/>
                </a:solidFill>
                <a:latin typeface="Calibri"/>
                <a:ea typeface="Calibri"/>
                <a:cs typeface="Calibri"/>
                <a:sym typeface="Calibri"/>
              </a:endParaRPr>
            </a:p>
          </p:txBody>
        </p:sp>
        <p:cxnSp>
          <p:nvCxnSpPr>
            <p:cNvPr id="304" name="Google Shape;304;p2"/>
            <p:cNvCxnSpPr/>
            <p:nvPr/>
          </p:nvCxnSpPr>
          <p:spPr>
            <a:xfrm>
              <a:off x="0" y="3338625"/>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05" name="Google Shape;305;p2"/>
            <p:cNvSpPr/>
            <p:nvPr/>
          </p:nvSpPr>
          <p:spPr>
            <a:xfrm>
              <a:off x="0" y="3338625"/>
              <a:ext cx="6735443" cy="11126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
            <p:cNvSpPr txBox="1"/>
            <p:nvPr/>
          </p:nvSpPr>
          <p:spPr>
            <a:xfrm>
              <a:off x="0" y="3338625"/>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rgbClr val="000000"/>
                </a:buClr>
                <a:buSzPts val="3700"/>
                <a:buFont typeface="Calibri"/>
                <a:buNone/>
              </a:pPr>
              <a:r>
                <a:rPr lang="en-US" sz="3700" b="0" i="0" u="none" strike="noStrike" cap="none">
                  <a:solidFill>
                    <a:srgbClr val="000000"/>
                  </a:solidFill>
                  <a:latin typeface="Calibri"/>
                  <a:ea typeface="Calibri"/>
                  <a:cs typeface="Calibri"/>
                  <a:sym typeface="Calibri"/>
                </a:rPr>
                <a:t>Reflection (10 minutes)  </a:t>
              </a:r>
              <a:endParaRPr sz="3700" b="0" i="0" u="none" strike="noStrike" cap="none">
                <a:solidFill>
                  <a:srgbClr val="000000"/>
                </a:solidFill>
                <a:latin typeface="Calibri"/>
                <a:ea typeface="Calibri"/>
                <a:cs typeface="Calibri"/>
                <a:sym typeface="Calibri"/>
              </a:endParaRPr>
            </a:p>
          </p:txBody>
        </p:sp>
        <p:cxnSp>
          <p:nvCxnSpPr>
            <p:cNvPr id="307" name="Google Shape;307;p2"/>
            <p:cNvCxnSpPr/>
            <p:nvPr/>
          </p:nvCxnSpPr>
          <p:spPr>
            <a:xfrm>
              <a:off x="0" y="4451274"/>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08" name="Google Shape;308;p2"/>
            <p:cNvSpPr/>
            <p:nvPr/>
          </p:nvSpPr>
          <p:spPr>
            <a:xfrm>
              <a:off x="0" y="4451274"/>
              <a:ext cx="6735443" cy="11126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
            <p:cNvSpPr txBox="1"/>
            <p:nvPr/>
          </p:nvSpPr>
          <p:spPr>
            <a:xfrm>
              <a:off x="0" y="4451274"/>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rgbClr val="000000"/>
                </a:buClr>
                <a:buSzPts val="3700"/>
                <a:buFont typeface="Calibri"/>
                <a:buNone/>
              </a:pPr>
              <a:r>
                <a:rPr lang="en-US" sz="3700" b="0" i="0" u="none" strike="noStrike" cap="none">
                  <a:solidFill>
                    <a:srgbClr val="000000"/>
                  </a:solidFill>
                  <a:latin typeface="Calibri"/>
                  <a:ea typeface="Calibri"/>
                  <a:cs typeface="Calibri"/>
                  <a:sym typeface="Calibri"/>
                </a:rPr>
                <a:t>Post-webinar survey (2 minutes)</a:t>
              </a:r>
              <a:endParaRPr sz="37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15"/>
          <p:cNvSpPr/>
          <p:nvPr/>
        </p:nvSpPr>
        <p:spPr>
          <a:xfrm>
            <a:off x="-1" y="1"/>
            <a:ext cx="606972" cy="323398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15"/>
          <p:cNvSpPr/>
          <p:nvPr/>
        </p:nvSpPr>
        <p:spPr>
          <a:xfrm>
            <a:off x="-1" y="3233984"/>
            <a:ext cx="606972" cy="362401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15"/>
          <p:cNvSpPr/>
          <p:nvPr/>
        </p:nvSpPr>
        <p:spPr>
          <a:xfrm>
            <a:off x="606967" y="-1"/>
            <a:ext cx="5038344" cy="68579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15"/>
          <p:cNvSpPr txBox="1">
            <a:spLocks noGrp="1"/>
          </p:cNvSpPr>
          <p:nvPr>
            <p:ph type="title"/>
          </p:nvPr>
        </p:nvSpPr>
        <p:spPr>
          <a:xfrm>
            <a:off x="1166650" y="1332952"/>
            <a:ext cx="3926898" cy="39211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Adolescent health issues in context of COVID-19</a:t>
            </a:r>
            <a:endParaRPr/>
          </a:p>
        </p:txBody>
      </p:sp>
      <p:grpSp>
        <p:nvGrpSpPr>
          <p:cNvPr id="506" name="Google Shape;506;p15"/>
          <p:cNvGrpSpPr/>
          <p:nvPr/>
        </p:nvGrpSpPr>
        <p:grpSpPr>
          <a:xfrm>
            <a:off x="1188720" y="73152"/>
            <a:ext cx="1178966" cy="232963"/>
            <a:chOff x="5422392" y="64008"/>
            <a:chExt cx="1178966" cy="232963"/>
          </a:xfrm>
        </p:grpSpPr>
        <p:sp>
          <p:nvSpPr>
            <p:cNvPr id="507" name="Google Shape;507;p15"/>
            <p:cNvSpPr/>
            <p:nvPr/>
          </p:nvSpPr>
          <p:spPr>
            <a:xfrm>
              <a:off x="5922213"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15"/>
            <p:cNvSpPr/>
            <p:nvPr/>
          </p:nvSpPr>
          <p:spPr>
            <a:xfrm>
              <a:off x="5922213"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15"/>
            <p:cNvSpPr/>
            <p:nvPr/>
          </p:nvSpPr>
          <p:spPr>
            <a:xfrm>
              <a:off x="5797258"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15"/>
            <p:cNvSpPr/>
            <p:nvPr/>
          </p:nvSpPr>
          <p:spPr>
            <a:xfrm>
              <a:off x="5797258"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15"/>
            <p:cNvSpPr/>
            <p:nvPr/>
          </p:nvSpPr>
          <p:spPr>
            <a:xfrm>
              <a:off x="5672303"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15"/>
            <p:cNvSpPr/>
            <p:nvPr/>
          </p:nvSpPr>
          <p:spPr>
            <a:xfrm>
              <a:off x="5672303"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15"/>
            <p:cNvSpPr/>
            <p:nvPr/>
          </p:nvSpPr>
          <p:spPr>
            <a:xfrm>
              <a:off x="5547347"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15"/>
            <p:cNvSpPr/>
            <p:nvPr/>
          </p:nvSpPr>
          <p:spPr>
            <a:xfrm>
              <a:off x="5547347"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15"/>
            <p:cNvSpPr/>
            <p:nvPr/>
          </p:nvSpPr>
          <p:spPr>
            <a:xfrm>
              <a:off x="5422392"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15"/>
            <p:cNvSpPr/>
            <p:nvPr/>
          </p:nvSpPr>
          <p:spPr>
            <a:xfrm>
              <a:off x="5422392"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15"/>
            <p:cNvSpPr/>
            <p:nvPr/>
          </p:nvSpPr>
          <p:spPr>
            <a:xfrm>
              <a:off x="6546990"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15"/>
            <p:cNvSpPr/>
            <p:nvPr/>
          </p:nvSpPr>
          <p:spPr>
            <a:xfrm>
              <a:off x="6546990"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5"/>
            <p:cNvSpPr/>
            <p:nvPr/>
          </p:nvSpPr>
          <p:spPr>
            <a:xfrm>
              <a:off x="6422035"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15"/>
            <p:cNvSpPr/>
            <p:nvPr/>
          </p:nvSpPr>
          <p:spPr>
            <a:xfrm>
              <a:off x="6422035"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15"/>
            <p:cNvSpPr/>
            <p:nvPr/>
          </p:nvSpPr>
          <p:spPr>
            <a:xfrm>
              <a:off x="6297080"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15"/>
            <p:cNvSpPr/>
            <p:nvPr/>
          </p:nvSpPr>
          <p:spPr>
            <a:xfrm>
              <a:off x="6297080"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15"/>
            <p:cNvSpPr/>
            <p:nvPr/>
          </p:nvSpPr>
          <p:spPr>
            <a:xfrm>
              <a:off x="6172124"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15"/>
            <p:cNvSpPr/>
            <p:nvPr/>
          </p:nvSpPr>
          <p:spPr>
            <a:xfrm>
              <a:off x="6172124"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15"/>
            <p:cNvSpPr/>
            <p:nvPr/>
          </p:nvSpPr>
          <p:spPr>
            <a:xfrm>
              <a:off x="6047169" y="6400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15"/>
            <p:cNvSpPr/>
            <p:nvPr/>
          </p:nvSpPr>
          <p:spPr>
            <a:xfrm>
              <a:off x="6047169" y="237744"/>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7" name="Google Shape;527;p15"/>
          <p:cNvSpPr txBox="1">
            <a:spLocks noGrp="1"/>
          </p:cNvSpPr>
          <p:nvPr>
            <p:ph type="body" idx="1"/>
          </p:nvPr>
        </p:nvSpPr>
        <p:spPr>
          <a:xfrm>
            <a:off x="6421120" y="499833"/>
            <a:ext cx="5100320" cy="558122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Font typeface="Noto Sans Symbols"/>
              <a:buChar char="▪"/>
            </a:pPr>
            <a:r>
              <a:rPr lang="en-US" sz="2200"/>
              <a:t>Adolescent pregnancies</a:t>
            </a:r>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t>Concerns about increased risk of pregnancy during COVID-19 containment measures.</a:t>
            </a:r>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t>Adolescent girls at high risk of sexual violence at all times; increase during COVID-19.</a:t>
            </a:r>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t>Adolescent mothers may face economic stress and often lack social support – harder during public containment measures.</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
        <p:cNvGrpSpPr/>
        <p:nvPr/>
      </p:nvGrpSpPr>
      <p:grpSpPr>
        <a:xfrm>
          <a:off x="0" y="0"/>
          <a:ext cx="0" cy="0"/>
          <a:chOff x="0" y="0"/>
          <a:chExt cx="0" cy="0"/>
        </a:xfrm>
      </p:grpSpPr>
      <p:sp>
        <p:nvSpPr>
          <p:cNvPr id="533" name="Google Shape;53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4" name="Google Shape;534;p16" descr="A group of people sitting at a table&#10;&#10;Description automatically generated"/>
          <p:cNvPicPr preferRelativeResize="0"/>
          <p:nvPr/>
        </p:nvPicPr>
        <p:blipFill rotWithShape="1">
          <a:blip r:embed="rId3">
            <a:alphaModFix/>
          </a:blip>
          <a:srcRect l="2129"/>
          <a:stretch/>
        </p:blipFill>
        <p:spPr>
          <a:xfrm>
            <a:off x="3242695" y="10"/>
            <a:ext cx="8949307" cy="6857990"/>
          </a:xfrm>
          <a:custGeom>
            <a:avLst/>
            <a:gdLst/>
            <a:ahLst/>
            <a:cxnLst/>
            <a:rect l="l" t="t" r="r" b="b"/>
            <a:pathLst>
              <a:path w="8949307" h="6858000" extrusionOk="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ln>
            <a:noFill/>
          </a:ln>
        </p:spPr>
      </p:pic>
      <p:sp>
        <p:nvSpPr>
          <p:cNvPr id="535" name="Google Shape;535;p16"/>
          <p:cNvSpPr/>
          <p:nvPr/>
        </p:nvSpPr>
        <p:spPr>
          <a:xfrm>
            <a:off x="-1" y="0"/>
            <a:ext cx="4455673" cy="6858000"/>
          </a:xfrm>
          <a:custGeom>
            <a:avLst/>
            <a:gdLst/>
            <a:ahLst/>
            <a:cxnLst/>
            <a:rect l="l" t="t" r="r" b="b"/>
            <a:pathLst>
              <a:path w="4455673" h="6858000" extrusionOk="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lt1"/>
          </a:solidFill>
          <a:ln w="9525" cap="flat" cmpd="sng">
            <a:solidFill>
              <a:srgbClr val="D5D5D5"/>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6" name="Google Shape;536;p16"/>
          <p:cNvSpPr/>
          <p:nvPr/>
        </p:nvSpPr>
        <p:spPr>
          <a:xfrm>
            <a:off x="0" y="0"/>
            <a:ext cx="4446529" cy="6858000"/>
          </a:xfrm>
          <a:custGeom>
            <a:avLst/>
            <a:gdLst/>
            <a:ahLst/>
            <a:cxnLst/>
            <a:rect l="l" t="t" r="r" b="b"/>
            <a:pathLst>
              <a:path w="4446529" h="6858000" extrusionOk="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7" name="Google Shape;537;p16"/>
          <p:cNvSpPr txBox="1">
            <a:spLocks noGrp="1"/>
          </p:cNvSpPr>
          <p:nvPr>
            <p:ph type="title"/>
          </p:nvPr>
        </p:nvSpPr>
        <p:spPr>
          <a:xfrm>
            <a:off x="371094" y="1161288"/>
            <a:ext cx="3438144" cy="11257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Steps to support adolescent girls </a:t>
            </a:r>
            <a:endParaRPr/>
          </a:p>
        </p:txBody>
      </p:sp>
      <p:sp>
        <p:nvSpPr>
          <p:cNvPr id="538" name="Google Shape;538;p16"/>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9" name="Google Shape;539;p16"/>
          <p:cNvSpPr/>
          <p:nvPr/>
        </p:nvSpPr>
        <p:spPr>
          <a:xfrm>
            <a:off x="428244" y="2443480"/>
            <a:ext cx="33375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0" name="Google Shape;540;p16"/>
          <p:cNvSpPr txBox="1">
            <a:spLocks noGrp="1"/>
          </p:cNvSpPr>
          <p:nvPr>
            <p:ph type="body" idx="1"/>
          </p:nvPr>
        </p:nvSpPr>
        <p:spPr>
          <a:xfrm>
            <a:off x="371094" y="2718054"/>
            <a:ext cx="3438906" cy="41216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Font typeface="Noto Sans Symbols"/>
              <a:buChar char="▪"/>
            </a:pPr>
            <a:r>
              <a:rPr lang="en-US" sz="1600"/>
              <a:t>Link COVID-19 prevention messages with SRH information (jointly with health sector).</a:t>
            </a:r>
            <a:endParaRPr/>
          </a:p>
          <a:p>
            <a:pPr marL="228600" lvl="0" indent="-228600" algn="l" rtl="0">
              <a:lnSpc>
                <a:spcPct val="90000"/>
              </a:lnSpc>
              <a:spcBef>
                <a:spcPts val="1000"/>
              </a:spcBef>
              <a:spcAft>
                <a:spcPts val="0"/>
              </a:spcAft>
              <a:buClr>
                <a:schemeClr val="dk1"/>
              </a:buClr>
              <a:buSzPts val="1600"/>
              <a:buFont typeface="Noto Sans Symbols"/>
              <a:buChar char="▪"/>
            </a:pPr>
            <a:r>
              <a:rPr lang="en-US" sz="1600"/>
              <a:t>Make sure information about online safety reaches adolescent girls home from school / out of school.</a:t>
            </a:r>
            <a:endParaRPr/>
          </a:p>
          <a:p>
            <a:pPr marL="228600" lvl="0" indent="-228600" algn="l" rtl="0">
              <a:lnSpc>
                <a:spcPct val="90000"/>
              </a:lnSpc>
              <a:spcBef>
                <a:spcPts val="1000"/>
              </a:spcBef>
              <a:spcAft>
                <a:spcPts val="0"/>
              </a:spcAft>
              <a:buClr>
                <a:schemeClr val="dk1"/>
              </a:buClr>
              <a:buSzPts val="1600"/>
              <a:buFont typeface="Noto Sans Symbols"/>
              <a:buChar char="▪"/>
            </a:pPr>
            <a:r>
              <a:rPr lang="en-US" sz="1600"/>
              <a:t>Discuss ways of keeping adolescent girls busy without overloading with domestic responsibilities. </a:t>
            </a:r>
            <a:endParaRPr/>
          </a:p>
          <a:p>
            <a:pPr marL="228600" lvl="0" indent="-228600" algn="l" rtl="0">
              <a:lnSpc>
                <a:spcPct val="90000"/>
              </a:lnSpc>
              <a:spcBef>
                <a:spcPts val="1000"/>
              </a:spcBef>
              <a:spcAft>
                <a:spcPts val="0"/>
              </a:spcAft>
              <a:buClr>
                <a:schemeClr val="dk1"/>
              </a:buClr>
              <a:buSzPts val="1600"/>
              <a:buFont typeface="Noto Sans Symbols"/>
              <a:buChar char="▪"/>
            </a:pPr>
            <a:r>
              <a:rPr lang="en-US" sz="1600"/>
              <a:t>Encourage adolescent clients to continue to access SRH and HIV services. </a:t>
            </a:r>
            <a:endParaRPr/>
          </a:p>
          <a:p>
            <a:pPr marL="228600" lvl="0" indent="-228600" algn="l" rtl="0">
              <a:lnSpc>
                <a:spcPct val="90000"/>
              </a:lnSpc>
              <a:spcBef>
                <a:spcPts val="1000"/>
              </a:spcBef>
              <a:spcAft>
                <a:spcPts val="0"/>
              </a:spcAft>
              <a:buClr>
                <a:schemeClr val="dk1"/>
              </a:buClr>
              <a:buSzPts val="1600"/>
              <a:buFont typeface="Noto Sans Symbols"/>
              <a:buChar char="▪"/>
            </a:pPr>
            <a:r>
              <a:rPr lang="en-US" sz="1600"/>
              <a:t>Identify ways that adolescent girls and boys can be community volunteers.</a:t>
            </a:r>
            <a:endParaRPr/>
          </a:p>
          <a:p>
            <a:pPr marL="228600" lvl="0" indent="-139700" algn="l" rtl="0">
              <a:lnSpc>
                <a:spcPct val="90000"/>
              </a:lnSpc>
              <a:spcBef>
                <a:spcPts val="1000"/>
              </a:spcBef>
              <a:spcAft>
                <a:spcPts val="0"/>
              </a:spcAft>
              <a:buClr>
                <a:schemeClr val="dk1"/>
              </a:buClr>
              <a:buSzPts val="1400"/>
              <a:buNone/>
            </a:pP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44"/>
        <p:cNvGrpSpPr/>
        <p:nvPr/>
      </p:nvGrpSpPr>
      <p:grpSpPr>
        <a:xfrm>
          <a:off x="0" y="0"/>
          <a:ext cx="0" cy="0"/>
          <a:chOff x="0" y="0"/>
          <a:chExt cx="0" cy="0"/>
        </a:xfrm>
      </p:grpSpPr>
      <p:sp>
        <p:nvSpPr>
          <p:cNvPr id="545" name="Google Shape;545;p1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6" name="Google Shape;546;p17" descr="A close up of a hand&#10;&#10;Description automatically generated"/>
          <p:cNvPicPr preferRelativeResize="0"/>
          <p:nvPr/>
        </p:nvPicPr>
        <p:blipFill rotWithShape="1">
          <a:blip r:embed="rId3">
            <a:alphaModFix/>
          </a:blip>
          <a:srcRect t="23391" r="9091"/>
          <a:stretch/>
        </p:blipFill>
        <p:spPr>
          <a:xfrm>
            <a:off x="20" y="10"/>
            <a:ext cx="12191981" cy="6857990"/>
          </a:xfrm>
          <a:prstGeom prst="rect">
            <a:avLst/>
          </a:prstGeom>
          <a:noFill/>
          <a:ln>
            <a:noFill/>
          </a:ln>
        </p:spPr>
      </p:pic>
      <p:sp>
        <p:nvSpPr>
          <p:cNvPr id="547" name="Google Shape;547;p17"/>
          <p:cNvSpPr/>
          <p:nvPr/>
        </p:nvSpPr>
        <p:spPr>
          <a:xfrm rot="-5400000">
            <a:off x="3799868" y="-1534136"/>
            <a:ext cx="4592270" cy="12192000"/>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17"/>
          <p:cNvSpPr txBox="1">
            <a:spLocks noGrp="1"/>
          </p:cNvSpPr>
          <p:nvPr>
            <p:ph type="title"/>
          </p:nvPr>
        </p:nvSpPr>
        <p:spPr>
          <a:xfrm>
            <a:off x="404553" y="3091928"/>
            <a:ext cx="9078562"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en-US" sz="6600" dirty="0"/>
              <a:t>5. Health issues that may increase protection risks</a:t>
            </a:r>
            <a:endParaRPr dirty="0"/>
          </a:p>
        </p:txBody>
      </p:sp>
      <p:sp>
        <p:nvSpPr>
          <p:cNvPr id="549" name="Google Shape;549;p17"/>
          <p:cNvSpPr/>
          <p:nvPr/>
        </p:nvSpPr>
        <p:spPr>
          <a:xfrm>
            <a:off x="0" y="5575039"/>
            <a:ext cx="9785897"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17"/>
          <p:cNvSpPr txBox="1">
            <a:spLocks noGrp="1"/>
          </p:cNvSpPr>
          <p:nvPr>
            <p:ph type="body" idx="1"/>
          </p:nvPr>
        </p:nvSpPr>
        <p:spPr>
          <a:xfrm>
            <a:off x="404553" y="5624945"/>
            <a:ext cx="9078562" cy="592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None/>
            </a:pP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5"/>
        <p:cNvGrpSpPr/>
        <p:nvPr/>
      </p:nvGrpSpPr>
      <p:grpSpPr>
        <a:xfrm>
          <a:off x="0" y="0"/>
          <a:ext cx="0" cy="0"/>
          <a:chOff x="0" y="0"/>
          <a:chExt cx="0" cy="0"/>
        </a:xfrm>
      </p:grpSpPr>
      <p:sp>
        <p:nvSpPr>
          <p:cNvPr id="556" name="Google Shape;556;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18"/>
          <p:cNvSpPr/>
          <p:nvPr/>
        </p:nvSpPr>
        <p:spPr>
          <a:xfrm>
            <a:off x="0" y="0"/>
            <a:ext cx="4959047" cy="6858000"/>
          </a:xfrm>
          <a:custGeom>
            <a:avLst/>
            <a:gdLst/>
            <a:ahLst/>
            <a:cxnLst/>
            <a:rect l="l" t="t" r="r" b="b"/>
            <a:pathLst>
              <a:path w="4959047" h="6858000" extrusionOk="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w="9525" cap="flat" cmpd="sng">
            <a:solidFill>
              <a:srgbClr val="E9EDF1"/>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8" name="Google Shape;558;p18"/>
          <p:cNvSpPr/>
          <p:nvPr/>
        </p:nvSpPr>
        <p:spPr>
          <a:xfrm>
            <a:off x="0" y="0"/>
            <a:ext cx="4948887" cy="6858000"/>
          </a:xfrm>
          <a:custGeom>
            <a:avLst/>
            <a:gdLst/>
            <a:ahLst/>
            <a:cxnLst/>
            <a:rect l="l" t="t" r="r" b="b"/>
            <a:pathLst>
              <a:path w="4948887" h="6858000" extrusionOk="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9" name="Google Shape;559;p18"/>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800"/>
              <a:buFont typeface="Calibri"/>
              <a:buNone/>
            </a:pPr>
            <a:r>
              <a:rPr lang="en-US" sz="4800"/>
              <a:t>Health issues that may increase protection risks</a:t>
            </a:r>
            <a:endParaRPr/>
          </a:p>
        </p:txBody>
      </p:sp>
      <p:sp>
        <p:nvSpPr>
          <p:cNvPr id="560" name="Google Shape;560;p18"/>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1" name="Google Shape;561;p18"/>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62" name="Google Shape;562;p18"/>
          <p:cNvGrpSpPr/>
          <p:nvPr/>
        </p:nvGrpSpPr>
        <p:grpSpPr>
          <a:xfrm>
            <a:off x="5093208" y="622676"/>
            <a:ext cx="6263640" cy="5500118"/>
            <a:chOff x="0" y="2284"/>
            <a:chExt cx="6263640" cy="5500118"/>
          </a:xfrm>
        </p:grpSpPr>
        <p:sp>
          <p:nvSpPr>
            <p:cNvPr id="563" name="Google Shape;563;p18"/>
            <p:cNvSpPr/>
            <p:nvPr/>
          </p:nvSpPr>
          <p:spPr>
            <a:xfrm>
              <a:off x="0" y="2284"/>
              <a:ext cx="6263640" cy="115791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350270" y="262816"/>
              <a:ext cx="636855" cy="63685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1337397" y="2284"/>
              <a:ext cx="2818638"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txBox="1"/>
            <p:nvPr/>
          </p:nvSpPr>
          <p:spPr>
            <a:xfrm>
              <a:off x="1337397" y="2284"/>
              <a:ext cx="2818638"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Reduced access to ongoing medical care may increase stress, ill-health so possible neglect and violence</a:t>
              </a:r>
              <a:endParaRPr sz="1600">
                <a:solidFill>
                  <a:schemeClr val="dk1"/>
                </a:solidFill>
                <a:latin typeface="Calibri"/>
                <a:ea typeface="Calibri"/>
                <a:cs typeface="Calibri"/>
                <a:sym typeface="Calibri"/>
              </a:endParaRPr>
            </a:p>
          </p:txBody>
        </p:sp>
        <p:sp>
          <p:nvSpPr>
            <p:cNvPr id="567" name="Google Shape;567;p18"/>
            <p:cNvSpPr/>
            <p:nvPr/>
          </p:nvSpPr>
          <p:spPr>
            <a:xfrm>
              <a:off x="4156035" y="2284"/>
              <a:ext cx="2107604"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txBox="1"/>
            <p:nvPr/>
          </p:nvSpPr>
          <p:spPr>
            <a:xfrm>
              <a:off x="4156035" y="2284"/>
              <a:ext cx="2107604"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For example, inconsistent access to HIV treatment </a:t>
              </a:r>
              <a:endParaRPr sz="1200">
                <a:solidFill>
                  <a:schemeClr val="dk1"/>
                </a:solidFill>
                <a:latin typeface="Calibri"/>
                <a:ea typeface="Calibri"/>
                <a:cs typeface="Calibri"/>
                <a:sym typeface="Calibri"/>
              </a:endParaRPr>
            </a:p>
          </p:txBody>
        </p:sp>
        <p:sp>
          <p:nvSpPr>
            <p:cNvPr id="569" name="Google Shape;569;p18"/>
            <p:cNvSpPr/>
            <p:nvPr/>
          </p:nvSpPr>
          <p:spPr>
            <a:xfrm>
              <a:off x="0" y="1449684"/>
              <a:ext cx="6263640" cy="115791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350270" y="1710216"/>
              <a:ext cx="636855" cy="63685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1337397" y="1449684"/>
              <a:ext cx="2818638"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txBox="1"/>
            <p:nvPr/>
          </p:nvSpPr>
          <p:spPr>
            <a:xfrm>
              <a:off x="1337397" y="1449684"/>
              <a:ext cx="2818638"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Lack of access to antenatal support (formal and traditional) or early childhood care </a:t>
              </a:r>
              <a:endParaRPr sz="1600">
                <a:solidFill>
                  <a:schemeClr val="dk1"/>
                </a:solidFill>
                <a:latin typeface="Calibri"/>
                <a:ea typeface="Calibri"/>
                <a:cs typeface="Calibri"/>
                <a:sym typeface="Calibri"/>
              </a:endParaRPr>
            </a:p>
          </p:txBody>
        </p:sp>
        <p:sp>
          <p:nvSpPr>
            <p:cNvPr id="573" name="Google Shape;573;p18"/>
            <p:cNvSpPr/>
            <p:nvPr/>
          </p:nvSpPr>
          <p:spPr>
            <a:xfrm>
              <a:off x="4156035" y="1449684"/>
              <a:ext cx="2107604"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txBox="1"/>
            <p:nvPr/>
          </p:nvSpPr>
          <p:spPr>
            <a:xfrm>
              <a:off x="4156035" y="1449684"/>
              <a:ext cx="2107604"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Increase in stress on caregiver and family, especially new mothers</a:t>
              </a:r>
              <a:endParaRPr sz="1200">
                <a:solidFill>
                  <a:schemeClr val="dk1"/>
                </a:solidFill>
                <a:latin typeface="Calibri"/>
                <a:ea typeface="Calibri"/>
                <a:cs typeface="Calibri"/>
                <a:sym typeface="Calibri"/>
              </a:endParaRPr>
            </a:p>
          </p:txBody>
        </p:sp>
        <p:sp>
          <p:nvSpPr>
            <p:cNvPr id="575" name="Google Shape;575;p18"/>
            <p:cNvSpPr/>
            <p:nvPr/>
          </p:nvSpPr>
          <p:spPr>
            <a:xfrm>
              <a:off x="0" y="2897083"/>
              <a:ext cx="6263640" cy="115791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350270" y="3157615"/>
              <a:ext cx="636855" cy="63685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1337397" y="2897083"/>
              <a:ext cx="2818638"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txBox="1"/>
            <p:nvPr/>
          </p:nvSpPr>
          <p:spPr>
            <a:xfrm>
              <a:off x="1337397" y="2897083"/>
              <a:ext cx="2818638"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Family separation in case of sickness, isolation or quarantine </a:t>
              </a:r>
              <a:endParaRPr sz="1600">
                <a:solidFill>
                  <a:schemeClr val="dk1"/>
                </a:solidFill>
                <a:latin typeface="Calibri"/>
                <a:ea typeface="Calibri"/>
                <a:cs typeface="Calibri"/>
                <a:sym typeface="Calibri"/>
              </a:endParaRPr>
            </a:p>
          </p:txBody>
        </p:sp>
        <p:sp>
          <p:nvSpPr>
            <p:cNvPr id="579" name="Google Shape;579;p18"/>
            <p:cNvSpPr/>
            <p:nvPr/>
          </p:nvSpPr>
          <p:spPr>
            <a:xfrm>
              <a:off x="4156035" y="2897083"/>
              <a:ext cx="2107604"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txBox="1"/>
            <p:nvPr/>
          </p:nvSpPr>
          <p:spPr>
            <a:xfrm>
              <a:off x="4156035" y="2897083"/>
              <a:ext cx="2107604"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Need for alternative care, but prospective caregivers may fear infection</a:t>
              </a:r>
              <a:endParaRPr/>
            </a:p>
          </p:txBody>
        </p:sp>
        <p:sp>
          <p:nvSpPr>
            <p:cNvPr id="581" name="Google Shape;581;p18"/>
            <p:cNvSpPr/>
            <p:nvPr/>
          </p:nvSpPr>
          <p:spPr>
            <a:xfrm>
              <a:off x="0" y="4344483"/>
              <a:ext cx="6263640" cy="115791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350270" y="4605015"/>
              <a:ext cx="636855" cy="63685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a:off x="1337397" y="4344483"/>
              <a:ext cx="2818638"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txBox="1"/>
            <p:nvPr/>
          </p:nvSpPr>
          <p:spPr>
            <a:xfrm>
              <a:off x="1337397" y="4344483"/>
              <a:ext cx="2818638"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Loss of income due to sickness, isolation or quarantine</a:t>
              </a:r>
              <a:endParaRPr/>
            </a:p>
          </p:txBody>
        </p:sp>
        <p:sp>
          <p:nvSpPr>
            <p:cNvPr id="585" name="Google Shape;585;p18"/>
            <p:cNvSpPr/>
            <p:nvPr/>
          </p:nvSpPr>
          <p:spPr>
            <a:xfrm>
              <a:off x="4156035" y="4344483"/>
              <a:ext cx="2107604" cy="11579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txBox="1"/>
            <p:nvPr/>
          </p:nvSpPr>
          <p:spPr>
            <a:xfrm>
              <a:off x="4156035" y="4344483"/>
              <a:ext cx="2107604" cy="1157919"/>
            </a:xfrm>
            <a:prstGeom prst="rect">
              <a:avLst/>
            </a:prstGeom>
            <a:noFill/>
            <a:ln>
              <a:noFill/>
            </a:ln>
          </p:spPr>
          <p:txBody>
            <a:bodyPr spcFirstLastPara="1" wrap="square" lIns="122525" tIns="122525" rIns="122525" bIns="122525" anchor="ctr" anchorCtr="0">
              <a:noAutofit/>
            </a:bodyPr>
            <a:lstStyle/>
            <a:p>
              <a:pPr marL="0" marR="0" lvl="0" indent="0" algn="l"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Family less able to meet basic needs incl. food</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3B36-1649-6C49-A8B1-8B1E634531FB}"/>
              </a:ext>
            </a:extLst>
          </p:cNvPr>
          <p:cNvSpPr>
            <a:spLocks noGrp="1"/>
          </p:cNvSpPr>
          <p:nvPr>
            <p:ph type="title"/>
          </p:nvPr>
        </p:nvSpPr>
        <p:spPr>
          <a:xfrm>
            <a:off x="4965430" y="629268"/>
            <a:ext cx="6586491" cy="1286160"/>
          </a:xfrm>
        </p:spPr>
        <p:txBody>
          <a:bodyPr anchor="b">
            <a:normAutofit/>
          </a:bodyPr>
          <a:lstStyle/>
          <a:p>
            <a:r>
              <a:rPr lang="en-KE" dirty="0"/>
              <a:t>MoH Guidelines April 2019</a:t>
            </a:r>
          </a:p>
        </p:txBody>
      </p:sp>
      <p:sp>
        <p:nvSpPr>
          <p:cNvPr id="3" name="Text Placeholder 2">
            <a:extLst>
              <a:ext uri="{FF2B5EF4-FFF2-40B4-BE49-F238E27FC236}">
                <a16:creationId xmlns:a16="http://schemas.microsoft.com/office/drawing/2014/main" id="{6869B31A-8A89-844F-84D4-A3E2974968E1}"/>
              </a:ext>
            </a:extLst>
          </p:cNvPr>
          <p:cNvSpPr>
            <a:spLocks noGrp="1"/>
          </p:cNvSpPr>
          <p:nvPr>
            <p:ph type="body" idx="1"/>
          </p:nvPr>
        </p:nvSpPr>
        <p:spPr>
          <a:xfrm>
            <a:off x="4965431" y="2438400"/>
            <a:ext cx="6586489" cy="3785419"/>
          </a:xfrm>
        </p:spPr>
        <p:txBody>
          <a:bodyPr>
            <a:normAutofit/>
          </a:bodyPr>
          <a:lstStyle/>
          <a:p>
            <a:r>
              <a:rPr lang="en-US" sz="2000" b="1" dirty="0"/>
              <a:t>Annex 12. </a:t>
            </a:r>
            <a:r>
              <a:rPr lang="en-US" sz="2000" dirty="0"/>
              <a:t>Guidelines On Providing Mental Health And Psychosocial During </a:t>
            </a:r>
          </a:p>
          <a:p>
            <a:r>
              <a:rPr lang="en-US" sz="2000" dirty="0"/>
              <a:t>COVID-19 Pandemic Response </a:t>
            </a:r>
          </a:p>
          <a:p>
            <a:r>
              <a:rPr lang="en-US" sz="2000" b="1" dirty="0"/>
              <a:t>Annex 13. </a:t>
            </a:r>
            <a:r>
              <a:rPr lang="en-US" sz="2000" dirty="0"/>
              <a:t>Provision of Sexual Reproductive Health, HIV and gender based</a:t>
            </a:r>
            <a:br>
              <a:rPr lang="en-US" sz="2000" dirty="0"/>
            </a:br>
            <a:r>
              <a:rPr lang="en-US" sz="2000" dirty="0"/>
              <a:t>Violence services in the context of COVID-19 </a:t>
            </a:r>
          </a:p>
          <a:p>
            <a:r>
              <a:rPr lang="en-US" sz="2000" b="1" dirty="0"/>
              <a:t>Annex 14. </a:t>
            </a:r>
            <a:r>
              <a:rPr lang="en-US" sz="2000" dirty="0"/>
              <a:t>Interim Guidelines For continuity of care and wellbeing of adolescent</a:t>
            </a:r>
            <a:br>
              <a:rPr lang="en-US" sz="2000" dirty="0"/>
            </a:br>
            <a:r>
              <a:rPr lang="en-US" sz="2000" dirty="0"/>
              <a:t>and young people during COVID-19 Outbreak</a:t>
            </a:r>
            <a:endParaRPr lang="en-KE" sz="2000" dirty="0"/>
          </a:p>
        </p:txBody>
      </p:sp>
      <p:pic>
        <p:nvPicPr>
          <p:cNvPr id="5" name="Picture 4" descr="Diagram&#10;&#10;Description automatically generated with low confidence">
            <a:extLst>
              <a:ext uri="{FF2B5EF4-FFF2-40B4-BE49-F238E27FC236}">
                <a16:creationId xmlns:a16="http://schemas.microsoft.com/office/drawing/2014/main" id="{69DBD33F-FF1D-0949-ABDD-D39217FF369B}"/>
              </a:ext>
            </a:extLst>
          </p:cNvPr>
          <p:cNvPicPr>
            <a:picLocks noChangeAspect="1"/>
          </p:cNvPicPr>
          <p:nvPr/>
        </p:nvPicPr>
        <p:blipFill rotWithShape="1">
          <a:blip r:embed="rId2"/>
          <a:srcRect l="5319" r="485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CC9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05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Desk with stethoscope and computer keyboard">
            <a:extLst>
              <a:ext uri="{FF2B5EF4-FFF2-40B4-BE49-F238E27FC236}">
                <a16:creationId xmlns:a16="http://schemas.microsoft.com/office/drawing/2014/main" id="{BB88DB54-C3AA-44AC-85D3-B36ECB03C9C4}"/>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B90D1C-EB1C-B44E-B2CC-CFF059F6A8E6}"/>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spcBef>
                <a:spcPct val="0"/>
              </a:spcBef>
            </a:pPr>
            <a:r>
              <a:rPr lang="en-US" sz="4400" kern="1200" dirty="0">
                <a:solidFill>
                  <a:schemeClr val="tx1"/>
                </a:solidFill>
                <a:latin typeface="+mj-lt"/>
                <a:ea typeface="+mj-ea"/>
                <a:cs typeface="+mj-cs"/>
              </a:rPr>
              <a:t>6. How can the Health Sector and Social Sectors work together?</a:t>
            </a:r>
          </a:p>
        </p:txBody>
      </p:sp>
      <p:sp>
        <p:nvSpPr>
          <p:cNvPr id="3" name="Text Placeholder 2">
            <a:extLst>
              <a:ext uri="{FF2B5EF4-FFF2-40B4-BE49-F238E27FC236}">
                <a16:creationId xmlns:a16="http://schemas.microsoft.com/office/drawing/2014/main" id="{09A57D66-92A4-8F43-9F12-95361B78D0F4}"/>
              </a:ext>
            </a:extLst>
          </p:cNvPr>
          <p:cNvSpPr>
            <a:spLocks noGrp="1"/>
          </p:cNvSpPr>
          <p:nvPr>
            <p:ph type="body" idx="1"/>
          </p:nvPr>
        </p:nvSpPr>
        <p:spPr>
          <a:xfrm>
            <a:off x="477980" y="4872922"/>
            <a:ext cx="4023359" cy="1208141"/>
          </a:xfrm>
        </p:spPr>
        <p:txBody>
          <a:bodyPr vert="horz" lIns="91440" tIns="45720" rIns="91440" bIns="45720" rtlCol="0">
            <a:normAutofit/>
          </a:bodyPr>
          <a:lstStyle/>
          <a:p>
            <a:pPr marL="0" indent="0"/>
            <a:endParaRPr lang="en-US" sz="2000" kern="1200" dirty="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7318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591" name="Google Shape;591;p19"/>
          <p:cNvSpPr/>
          <p:nvPr/>
        </p:nvSpPr>
        <p:spPr>
          <a:xfrm>
            <a:off x="338328" y="303591"/>
            <a:ext cx="4335327" cy="5896743"/>
          </a:xfrm>
          <a:prstGeom prst="rect">
            <a:avLst/>
          </a:prstGeom>
          <a:solidFill>
            <a:schemeClr val="dk1">
              <a:alpha val="14901"/>
            </a:schemeClr>
          </a:solidFill>
          <a:ln w="127000" cap="sq" cmpd="thinThick">
            <a:solidFill>
              <a:schemeClr val="dk1">
                <a:alpha val="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19"/>
          <p:cNvSpPr txBox="1">
            <a:spLocks noGrp="1"/>
          </p:cNvSpPr>
          <p:nvPr>
            <p:ph type="title"/>
          </p:nvPr>
        </p:nvSpPr>
        <p:spPr>
          <a:xfrm>
            <a:off x="594360" y="637125"/>
            <a:ext cx="3802276" cy="52563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dirty="0"/>
              <a:t>What can the social services/ child protection sector do to support the health sector</a:t>
            </a:r>
            <a:endParaRPr dirty="0"/>
          </a:p>
        </p:txBody>
      </p:sp>
      <p:grpSp>
        <p:nvGrpSpPr>
          <p:cNvPr id="593" name="Google Shape;593;p19"/>
          <p:cNvGrpSpPr/>
          <p:nvPr/>
        </p:nvGrpSpPr>
        <p:grpSpPr>
          <a:xfrm>
            <a:off x="5166985" y="304633"/>
            <a:ext cx="6588690" cy="5894658"/>
            <a:chOff x="0" y="1042"/>
            <a:chExt cx="6588690" cy="5894658"/>
          </a:xfrm>
        </p:grpSpPr>
        <p:sp>
          <p:nvSpPr>
            <p:cNvPr id="594" name="Google Shape;594;p19"/>
            <p:cNvSpPr/>
            <p:nvPr/>
          </p:nvSpPr>
          <p:spPr>
            <a:xfrm>
              <a:off x="0" y="4438790"/>
              <a:ext cx="1647172" cy="145691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txBox="1"/>
            <p:nvPr/>
          </p:nvSpPr>
          <p:spPr>
            <a:xfrm>
              <a:off x="0" y="4438790"/>
              <a:ext cx="1647172" cy="1456910"/>
            </a:xfrm>
            <a:prstGeom prst="rect">
              <a:avLst/>
            </a:prstGeom>
            <a:noFill/>
            <a:ln>
              <a:noFill/>
            </a:ln>
          </p:spPr>
          <p:txBody>
            <a:bodyPr spcFirstLastPara="1" wrap="square" lIns="117125" tIns="177800" rIns="117125"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Chronic health needs</a:t>
              </a:r>
              <a:endParaRPr/>
            </a:p>
          </p:txBody>
        </p:sp>
        <p:sp>
          <p:nvSpPr>
            <p:cNvPr id="596" name="Google Shape;596;p19"/>
            <p:cNvSpPr/>
            <p:nvPr/>
          </p:nvSpPr>
          <p:spPr>
            <a:xfrm>
              <a:off x="1647172" y="4438790"/>
              <a:ext cx="4941518" cy="145691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txBox="1"/>
            <p:nvPr/>
          </p:nvSpPr>
          <p:spPr>
            <a:xfrm>
              <a:off x="1647172" y="4438790"/>
              <a:ext cx="4941518" cy="1456910"/>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Identify and highlight other health challenges, e.g. challenges in access to chronic health medicine such as HIV treatment </a:t>
              </a:r>
              <a:endParaRPr/>
            </a:p>
          </p:txBody>
        </p:sp>
        <p:sp>
          <p:nvSpPr>
            <p:cNvPr id="598" name="Google Shape;598;p19"/>
            <p:cNvSpPr/>
            <p:nvPr/>
          </p:nvSpPr>
          <p:spPr>
            <a:xfrm rot="10800000">
              <a:off x="0" y="2219916"/>
              <a:ext cx="1647172" cy="2240727"/>
            </a:xfrm>
            <a:prstGeom prst="upArrowCallout">
              <a:avLst>
                <a:gd name="adj1" fmla="val 5000"/>
                <a:gd name="adj2" fmla="val 10000"/>
                <a:gd name="adj3" fmla="val 15000"/>
                <a:gd name="adj4" fmla="val 64977"/>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txBox="1"/>
            <p:nvPr/>
          </p:nvSpPr>
          <p:spPr>
            <a:xfrm>
              <a:off x="0" y="2219916"/>
              <a:ext cx="1647172" cy="1456473"/>
            </a:xfrm>
            <a:prstGeom prst="rect">
              <a:avLst/>
            </a:prstGeom>
            <a:noFill/>
            <a:ln>
              <a:noFill/>
            </a:ln>
          </p:spPr>
          <p:txBody>
            <a:bodyPr spcFirstLastPara="1" wrap="square" lIns="117125" tIns="177800" rIns="117125"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Urgent health risks</a:t>
              </a:r>
              <a:endParaRPr/>
            </a:p>
          </p:txBody>
        </p:sp>
        <p:sp>
          <p:nvSpPr>
            <p:cNvPr id="600" name="Google Shape;600;p19"/>
            <p:cNvSpPr/>
            <p:nvPr/>
          </p:nvSpPr>
          <p:spPr>
            <a:xfrm>
              <a:off x="1647172" y="2219916"/>
              <a:ext cx="4941518" cy="1456473"/>
            </a:xfrm>
            <a:prstGeom prst="rect">
              <a:avLst/>
            </a:prstGeom>
            <a:solidFill>
              <a:srgbClr val="CCE8DD">
                <a:alpha val="89803"/>
              </a:srgbClr>
            </a:solidFill>
            <a:ln w="12700"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txBox="1"/>
            <p:nvPr/>
          </p:nvSpPr>
          <p:spPr>
            <a:xfrm>
              <a:off x="1647172" y="2219916"/>
              <a:ext cx="4941518" cy="1456473"/>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Identify and refer children and vulnerable adults with immediate and severe health issues e.g. violence-related, mental health </a:t>
              </a:r>
              <a:endParaRPr/>
            </a:p>
          </p:txBody>
        </p:sp>
        <p:sp>
          <p:nvSpPr>
            <p:cNvPr id="602" name="Google Shape;602;p19"/>
            <p:cNvSpPr/>
            <p:nvPr/>
          </p:nvSpPr>
          <p:spPr>
            <a:xfrm rot="10800000">
              <a:off x="0" y="1042"/>
              <a:ext cx="1647172" cy="2240727"/>
            </a:xfrm>
            <a:prstGeom prst="upArrowCallout">
              <a:avLst>
                <a:gd name="adj1" fmla="val 5000"/>
                <a:gd name="adj2" fmla="val 10000"/>
                <a:gd name="adj3" fmla="val 15000"/>
                <a:gd name="adj4" fmla="val 64977"/>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txBox="1"/>
            <p:nvPr/>
          </p:nvSpPr>
          <p:spPr>
            <a:xfrm>
              <a:off x="0" y="1042"/>
              <a:ext cx="1647172" cy="1456473"/>
            </a:xfrm>
            <a:prstGeom prst="rect">
              <a:avLst/>
            </a:prstGeom>
            <a:noFill/>
            <a:ln>
              <a:noFill/>
            </a:ln>
          </p:spPr>
          <p:txBody>
            <a:bodyPr spcFirstLastPara="1" wrap="square" lIns="117125" tIns="177800" rIns="117125"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COVID-19 risks</a:t>
              </a:r>
              <a:endParaRPr/>
            </a:p>
          </p:txBody>
        </p:sp>
        <p:sp>
          <p:nvSpPr>
            <p:cNvPr id="604" name="Google Shape;604;p19"/>
            <p:cNvSpPr/>
            <p:nvPr/>
          </p:nvSpPr>
          <p:spPr>
            <a:xfrm>
              <a:off x="1647172" y="1042"/>
              <a:ext cx="4941518" cy="1456473"/>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txBox="1"/>
            <p:nvPr/>
          </p:nvSpPr>
          <p:spPr>
            <a:xfrm>
              <a:off x="1647172" y="1042"/>
              <a:ext cx="4941518" cy="1456473"/>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Identify children or families who may be especially at risk of more severe COVID-19 illness (immuno-compromised and/or poor nutrition)</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0"/>
        <p:cNvGrpSpPr/>
        <p:nvPr/>
      </p:nvGrpSpPr>
      <p:grpSpPr>
        <a:xfrm>
          <a:off x="0" y="0"/>
          <a:ext cx="0" cy="0"/>
          <a:chOff x="0" y="0"/>
          <a:chExt cx="0" cy="0"/>
        </a:xfrm>
      </p:grpSpPr>
      <p:sp>
        <p:nvSpPr>
          <p:cNvPr id="611" name="Google Shape;611;p20"/>
          <p:cNvSpPr/>
          <p:nvPr/>
        </p:nvSpPr>
        <p:spPr>
          <a:xfrm>
            <a:off x="338328" y="303591"/>
            <a:ext cx="4335327" cy="5896743"/>
          </a:xfrm>
          <a:prstGeom prst="rect">
            <a:avLst/>
          </a:prstGeom>
          <a:solidFill>
            <a:schemeClr val="dk1">
              <a:alpha val="14901"/>
            </a:schemeClr>
          </a:solidFill>
          <a:ln w="127000" cap="sq" cmpd="thinThick">
            <a:solidFill>
              <a:schemeClr val="dk1">
                <a:alpha val="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2" name="Google Shape;612;p20"/>
          <p:cNvSpPr txBox="1">
            <a:spLocks noGrp="1"/>
          </p:cNvSpPr>
          <p:nvPr>
            <p:ph type="title"/>
          </p:nvPr>
        </p:nvSpPr>
        <p:spPr>
          <a:xfrm>
            <a:off x="594360" y="637125"/>
            <a:ext cx="3802276" cy="52563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What can the health sector do to support child protection </a:t>
            </a:r>
            <a:endParaRPr/>
          </a:p>
        </p:txBody>
      </p:sp>
      <p:grpSp>
        <p:nvGrpSpPr>
          <p:cNvPr id="613" name="Google Shape;613;p20"/>
          <p:cNvGrpSpPr/>
          <p:nvPr/>
        </p:nvGrpSpPr>
        <p:grpSpPr>
          <a:xfrm>
            <a:off x="5166985" y="306409"/>
            <a:ext cx="6588690" cy="5891106"/>
            <a:chOff x="0" y="2818"/>
            <a:chExt cx="6588690" cy="5891106"/>
          </a:xfrm>
        </p:grpSpPr>
        <p:sp>
          <p:nvSpPr>
            <p:cNvPr id="614" name="Google Shape;614;p20"/>
            <p:cNvSpPr/>
            <p:nvPr/>
          </p:nvSpPr>
          <p:spPr>
            <a:xfrm>
              <a:off x="0" y="5063255"/>
              <a:ext cx="1647172" cy="830669"/>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txBox="1"/>
            <p:nvPr/>
          </p:nvSpPr>
          <p:spPr>
            <a:xfrm>
              <a:off x="0" y="5063255"/>
              <a:ext cx="1647172" cy="830669"/>
            </a:xfrm>
            <a:prstGeom prst="rect">
              <a:avLst/>
            </a:prstGeom>
            <a:noFill/>
            <a:ln>
              <a:noFill/>
            </a:ln>
          </p:spPr>
          <p:txBody>
            <a:bodyPr spcFirstLastPara="1" wrap="square" lIns="117125" tIns="113775" rIns="11712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Share public health messages</a:t>
              </a:r>
              <a:endParaRPr/>
            </a:p>
          </p:txBody>
        </p:sp>
        <p:sp>
          <p:nvSpPr>
            <p:cNvPr id="616" name="Google Shape;616;p20"/>
            <p:cNvSpPr/>
            <p:nvPr/>
          </p:nvSpPr>
          <p:spPr>
            <a:xfrm>
              <a:off x="1647172" y="5063255"/>
              <a:ext cx="4941518" cy="830669"/>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txBox="1"/>
            <p:nvPr/>
          </p:nvSpPr>
          <p:spPr>
            <a:xfrm>
              <a:off x="1647172" y="5063255"/>
              <a:ext cx="4941518" cy="830669"/>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Share local information on public health messages with child protection actors for dissemination</a:t>
              </a:r>
              <a:endParaRPr/>
            </a:p>
          </p:txBody>
        </p:sp>
        <p:sp>
          <p:nvSpPr>
            <p:cNvPr id="618" name="Google Shape;618;p20"/>
            <p:cNvSpPr/>
            <p:nvPr/>
          </p:nvSpPr>
          <p:spPr>
            <a:xfrm rot="10800000">
              <a:off x="0" y="3798146"/>
              <a:ext cx="1647172" cy="1277569"/>
            </a:xfrm>
            <a:prstGeom prst="upArrowCallout">
              <a:avLst>
                <a:gd name="adj1" fmla="val 5000"/>
                <a:gd name="adj2" fmla="val 10000"/>
                <a:gd name="adj3" fmla="val 15000"/>
                <a:gd name="adj4" fmla="val 64977"/>
              </a:avLst>
            </a:prstGeom>
            <a:solidFill>
              <a:srgbClr val="52CBCC"/>
            </a:solidFill>
            <a:ln w="12700" cap="flat" cmpd="sng">
              <a:solidFill>
                <a:srgbClr val="52CB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txBox="1"/>
            <p:nvPr/>
          </p:nvSpPr>
          <p:spPr>
            <a:xfrm>
              <a:off x="0" y="3798146"/>
              <a:ext cx="1647172" cy="830419"/>
            </a:xfrm>
            <a:prstGeom prst="rect">
              <a:avLst/>
            </a:prstGeom>
            <a:noFill/>
            <a:ln>
              <a:noFill/>
            </a:ln>
          </p:spPr>
          <p:txBody>
            <a:bodyPr spcFirstLastPara="1" wrap="square" lIns="117125" tIns="113775" rIns="11712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Prevent family separation</a:t>
              </a:r>
              <a:endParaRPr/>
            </a:p>
          </p:txBody>
        </p:sp>
        <p:sp>
          <p:nvSpPr>
            <p:cNvPr id="620" name="Google Shape;620;p20"/>
            <p:cNvSpPr/>
            <p:nvPr/>
          </p:nvSpPr>
          <p:spPr>
            <a:xfrm>
              <a:off x="1647172" y="3798146"/>
              <a:ext cx="4941518" cy="830419"/>
            </a:xfrm>
            <a:prstGeom prst="rect">
              <a:avLst/>
            </a:prstGeom>
            <a:solidFill>
              <a:srgbClr val="CDE8EB">
                <a:alpha val="89803"/>
              </a:srgbClr>
            </a:solidFill>
            <a:ln w="12700" cap="flat" cmpd="sng">
              <a:solidFill>
                <a:srgbClr val="CDE8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txBox="1"/>
            <p:nvPr/>
          </p:nvSpPr>
          <p:spPr>
            <a:xfrm>
              <a:off x="1647172" y="3798146"/>
              <a:ext cx="4941518" cy="830419"/>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Talk to caregivers in case of family illness</a:t>
              </a:r>
              <a:endParaRPr dirty="0"/>
            </a:p>
            <a:p>
              <a:pPr marL="0" marR="0" lvl="0" indent="0" algn="l" rtl="0">
                <a:lnSpc>
                  <a:spcPct val="90000"/>
                </a:lnSpc>
                <a:spcBef>
                  <a:spcPts val="63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Contract child protection actors to support</a:t>
              </a:r>
              <a:endParaRPr dirty="0"/>
            </a:p>
          </p:txBody>
        </p:sp>
        <p:sp>
          <p:nvSpPr>
            <p:cNvPr id="622" name="Google Shape;622;p20"/>
            <p:cNvSpPr/>
            <p:nvPr/>
          </p:nvSpPr>
          <p:spPr>
            <a:xfrm rot="10800000">
              <a:off x="12353" y="2533036"/>
              <a:ext cx="1647172" cy="1277569"/>
            </a:xfrm>
            <a:prstGeom prst="upArrowCallout">
              <a:avLst>
                <a:gd name="adj1" fmla="val 5000"/>
                <a:gd name="adj2" fmla="val 10000"/>
                <a:gd name="adj3" fmla="val 15000"/>
                <a:gd name="adj4" fmla="val 64977"/>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txBox="1"/>
            <p:nvPr/>
          </p:nvSpPr>
          <p:spPr>
            <a:xfrm>
              <a:off x="12353" y="2533036"/>
              <a:ext cx="1647172" cy="830419"/>
            </a:xfrm>
            <a:prstGeom prst="rect">
              <a:avLst/>
            </a:prstGeom>
            <a:noFill/>
            <a:ln>
              <a:noFill/>
            </a:ln>
          </p:spPr>
          <p:txBody>
            <a:bodyPr spcFirstLastPara="1" wrap="square" lIns="117125" tIns="113775" rIns="11712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Prevent CP risks</a:t>
              </a:r>
              <a:endParaRPr/>
            </a:p>
          </p:txBody>
        </p:sp>
        <p:sp>
          <p:nvSpPr>
            <p:cNvPr id="624" name="Google Shape;624;p20"/>
            <p:cNvSpPr/>
            <p:nvPr/>
          </p:nvSpPr>
          <p:spPr>
            <a:xfrm>
              <a:off x="1647172" y="2533036"/>
              <a:ext cx="4941518" cy="830419"/>
            </a:xfrm>
            <a:prstGeom prst="rect">
              <a:avLst/>
            </a:prstGeom>
            <a:solidFill>
              <a:srgbClr val="CCE8DD">
                <a:alpha val="89803"/>
              </a:srgbClr>
            </a:solidFill>
            <a:ln w="12700"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txBox="1"/>
            <p:nvPr/>
          </p:nvSpPr>
          <p:spPr>
            <a:xfrm>
              <a:off x="1647172" y="2533036"/>
              <a:ext cx="4941518" cy="830419"/>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Uganda Child Helpline 116 </a:t>
              </a:r>
              <a:endParaRPr dirty="0"/>
            </a:p>
            <a:p>
              <a:pPr marL="0" marR="0" lvl="0" indent="0" algn="l" rtl="0">
                <a:lnSpc>
                  <a:spcPct val="90000"/>
                </a:lnSpc>
                <a:spcBef>
                  <a:spcPts val="63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Report and refer child protection concerns to relevant structures  </a:t>
              </a:r>
              <a:endParaRPr sz="1800" dirty="0">
                <a:solidFill>
                  <a:schemeClr val="dk1"/>
                </a:solidFill>
                <a:latin typeface="Calibri"/>
                <a:ea typeface="Calibri"/>
                <a:cs typeface="Calibri"/>
                <a:sym typeface="Calibri"/>
              </a:endParaRPr>
            </a:p>
          </p:txBody>
        </p:sp>
        <p:sp>
          <p:nvSpPr>
            <p:cNvPr id="626" name="Google Shape;626;p20"/>
            <p:cNvSpPr/>
            <p:nvPr/>
          </p:nvSpPr>
          <p:spPr>
            <a:xfrm rot="10800000">
              <a:off x="0" y="1267927"/>
              <a:ext cx="1647172" cy="1277569"/>
            </a:xfrm>
            <a:prstGeom prst="upArrowCallout">
              <a:avLst>
                <a:gd name="adj1" fmla="val 5000"/>
                <a:gd name="adj2" fmla="val 10000"/>
                <a:gd name="adj3" fmla="val 15000"/>
                <a:gd name="adj4" fmla="val 64977"/>
              </a:avLst>
            </a:prstGeom>
            <a:solidFill>
              <a:srgbClr val="46BA4E"/>
            </a:solidFill>
            <a:ln w="12700" cap="flat" cmpd="sng">
              <a:solidFill>
                <a:srgbClr val="46BA4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txBox="1"/>
            <p:nvPr/>
          </p:nvSpPr>
          <p:spPr>
            <a:xfrm>
              <a:off x="0" y="1267927"/>
              <a:ext cx="1647172" cy="830419"/>
            </a:xfrm>
            <a:prstGeom prst="rect">
              <a:avLst/>
            </a:prstGeom>
            <a:noFill/>
            <a:ln>
              <a:noFill/>
            </a:ln>
          </p:spPr>
          <p:txBody>
            <a:bodyPr spcFirstLastPara="1" wrap="square" lIns="117125" tIns="113775" rIns="11712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Ask</a:t>
              </a:r>
              <a:endParaRPr sz="1600">
                <a:solidFill>
                  <a:schemeClr val="lt1"/>
                </a:solidFill>
                <a:latin typeface="Calibri"/>
                <a:ea typeface="Calibri"/>
                <a:cs typeface="Calibri"/>
                <a:sym typeface="Calibri"/>
              </a:endParaRPr>
            </a:p>
          </p:txBody>
        </p:sp>
        <p:sp>
          <p:nvSpPr>
            <p:cNvPr id="628" name="Google Shape;628;p20"/>
            <p:cNvSpPr/>
            <p:nvPr/>
          </p:nvSpPr>
          <p:spPr>
            <a:xfrm>
              <a:off x="1647172" y="1267927"/>
              <a:ext cx="4941518" cy="830419"/>
            </a:xfrm>
            <a:prstGeom prst="rect">
              <a:avLst/>
            </a:prstGeom>
            <a:solidFill>
              <a:srgbClr val="CCE5D0">
                <a:alpha val="89803"/>
              </a:srgbClr>
            </a:solidFill>
            <a:ln w="12700" cap="flat" cmpd="sng">
              <a:solidFill>
                <a:srgbClr val="CCE5D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txBox="1"/>
            <p:nvPr/>
          </p:nvSpPr>
          <p:spPr>
            <a:xfrm>
              <a:off x="1647172" y="1267927"/>
              <a:ext cx="4941518" cy="830419"/>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A</a:t>
              </a:r>
              <a:r>
                <a:rPr lang="en-US"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sk basic child protection questions during COVID-19 health assessments</a:t>
              </a:r>
              <a:endParaRPr sz="1800">
                <a:solidFill>
                  <a:schemeClr val="dk1"/>
                </a:solidFill>
                <a:latin typeface="Calibri"/>
                <a:ea typeface="Calibri"/>
                <a:cs typeface="Calibri"/>
                <a:sym typeface="Calibri"/>
              </a:endParaRPr>
            </a:p>
          </p:txBody>
        </p:sp>
        <p:sp>
          <p:nvSpPr>
            <p:cNvPr id="630" name="Google Shape;630;p20"/>
            <p:cNvSpPr/>
            <p:nvPr/>
          </p:nvSpPr>
          <p:spPr>
            <a:xfrm rot="10800000">
              <a:off x="0" y="2818"/>
              <a:ext cx="1647172" cy="1277569"/>
            </a:xfrm>
            <a:prstGeom prst="upArrowCallout">
              <a:avLst>
                <a:gd name="adj1" fmla="val 5000"/>
                <a:gd name="adj2" fmla="val 10000"/>
                <a:gd name="adj3" fmla="val 15000"/>
                <a:gd name="adj4" fmla="val 64977"/>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txBox="1"/>
            <p:nvPr/>
          </p:nvSpPr>
          <p:spPr>
            <a:xfrm>
              <a:off x="0" y="2818"/>
              <a:ext cx="1647172" cy="830419"/>
            </a:xfrm>
            <a:prstGeom prst="rect">
              <a:avLst/>
            </a:prstGeom>
            <a:noFill/>
            <a:ln>
              <a:noFill/>
            </a:ln>
          </p:spPr>
          <p:txBody>
            <a:bodyPr spcFirstLastPara="1" wrap="square" lIns="117125" tIns="113775" rIns="11712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Be aware</a:t>
              </a:r>
              <a:endParaRPr/>
            </a:p>
          </p:txBody>
        </p:sp>
        <p:sp>
          <p:nvSpPr>
            <p:cNvPr id="632" name="Google Shape;632;p20"/>
            <p:cNvSpPr/>
            <p:nvPr/>
          </p:nvSpPr>
          <p:spPr>
            <a:xfrm>
              <a:off x="1647172" y="2818"/>
              <a:ext cx="4941518" cy="830419"/>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txBox="1"/>
            <p:nvPr/>
          </p:nvSpPr>
          <p:spPr>
            <a:xfrm>
              <a:off x="1647172" y="2818"/>
              <a:ext cx="4941518" cy="830419"/>
            </a:xfrm>
            <a:prstGeom prst="rect">
              <a:avLst/>
            </a:prstGeom>
            <a:noFill/>
            <a:ln>
              <a:noFill/>
            </a:ln>
          </p:spPr>
          <p:txBody>
            <a:bodyPr spcFirstLastPara="1" wrap="square" lIns="100225" tIns="228600" rIns="100225"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Be aware of child protection risks when seeing clients, and refer</a:t>
              </a:r>
              <a:endParaRPr sz="1800" dirty="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21"/>
          <p:cNvSpPr txBox="1">
            <a:spLocks noGrp="1"/>
          </p:cNvSpPr>
          <p:nvPr>
            <p:ph type="title"/>
          </p:nvPr>
        </p:nvSpPr>
        <p:spPr>
          <a:xfrm>
            <a:off x="391378" y="320675"/>
            <a:ext cx="114074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Planning together</a:t>
            </a:r>
            <a:endParaRPr/>
          </a:p>
        </p:txBody>
      </p:sp>
      <p:grpSp>
        <p:nvGrpSpPr>
          <p:cNvPr id="639" name="Google Shape;639;p21"/>
          <p:cNvGrpSpPr/>
          <p:nvPr/>
        </p:nvGrpSpPr>
        <p:grpSpPr>
          <a:xfrm>
            <a:off x="391379" y="1828034"/>
            <a:ext cx="11407487" cy="4346519"/>
            <a:chOff x="0" y="2409"/>
            <a:chExt cx="11407487" cy="4346519"/>
          </a:xfrm>
        </p:grpSpPr>
        <p:sp>
          <p:nvSpPr>
            <p:cNvPr id="640" name="Google Shape;640;p21"/>
            <p:cNvSpPr/>
            <p:nvPr/>
          </p:nvSpPr>
          <p:spPr>
            <a:xfrm>
              <a:off x="0" y="2409"/>
              <a:ext cx="11407487" cy="78528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237547" y="179097"/>
              <a:ext cx="431904" cy="431904"/>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906999" y="2409"/>
              <a:ext cx="10500487" cy="785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txBox="1"/>
            <p:nvPr/>
          </p:nvSpPr>
          <p:spPr>
            <a:xfrm>
              <a:off x="906999" y="2409"/>
              <a:ext cx="10500487" cy="785280"/>
            </a:xfrm>
            <a:prstGeom prst="rect">
              <a:avLst/>
            </a:prstGeom>
            <a:noFill/>
            <a:ln>
              <a:noFill/>
            </a:ln>
          </p:spPr>
          <p:txBody>
            <a:bodyPr spcFirstLastPara="1" wrap="square" lIns="83100" tIns="83100" rIns="83100" bIns="831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Identify via local coordination focal points where health has broad reach vs where protection has broad reach – how can each “piggyback” on the other?</a:t>
              </a:r>
              <a:endParaRPr sz="1800">
                <a:solidFill>
                  <a:schemeClr val="dk1"/>
                </a:solidFill>
                <a:latin typeface="Calibri"/>
                <a:ea typeface="Calibri"/>
                <a:cs typeface="Calibri"/>
                <a:sym typeface="Calibri"/>
              </a:endParaRPr>
            </a:p>
          </p:txBody>
        </p:sp>
        <p:sp>
          <p:nvSpPr>
            <p:cNvPr id="644" name="Google Shape;644;p21"/>
            <p:cNvSpPr/>
            <p:nvPr/>
          </p:nvSpPr>
          <p:spPr>
            <a:xfrm>
              <a:off x="0" y="984009"/>
              <a:ext cx="11407487" cy="78528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237547" y="1160697"/>
              <a:ext cx="431904" cy="43190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906999" y="984009"/>
              <a:ext cx="10500487" cy="785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txBox="1"/>
            <p:nvPr/>
          </p:nvSpPr>
          <p:spPr>
            <a:xfrm>
              <a:off x="906999" y="984009"/>
              <a:ext cx="10500487" cy="785280"/>
            </a:xfrm>
            <a:prstGeom prst="rect">
              <a:avLst/>
            </a:prstGeom>
            <a:noFill/>
            <a:ln>
              <a:noFill/>
            </a:ln>
          </p:spPr>
          <p:txBody>
            <a:bodyPr spcFirstLastPara="1" wrap="square" lIns="83100" tIns="83100" rIns="83100" bIns="831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Work with health actors to develop strategies to include marginalized and hard to-reach children</a:t>
              </a:r>
              <a:endParaRPr/>
            </a:p>
          </p:txBody>
        </p:sp>
        <p:sp>
          <p:nvSpPr>
            <p:cNvPr id="648" name="Google Shape;648;p21"/>
            <p:cNvSpPr/>
            <p:nvPr/>
          </p:nvSpPr>
          <p:spPr>
            <a:xfrm>
              <a:off x="0" y="2273829"/>
              <a:ext cx="11407487" cy="78528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237547" y="2450517"/>
              <a:ext cx="431904" cy="431904"/>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906999" y="1965610"/>
              <a:ext cx="10500487" cy="14017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txBox="1"/>
            <p:nvPr/>
          </p:nvSpPr>
          <p:spPr>
            <a:xfrm>
              <a:off x="906999" y="1965610"/>
              <a:ext cx="10500487" cy="1401717"/>
            </a:xfrm>
            <a:prstGeom prst="rect">
              <a:avLst/>
            </a:prstGeom>
            <a:noFill/>
            <a:ln>
              <a:noFill/>
            </a:ln>
          </p:spPr>
          <p:txBody>
            <a:bodyPr spcFirstLastPara="1" wrap="square" lIns="83100" tIns="83100" rIns="83100" bIns="831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Check </a:t>
              </a:r>
              <a:r>
                <a:rPr lang="en-US" sz="18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SOPs l</a:t>
              </a:r>
              <a:r>
                <a:rPr lang="en-US" sz="1800" dirty="0">
                  <a:solidFill>
                    <a:schemeClr val="dk1"/>
                  </a:solidFill>
                  <a:latin typeface="Calibri"/>
                  <a:ea typeface="Calibri"/>
                  <a:cs typeface="Calibri"/>
                  <a:sym typeface="Calibri"/>
                </a:rPr>
                <a:t>ocally to ensure smooth referral between health and protection sector</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Can health service providers add basic protection questions to their screening?</a:t>
              </a:r>
            </a:p>
            <a:p>
              <a:pPr marL="0" marR="0" lvl="0" indent="0" algn="l" rtl="0">
                <a:lnSpc>
                  <a:spcPct val="10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 Are health workers collecting key information about children under the care of adults that are admitted and sharing this information with relevant social welfare structures?</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Are health service providers clear on referral pathways to social services and police?</a:t>
              </a:r>
              <a:endParaRPr sz="1800" dirty="0">
                <a:solidFill>
                  <a:schemeClr val="dk1"/>
                </a:solidFill>
                <a:latin typeface="Calibri"/>
                <a:ea typeface="Calibri"/>
                <a:cs typeface="Calibri"/>
                <a:sym typeface="Calibri"/>
              </a:endParaRPr>
            </a:p>
          </p:txBody>
        </p:sp>
        <p:sp>
          <p:nvSpPr>
            <p:cNvPr id="652" name="Google Shape;652;p21"/>
            <p:cNvSpPr/>
            <p:nvPr/>
          </p:nvSpPr>
          <p:spPr>
            <a:xfrm>
              <a:off x="0" y="3563648"/>
              <a:ext cx="11407487" cy="78528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237547" y="3740336"/>
              <a:ext cx="431904" cy="431904"/>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906999" y="3563648"/>
              <a:ext cx="10500487" cy="785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txBox="1"/>
            <p:nvPr/>
          </p:nvSpPr>
          <p:spPr>
            <a:xfrm>
              <a:off x="906999" y="3563648"/>
              <a:ext cx="10500487" cy="785280"/>
            </a:xfrm>
            <a:prstGeom prst="rect">
              <a:avLst/>
            </a:prstGeom>
            <a:noFill/>
            <a:ln>
              <a:noFill/>
            </a:ln>
          </p:spPr>
          <p:txBody>
            <a:bodyPr spcFirstLastPara="1" wrap="square" lIns="83100" tIns="83100" rIns="83100" bIns="831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Basic (virtual) child protection training for the health sector </a:t>
              </a: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0"/>
        <p:cNvGrpSpPr/>
        <p:nvPr/>
      </p:nvGrpSpPr>
      <p:grpSpPr>
        <a:xfrm>
          <a:off x="0" y="0"/>
          <a:ext cx="0" cy="0"/>
          <a:chOff x="0" y="0"/>
          <a:chExt cx="0" cy="0"/>
        </a:xfrm>
      </p:grpSpPr>
      <p:sp>
        <p:nvSpPr>
          <p:cNvPr id="661" name="Google Shape;661;p22"/>
          <p:cNvSpPr txBox="1">
            <a:spLocks noGrp="1"/>
          </p:cNvSpPr>
          <p:nvPr>
            <p:ph type="title"/>
          </p:nvPr>
        </p:nvSpPr>
        <p:spPr>
          <a:xfrm>
            <a:off x="391378" y="320675"/>
            <a:ext cx="114074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Acting together</a:t>
            </a:r>
            <a:endParaRPr/>
          </a:p>
        </p:txBody>
      </p:sp>
      <p:grpSp>
        <p:nvGrpSpPr>
          <p:cNvPr id="662" name="Google Shape;662;p22"/>
          <p:cNvGrpSpPr/>
          <p:nvPr/>
        </p:nvGrpSpPr>
        <p:grpSpPr>
          <a:xfrm>
            <a:off x="391379" y="1826156"/>
            <a:ext cx="11407487" cy="4350274"/>
            <a:chOff x="0" y="531"/>
            <a:chExt cx="11407487" cy="4350274"/>
          </a:xfrm>
        </p:grpSpPr>
        <p:sp>
          <p:nvSpPr>
            <p:cNvPr id="663" name="Google Shape;663;p22"/>
            <p:cNvSpPr/>
            <p:nvPr/>
          </p:nvSpPr>
          <p:spPr>
            <a:xfrm>
              <a:off x="0" y="531"/>
              <a:ext cx="11407487" cy="124293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375988" y="280191"/>
              <a:ext cx="683614" cy="683614"/>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1435590" y="531"/>
              <a:ext cx="9971896"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txBox="1"/>
            <p:nvPr/>
          </p:nvSpPr>
          <p:spPr>
            <a:xfrm>
              <a:off x="1435590" y="531"/>
              <a:ext cx="9971896"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Ensure children and families can access free health care</a:t>
              </a:r>
              <a:endParaRPr sz="2500">
                <a:solidFill>
                  <a:schemeClr val="dk1"/>
                </a:solidFill>
                <a:latin typeface="Calibri"/>
                <a:ea typeface="Calibri"/>
                <a:cs typeface="Calibri"/>
                <a:sym typeface="Calibri"/>
              </a:endParaRPr>
            </a:p>
          </p:txBody>
        </p:sp>
        <p:sp>
          <p:nvSpPr>
            <p:cNvPr id="667" name="Google Shape;667;p22"/>
            <p:cNvSpPr/>
            <p:nvPr/>
          </p:nvSpPr>
          <p:spPr>
            <a:xfrm>
              <a:off x="0" y="1554201"/>
              <a:ext cx="11407487" cy="124293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375988" y="1833861"/>
              <a:ext cx="683614" cy="68361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1435590" y="1554201"/>
              <a:ext cx="9971896"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txBox="1"/>
            <p:nvPr/>
          </p:nvSpPr>
          <p:spPr>
            <a:xfrm>
              <a:off x="1435590" y="1554201"/>
              <a:ext cx="9971896"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Shared factsheets – staying healthy and safe, with local numbers, shared dissemination</a:t>
              </a:r>
              <a:endParaRPr sz="2500">
                <a:solidFill>
                  <a:schemeClr val="dk1"/>
                </a:solidFill>
                <a:latin typeface="Calibri"/>
                <a:ea typeface="Calibri"/>
                <a:cs typeface="Calibri"/>
                <a:sym typeface="Calibri"/>
              </a:endParaRPr>
            </a:p>
          </p:txBody>
        </p:sp>
        <p:sp>
          <p:nvSpPr>
            <p:cNvPr id="671" name="Google Shape;671;p22"/>
            <p:cNvSpPr/>
            <p:nvPr/>
          </p:nvSpPr>
          <p:spPr>
            <a:xfrm>
              <a:off x="0" y="3107870"/>
              <a:ext cx="11407487" cy="124293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375988" y="3387531"/>
              <a:ext cx="683614" cy="683614"/>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1435590" y="3107870"/>
              <a:ext cx="9971896"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txBox="1"/>
            <p:nvPr/>
          </p:nvSpPr>
          <p:spPr>
            <a:xfrm>
              <a:off x="1435590" y="3107870"/>
              <a:ext cx="9971896"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Prepare child-friendly mental health and psychosocial support care messages</a:t>
              </a:r>
              <a:endParaRPr sz="25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5021F-889E-4236-BA10-5F51FEF45D0E}"/>
              </a:ext>
            </a:extLst>
          </p:cNvPr>
          <p:cNvPicPr/>
          <p:nvPr/>
        </p:nvPicPr>
        <p:blipFill>
          <a:blip r:embed="rId2"/>
          <a:stretch>
            <a:fillRect/>
          </a:stretch>
        </p:blipFill>
        <p:spPr>
          <a:xfrm>
            <a:off x="520505" y="98474"/>
            <a:ext cx="11141612" cy="675952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86B11C7-297A-4A45-AC29-D17669E19E3B}"/>
                  </a:ext>
                </a:extLst>
              </p14:cNvPr>
              <p14:cNvContentPartPr/>
              <p14:nvPr/>
            </p14:nvContentPartPr>
            <p14:xfrm>
              <a:off x="8355501" y="4842746"/>
              <a:ext cx="3172320" cy="2366280"/>
            </p14:xfrm>
          </p:contentPart>
        </mc:Choice>
        <mc:Fallback xmlns="">
          <p:pic>
            <p:nvPicPr>
              <p:cNvPr id="5" name="Ink 4">
                <a:extLst>
                  <a:ext uri="{FF2B5EF4-FFF2-40B4-BE49-F238E27FC236}">
                    <a16:creationId xmlns:a16="http://schemas.microsoft.com/office/drawing/2014/main" id="{E86B11C7-297A-4A45-AC29-D17669E19E3B}"/>
                  </a:ext>
                </a:extLst>
              </p:cNvPr>
              <p:cNvPicPr/>
              <p:nvPr/>
            </p:nvPicPr>
            <p:blipFill>
              <a:blip r:embed="rId4"/>
              <a:stretch>
                <a:fillRect/>
              </a:stretch>
            </p:blipFill>
            <p:spPr>
              <a:xfrm>
                <a:off x="8319501" y="4806746"/>
                <a:ext cx="3243960" cy="2437920"/>
              </a:xfrm>
              <a:prstGeom prst="rect">
                <a:avLst/>
              </a:prstGeom>
            </p:spPr>
          </p:pic>
        </mc:Fallback>
      </mc:AlternateContent>
      <p:sp>
        <p:nvSpPr>
          <p:cNvPr id="6" name="Arrow: Down 5">
            <a:extLst>
              <a:ext uri="{FF2B5EF4-FFF2-40B4-BE49-F238E27FC236}">
                <a16:creationId xmlns:a16="http://schemas.microsoft.com/office/drawing/2014/main" id="{4FD69C7B-CCA3-407F-BB35-42E57BFAACE5}"/>
              </a:ext>
            </a:extLst>
          </p:cNvPr>
          <p:cNvSpPr/>
          <p:nvPr/>
        </p:nvSpPr>
        <p:spPr>
          <a:xfrm rot="18445256">
            <a:off x="4528281" y="-675078"/>
            <a:ext cx="1359733" cy="78151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93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9"/>
        <p:cNvGrpSpPr/>
        <p:nvPr/>
      </p:nvGrpSpPr>
      <p:grpSpPr>
        <a:xfrm>
          <a:off x="0" y="0"/>
          <a:ext cx="0" cy="0"/>
          <a:chOff x="0" y="0"/>
          <a:chExt cx="0" cy="0"/>
        </a:xfrm>
      </p:grpSpPr>
      <p:sp>
        <p:nvSpPr>
          <p:cNvPr id="680" name="Google Shape;68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“Building back better” as containment measures loosen</a:t>
            </a:r>
            <a:endParaRPr/>
          </a:p>
        </p:txBody>
      </p:sp>
      <p:grpSp>
        <p:nvGrpSpPr>
          <p:cNvPr id="681" name="Google Shape;681;p23"/>
          <p:cNvGrpSpPr/>
          <p:nvPr/>
        </p:nvGrpSpPr>
        <p:grpSpPr>
          <a:xfrm>
            <a:off x="716280" y="1692834"/>
            <a:ext cx="10515600" cy="4934419"/>
            <a:chOff x="0" y="2146"/>
            <a:chExt cx="10515600" cy="4934419"/>
          </a:xfrm>
        </p:grpSpPr>
        <p:sp>
          <p:nvSpPr>
            <p:cNvPr id="682" name="Google Shape;682;p23"/>
            <p:cNvSpPr/>
            <p:nvPr/>
          </p:nvSpPr>
          <p:spPr>
            <a:xfrm>
              <a:off x="2103120" y="2146"/>
              <a:ext cx="8412480" cy="941683"/>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txBox="1"/>
            <p:nvPr/>
          </p:nvSpPr>
          <p:spPr>
            <a:xfrm>
              <a:off x="2103120" y="2146"/>
              <a:ext cx="8412480" cy="941683"/>
            </a:xfrm>
            <a:prstGeom prst="rect">
              <a:avLst/>
            </a:prstGeom>
            <a:noFill/>
            <a:ln>
              <a:noFill/>
            </a:ln>
          </p:spPr>
          <p:txBody>
            <a:bodyPr spcFirstLastPara="1" wrap="square" lIns="163225" tIns="239175" rIns="163225" bIns="239175"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Contact children and families in your case load and identify priority health cases e.g. people living with HIV or other chronic conditions, families living with longer-term coronavirus effects, elderly caregivers</a:t>
              </a:r>
              <a:endParaRPr/>
            </a:p>
          </p:txBody>
        </p:sp>
        <p:sp>
          <p:nvSpPr>
            <p:cNvPr id="684" name="Google Shape;684;p23"/>
            <p:cNvSpPr/>
            <p:nvPr/>
          </p:nvSpPr>
          <p:spPr>
            <a:xfrm>
              <a:off x="0" y="2146"/>
              <a:ext cx="2103120" cy="941683"/>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txBox="1"/>
            <p:nvPr/>
          </p:nvSpPr>
          <p:spPr>
            <a:xfrm>
              <a:off x="0" y="2146"/>
              <a:ext cx="2103120" cy="941683"/>
            </a:xfrm>
            <a:prstGeom prst="rect">
              <a:avLst/>
            </a:prstGeom>
            <a:noFill/>
            <a:ln>
              <a:noFill/>
            </a:ln>
          </p:spPr>
          <p:txBody>
            <a:bodyPr spcFirstLastPara="1" wrap="square" lIns="111275" tIns="93000" rIns="111275" bIns="930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Health &amp; nutrition</a:t>
              </a:r>
              <a:endParaRPr/>
            </a:p>
          </p:txBody>
        </p:sp>
        <p:sp>
          <p:nvSpPr>
            <p:cNvPr id="686" name="Google Shape;686;p23"/>
            <p:cNvSpPr/>
            <p:nvPr/>
          </p:nvSpPr>
          <p:spPr>
            <a:xfrm>
              <a:off x="2103120" y="1000330"/>
              <a:ext cx="8412480" cy="941683"/>
            </a:xfrm>
            <a:prstGeom prst="rect">
              <a:avLst/>
            </a:prstGeom>
            <a:solidFill>
              <a:srgbClr val="CDE8EB">
                <a:alpha val="89803"/>
              </a:srgbClr>
            </a:solidFill>
            <a:ln w="12700" cap="flat" cmpd="sng">
              <a:solidFill>
                <a:srgbClr val="CDE8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p:nvPr/>
          </p:nvSpPr>
          <p:spPr>
            <a:xfrm>
              <a:off x="2103120" y="1000330"/>
              <a:ext cx="8412480" cy="941683"/>
            </a:xfrm>
            <a:prstGeom prst="rect">
              <a:avLst/>
            </a:prstGeom>
            <a:noFill/>
            <a:ln>
              <a:noFill/>
            </a:ln>
          </p:spPr>
          <p:txBody>
            <a:bodyPr spcFirstLastPara="1" wrap="square" lIns="163225" tIns="239175" rIns="163225" bIns="2391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Work with health sector to ensure ongoing prevention e.g. nutrition support</a:t>
              </a:r>
              <a:endParaRPr/>
            </a:p>
          </p:txBody>
        </p:sp>
        <p:sp>
          <p:nvSpPr>
            <p:cNvPr id="688" name="Google Shape;688;p23"/>
            <p:cNvSpPr/>
            <p:nvPr/>
          </p:nvSpPr>
          <p:spPr>
            <a:xfrm>
              <a:off x="0" y="1000330"/>
              <a:ext cx="2103120" cy="941683"/>
            </a:xfrm>
            <a:prstGeom prst="rect">
              <a:avLst/>
            </a:prstGeom>
            <a:solidFill>
              <a:srgbClr val="52CBCC"/>
            </a:solidFill>
            <a:ln w="12700" cap="flat" cmpd="sng">
              <a:solidFill>
                <a:srgbClr val="52CB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txBox="1"/>
            <p:nvPr/>
          </p:nvSpPr>
          <p:spPr>
            <a:xfrm>
              <a:off x="0" y="1000330"/>
              <a:ext cx="2103120" cy="941683"/>
            </a:xfrm>
            <a:prstGeom prst="rect">
              <a:avLst/>
            </a:prstGeom>
            <a:noFill/>
            <a:ln>
              <a:noFill/>
            </a:ln>
          </p:spPr>
          <p:txBody>
            <a:bodyPr spcFirstLastPara="1" wrap="square" lIns="111275" tIns="93000" rIns="111275" bIns="930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Family strengthening</a:t>
              </a:r>
              <a:endParaRPr/>
            </a:p>
          </p:txBody>
        </p:sp>
        <p:sp>
          <p:nvSpPr>
            <p:cNvPr id="690" name="Google Shape;690;p23"/>
            <p:cNvSpPr/>
            <p:nvPr/>
          </p:nvSpPr>
          <p:spPr>
            <a:xfrm>
              <a:off x="2103120" y="1998514"/>
              <a:ext cx="8412480" cy="941683"/>
            </a:xfrm>
            <a:prstGeom prst="rect">
              <a:avLst/>
            </a:prstGeom>
            <a:solidFill>
              <a:srgbClr val="CCE8DD">
                <a:alpha val="89803"/>
              </a:srgbClr>
            </a:solidFill>
            <a:ln w="12700"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txBox="1"/>
            <p:nvPr/>
          </p:nvSpPr>
          <p:spPr>
            <a:xfrm>
              <a:off x="2103120" y="1998514"/>
              <a:ext cx="8412480" cy="941683"/>
            </a:xfrm>
            <a:prstGeom prst="rect">
              <a:avLst/>
            </a:prstGeom>
            <a:noFill/>
            <a:ln>
              <a:noFill/>
            </a:ln>
          </p:spPr>
          <p:txBody>
            <a:bodyPr spcFirstLastPara="1" wrap="square" lIns="163225" tIns="239175" rIns="163225" bIns="239175" anchor="ctr" anchorCtr="0">
              <a:noAutofit/>
            </a:bodyPr>
            <a:lstStyle/>
            <a:p>
              <a:pPr marL="0" marR="0" lvl="0" indent="0" algn="l" rtl="0">
                <a:lnSpc>
                  <a:spcPct val="90000"/>
                </a:lnSpc>
                <a:spcBef>
                  <a:spcPts val="0"/>
                </a:spcBef>
                <a:spcAft>
                  <a:spcPts val="0"/>
                </a:spcAft>
                <a:buClr>
                  <a:schemeClr val="dk1"/>
                </a:buClr>
                <a:buSzPts val="1800"/>
                <a:buFont typeface="Calibri"/>
                <a:buNone/>
              </a:pPr>
              <a:endParaRPr lang="en-US" sz="18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Continue effective referrals</a:t>
              </a:r>
              <a:endParaRPr dirty="0"/>
            </a:p>
            <a:p>
              <a:pPr marL="0" marR="0" lvl="0" indent="0" algn="l" rtl="0">
                <a:lnSpc>
                  <a:spcPct val="90000"/>
                </a:lnSpc>
                <a:spcBef>
                  <a:spcPts val="63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Maintain or establish ongoing case conferencing and case management</a:t>
              </a:r>
              <a:endParaRPr dirty="0"/>
            </a:p>
            <a:p>
              <a:pPr marL="0" marR="0" lvl="0" indent="0" algn="l" rtl="0">
                <a:lnSpc>
                  <a:spcPct val="90000"/>
                </a:lnSpc>
                <a:spcBef>
                  <a:spcPts val="630"/>
                </a:spcBef>
                <a:spcAft>
                  <a:spcPts val="0"/>
                </a:spcAft>
                <a:buClr>
                  <a:schemeClr val="dk1"/>
                </a:buClr>
                <a:buSzPts val="1800"/>
                <a:buFont typeface="Calibri"/>
                <a:buNone/>
              </a:pPr>
              <a:r>
                <a:rPr lang="en-US" sz="1800" dirty="0" err="1">
                  <a:solidFill>
                    <a:schemeClr val="dk1"/>
                  </a:solidFill>
                  <a:latin typeface="Calibri"/>
                  <a:ea typeface="Calibri"/>
                  <a:cs typeface="Calibri"/>
                  <a:sym typeface="Calibri"/>
                </a:rPr>
                <a:t>Utilise</a:t>
              </a:r>
              <a:r>
                <a:rPr lang="en-US" sz="1800" dirty="0">
                  <a:solidFill>
                    <a:schemeClr val="dk1"/>
                  </a:solidFill>
                  <a:latin typeface="Calibri"/>
                  <a:ea typeface="Calibri"/>
                  <a:cs typeface="Calibri"/>
                  <a:sym typeface="Calibri"/>
                </a:rPr>
                <a:t> local coordination mechanisms which may be able to physically meet again</a:t>
              </a:r>
              <a:endParaRPr dirty="0"/>
            </a:p>
            <a:p>
              <a:pPr marL="0" marR="0" lvl="0" indent="0" algn="l" rtl="0">
                <a:lnSpc>
                  <a:spcPct val="90000"/>
                </a:lnSpc>
                <a:spcBef>
                  <a:spcPts val="63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 </a:t>
              </a:r>
              <a:endParaRPr dirty="0"/>
            </a:p>
          </p:txBody>
        </p:sp>
        <p:sp>
          <p:nvSpPr>
            <p:cNvPr id="692" name="Google Shape;692;p23"/>
            <p:cNvSpPr/>
            <p:nvPr/>
          </p:nvSpPr>
          <p:spPr>
            <a:xfrm>
              <a:off x="0" y="1998514"/>
              <a:ext cx="2103120" cy="941683"/>
            </a:xfrm>
            <a:prstGeom prst="rect">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txBox="1"/>
            <p:nvPr/>
          </p:nvSpPr>
          <p:spPr>
            <a:xfrm>
              <a:off x="0" y="1998514"/>
              <a:ext cx="2103120" cy="941683"/>
            </a:xfrm>
            <a:prstGeom prst="rect">
              <a:avLst/>
            </a:prstGeom>
            <a:noFill/>
            <a:ln>
              <a:noFill/>
            </a:ln>
          </p:spPr>
          <p:txBody>
            <a:bodyPr spcFirstLastPara="1" wrap="square" lIns="111275" tIns="93000" rIns="111275" bIns="930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Referrals &amp; coordination</a:t>
              </a:r>
              <a:endParaRPr/>
            </a:p>
          </p:txBody>
        </p:sp>
        <p:sp>
          <p:nvSpPr>
            <p:cNvPr id="694" name="Google Shape;694;p23"/>
            <p:cNvSpPr/>
            <p:nvPr/>
          </p:nvSpPr>
          <p:spPr>
            <a:xfrm>
              <a:off x="2103120" y="2996698"/>
              <a:ext cx="8412480" cy="941683"/>
            </a:xfrm>
            <a:prstGeom prst="rect">
              <a:avLst/>
            </a:prstGeom>
            <a:solidFill>
              <a:srgbClr val="CCE5D0">
                <a:alpha val="89803"/>
              </a:srgbClr>
            </a:solidFill>
            <a:ln w="12700" cap="flat" cmpd="sng">
              <a:solidFill>
                <a:srgbClr val="CCE5D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txBox="1"/>
            <p:nvPr/>
          </p:nvSpPr>
          <p:spPr>
            <a:xfrm>
              <a:off x="2103120" y="2996698"/>
              <a:ext cx="8412480" cy="941683"/>
            </a:xfrm>
            <a:prstGeom prst="rect">
              <a:avLst/>
            </a:prstGeom>
            <a:noFill/>
            <a:ln>
              <a:noFill/>
            </a:ln>
          </p:spPr>
          <p:txBody>
            <a:bodyPr spcFirstLastPara="1" wrap="square" lIns="163225" tIns="239175" rIns="163225" bIns="2391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Continue to sensitize health sector on child protection risks </a:t>
              </a:r>
              <a:endParaRPr/>
            </a:p>
            <a:p>
              <a:pPr marL="0" marR="0" lvl="0" indent="0" algn="l" rtl="0">
                <a:lnSpc>
                  <a:spcPct val="90000"/>
                </a:lnSpc>
                <a:spcBef>
                  <a:spcPts val="63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Shared training and awareness raising, e.g. on violence prevention and response</a:t>
              </a:r>
              <a:endParaRPr/>
            </a:p>
          </p:txBody>
        </p:sp>
        <p:sp>
          <p:nvSpPr>
            <p:cNvPr id="696" name="Google Shape;696;p23"/>
            <p:cNvSpPr/>
            <p:nvPr/>
          </p:nvSpPr>
          <p:spPr>
            <a:xfrm>
              <a:off x="0" y="2996698"/>
              <a:ext cx="2103120" cy="941683"/>
            </a:xfrm>
            <a:prstGeom prst="rect">
              <a:avLst/>
            </a:prstGeom>
            <a:solidFill>
              <a:srgbClr val="46BA4E"/>
            </a:solidFill>
            <a:ln w="12700" cap="flat" cmpd="sng">
              <a:solidFill>
                <a:srgbClr val="46BA4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txBox="1"/>
            <p:nvPr/>
          </p:nvSpPr>
          <p:spPr>
            <a:xfrm>
              <a:off x="0" y="2996698"/>
              <a:ext cx="2103120" cy="941683"/>
            </a:xfrm>
            <a:prstGeom prst="rect">
              <a:avLst/>
            </a:prstGeom>
            <a:noFill/>
            <a:ln>
              <a:noFill/>
            </a:ln>
          </p:spPr>
          <p:txBody>
            <a:bodyPr spcFirstLastPara="1" wrap="square" lIns="111275" tIns="93000" rIns="111275" bIns="93000"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300">
                  <a:solidFill>
                    <a:srgbClr val="FFFFFF"/>
                  </a:solidFill>
                  <a:latin typeface="Calibri"/>
                  <a:ea typeface="Calibri"/>
                  <a:cs typeface="Calibri"/>
                  <a:sym typeface="Calibri"/>
                </a:rPr>
                <a:t>Protective</a:t>
              </a:r>
              <a:r>
                <a:rPr lang="en-US" sz="2600">
                  <a:solidFill>
                    <a:schemeClr val="lt1"/>
                  </a:solidFill>
                  <a:latin typeface="Calibri"/>
                  <a:ea typeface="Calibri"/>
                  <a:cs typeface="Calibri"/>
                  <a:sym typeface="Calibri"/>
                </a:rPr>
                <a:t> </a:t>
              </a:r>
              <a:r>
                <a:rPr lang="en-US" sz="2300">
                  <a:solidFill>
                    <a:schemeClr val="lt1"/>
                  </a:solidFill>
                  <a:latin typeface="Calibri"/>
                  <a:ea typeface="Calibri"/>
                  <a:cs typeface="Calibri"/>
                  <a:sym typeface="Calibri"/>
                </a:rPr>
                <a:t>health services</a:t>
              </a:r>
              <a:endParaRPr/>
            </a:p>
          </p:txBody>
        </p:sp>
        <p:sp>
          <p:nvSpPr>
            <p:cNvPr id="698" name="Google Shape;698;p23"/>
            <p:cNvSpPr/>
            <p:nvPr/>
          </p:nvSpPr>
          <p:spPr>
            <a:xfrm>
              <a:off x="2103120" y="3994882"/>
              <a:ext cx="8412480" cy="941683"/>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txBox="1"/>
            <p:nvPr/>
          </p:nvSpPr>
          <p:spPr>
            <a:xfrm>
              <a:off x="2103120" y="3994882"/>
              <a:ext cx="8412480" cy="941683"/>
            </a:xfrm>
            <a:prstGeom prst="rect">
              <a:avLst/>
            </a:prstGeom>
            <a:noFill/>
            <a:ln>
              <a:noFill/>
            </a:ln>
          </p:spPr>
          <p:txBody>
            <a:bodyPr spcFirstLastPara="1" wrap="square" lIns="163225" tIns="239175" rIns="163225" bIns="2391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COVID-19 has highlighted the combined protection and health challenges that adolescents and their caregivers face </a:t>
              </a:r>
              <a:endParaRPr/>
            </a:p>
            <a:p>
              <a:pPr marL="0" marR="0" lvl="0" indent="0" algn="l" rtl="0">
                <a:lnSpc>
                  <a:spcPct val="90000"/>
                </a:lnSpc>
                <a:spcBef>
                  <a:spcPts val="63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Need for greater focus on combined adolescent health and protection interventions</a:t>
              </a:r>
              <a:endParaRPr/>
            </a:p>
          </p:txBody>
        </p:sp>
        <p:sp>
          <p:nvSpPr>
            <p:cNvPr id="700" name="Google Shape;700;p23"/>
            <p:cNvSpPr/>
            <p:nvPr/>
          </p:nvSpPr>
          <p:spPr>
            <a:xfrm>
              <a:off x="0" y="3994882"/>
              <a:ext cx="2103120" cy="941683"/>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txBox="1"/>
            <p:nvPr/>
          </p:nvSpPr>
          <p:spPr>
            <a:xfrm>
              <a:off x="0" y="3994882"/>
              <a:ext cx="2103120" cy="941683"/>
            </a:xfrm>
            <a:prstGeom prst="rect">
              <a:avLst/>
            </a:prstGeom>
            <a:noFill/>
            <a:ln>
              <a:noFill/>
            </a:ln>
          </p:spPr>
          <p:txBody>
            <a:bodyPr spcFirstLastPara="1" wrap="square" lIns="111275" tIns="93000" rIns="111275" bIns="930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Adolescent focus</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2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Additional reading</a:t>
            </a:r>
            <a:endParaRPr dirty="0">
              <a:highlight>
                <a:srgbClr val="FFFF00"/>
              </a:highlight>
            </a:endParaRPr>
          </a:p>
        </p:txBody>
      </p:sp>
      <p:sp>
        <p:nvSpPr>
          <p:cNvPr id="708" name="Google Shape;708;p24"/>
          <p:cNvSpPr txBox="1">
            <a:spLocks noGrp="1"/>
          </p:cNvSpPr>
          <p:nvPr>
            <p:ph type="body" idx="1"/>
          </p:nvPr>
        </p:nvSpPr>
        <p:spPr>
          <a:xfrm>
            <a:off x="838200" y="1325563"/>
            <a:ext cx="10515600" cy="4937214"/>
          </a:xfrm>
          <a:prstGeom prst="rect">
            <a:avLst/>
          </a:prstGeom>
          <a:noFill/>
          <a:ln>
            <a:noFill/>
          </a:ln>
        </p:spPr>
        <p:txBody>
          <a:bodyPr spcFirstLastPara="1" wrap="square" lIns="91425" tIns="45700" rIns="91425" bIns="45700" anchor="t" anchorCtr="0">
            <a:normAutofit lnSpcReduction="10000"/>
          </a:bodyPr>
          <a:lstStyle/>
          <a:p>
            <a:pPr marL="0" indent="0">
              <a:lnSpc>
                <a:spcPct val="80000"/>
              </a:lnSpc>
              <a:spcBef>
                <a:spcPts val="0"/>
              </a:spcBef>
              <a:buSzPts val="2800"/>
              <a:buNone/>
            </a:pPr>
            <a:r>
              <a:rPr lang="en-US" dirty="0" err="1"/>
              <a:t>MoH</a:t>
            </a:r>
            <a:r>
              <a:rPr lang="en-US" dirty="0"/>
              <a:t> Uganda (April 2019): </a:t>
            </a:r>
            <a:r>
              <a:rPr lang="en-US" b="1" dirty="0"/>
              <a:t>Guidance on Continuity of Essential Health Services during the COVID-19 outbreak </a:t>
            </a:r>
            <a:endParaRPr lang="en-US" dirty="0"/>
          </a:p>
          <a:p>
            <a:pPr marL="0" lvl="0" indent="0" algn="l" rtl="0">
              <a:lnSpc>
                <a:spcPct val="80000"/>
              </a:lnSpc>
              <a:spcBef>
                <a:spcPts val="0"/>
              </a:spcBef>
              <a:spcAft>
                <a:spcPts val="0"/>
              </a:spcAft>
              <a:buClr>
                <a:schemeClr val="dk1"/>
              </a:buClr>
              <a:buSzPts val="2800"/>
              <a:buNone/>
            </a:pPr>
            <a:endParaRPr lang="en-US" dirty="0"/>
          </a:p>
          <a:p>
            <a:pPr marL="0" lvl="0" indent="0" algn="l" rtl="0">
              <a:lnSpc>
                <a:spcPct val="80000"/>
              </a:lnSpc>
              <a:spcBef>
                <a:spcPts val="0"/>
              </a:spcBef>
              <a:spcAft>
                <a:spcPts val="0"/>
              </a:spcAft>
              <a:buClr>
                <a:schemeClr val="dk1"/>
              </a:buClr>
              <a:buSzPts val="2800"/>
              <a:buNone/>
            </a:pPr>
            <a:r>
              <a:rPr lang="en-US" dirty="0"/>
              <a:t>UNICEF Kenya: Tips for adolescents</a:t>
            </a:r>
            <a:endParaRPr dirty="0"/>
          </a:p>
          <a:p>
            <a:pPr marL="0" lvl="0" indent="0" algn="l" rtl="0">
              <a:lnSpc>
                <a:spcPct val="80000"/>
              </a:lnSpc>
              <a:spcBef>
                <a:spcPts val="1000"/>
              </a:spcBef>
              <a:spcAft>
                <a:spcPts val="0"/>
              </a:spcAft>
              <a:buClr>
                <a:schemeClr val="dk1"/>
              </a:buClr>
              <a:buSzPts val="2800"/>
              <a:buNone/>
            </a:pPr>
            <a:r>
              <a:rPr lang="en-US" u="sng" dirty="0">
                <a:solidFill>
                  <a:schemeClr val="hlink"/>
                </a:solidFill>
                <a:hlinkClick r:id="rId3"/>
              </a:rPr>
              <a:t>https://www.unicef.org/kenya/stories/how-teenagers-can-protect-their-mental-health-during-coronavirus-covid-19</a:t>
            </a:r>
            <a:r>
              <a:rPr lang="en-US" dirty="0"/>
              <a:t> </a:t>
            </a:r>
            <a:endParaRPr dirty="0"/>
          </a:p>
          <a:p>
            <a:pPr marL="0" lvl="0" indent="0" algn="l" rtl="0">
              <a:lnSpc>
                <a:spcPct val="80000"/>
              </a:lnSpc>
              <a:spcBef>
                <a:spcPts val="1000"/>
              </a:spcBef>
              <a:spcAft>
                <a:spcPts val="0"/>
              </a:spcAft>
              <a:buClr>
                <a:schemeClr val="dk1"/>
              </a:buClr>
              <a:buSzPts val="2800"/>
              <a:buNone/>
            </a:pPr>
            <a:r>
              <a:rPr lang="en-US" dirty="0"/>
              <a:t>UNFPA, COVID-19: Working with and for young people</a:t>
            </a:r>
            <a:endParaRPr dirty="0"/>
          </a:p>
          <a:p>
            <a:pPr marL="0" lvl="0" indent="0" algn="l" rtl="0">
              <a:lnSpc>
                <a:spcPct val="80000"/>
              </a:lnSpc>
              <a:spcBef>
                <a:spcPts val="1000"/>
              </a:spcBef>
              <a:spcAft>
                <a:spcPts val="0"/>
              </a:spcAft>
              <a:buClr>
                <a:schemeClr val="dk1"/>
              </a:buClr>
              <a:buSzPts val="2800"/>
              <a:buNone/>
            </a:pPr>
            <a:r>
              <a:rPr lang="en-US" u="sng" dirty="0">
                <a:solidFill>
                  <a:schemeClr val="hlink"/>
                </a:solidFill>
                <a:hlinkClick r:id="rId4"/>
              </a:rPr>
              <a:t>https://www.unfpa.org/sites/default/files/resource-pdf/COMPACTCOVID19-05.pdf</a:t>
            </a:r>
            <a:r>
              <a:rPr lang="en-US" dirty="0"/>
              <a:t> </a:t>
            </a:r>
            <a:endParaRPr dirty="0"/>
          </a:p>
          <a:p>
            <a:pPr marL="0" lvl="0" indent="0" algn="l" rtl="0">
              <a:lnSpc>
                <a:spcPct val="80000"/>
              </a:lnSpc>
              <a:spcBef>
                <a:spcPts val="1000"/>
              </a:spcBef>
              <a:spcAft>
                <a:spcPts val="0"/>
              </a:spcAft>
              <a:buClr>
                <a:schemeClr val="dk1"/>
              </a:buClr>
              <a:buSzPts val="2800"/>
              <a:buNone/>
            </a:pPr>
            <a:r>
              <a:rPr lang="en-US" dirty="0"/>
              <a:t>Alliance for Child Protection in Humanitarian Action. Protection of Children During the Coronavirus Pandemic, v2. </a:t>
            </a:r>
            <a:endParaRPr dirty="0"/>
          </a:p>
          <a:p>
            <a:pPr marL="0" lvl="0" indent="0" algn="l" rtl="0">
              <a:lnSpc>
                <a:spcPct val="80000"/>
              </a:lnSpc>
              <a:spcBef>
                <a:spcPts val="1000"/>
              </a:spcBef>
              <a:spcAft>
                <a:spcPts val="0"/>
              </a:spcAft>
              <a:buClr>
                <a:schemeClr val="dk1"/>
              </a:buClr>
              <a:buSzPts val="2800"/>
              <a:buNone/>
            </a:pPr>
            <a:r>
              <a:rPr lang="en-US" u="sng" dirty="0">
                <a:solidFill>
                  <a:schemeClr val="hlink"/>
                </a:solidFill>
                <a:hlinkClick r:id="rId5"/>
              </a:rPr>
              <a:t>https://alliancecpha.org/en/system/tdf/library/attachments/the_alliance_covid_19_tn_version_2_05.27.20_final_2.pdf?file=1&amp;type=node&amp;id=37184</a:t>
            </a:r>
            <a:r>
              <a:rPr lang="en-US" dirty="0"/>
              <a:t> </a:t>
            </a:r>
            <a:endParaRPr dirty="0"/>
          </a:p>
          <a:p>
            <a:pPr marL="0" lvl="0" indent="0" algn="l" rtl="0">
              <a:lnSpc>
                <a:spcPct val="80000"/>
              </a:lnSpc>
              <a:spcBef>
                <a:spcPts val="1000"/>
              </a:spcBef>
              <a:spcAft>
                <a:spcPts val="0"/>
              </a:spcAft>
              <a:buClr>
                <a:schemeClr val="dk1"/>
              </a:buClr>
              <a:buSzPts val="2800"/>
              <a:buNone/>
            </a:pPr>
            <a:endParaRPr dirty="0">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2"/>
        <p:cNvGrpSpPr/>
        <p:nvPr/>
      </p:nvGrpSpPr>
      <p:grpSpPr>
        <a:xfrm>
          <a:off x="0" y="0"/>
          <a:ext cx="0" cy="0"/>
          <a:chOff x="0" y="0"/>
          <a:chExt cx="0" cy="0"/>
        </a:xfrm>
      </p:grpSpPr>
      <p:sp>
        <p:nvSpPr>
          <p:cNvPr id="713" name="Google Shape;713;p25"/>
          <p:cNvSpPr/>
          <p:nvPr/>
        </p:nvSpPr>
        <p:spPr>
          <a:xfrm>
            <a:off x="458922" y="453981"/>
            <a:ext cx="6675120" cy="1877811"/>
          </a:xfrm>
          <a:prstGeom prst="rect">
            <a:avLst/>
          </a:prstGeom>
          <a:solidFill>
            <a:srgbClr val="1A2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4" name="Google Shape;714;p25"/>
          <p:cNvSpPr>
            <a:spLocks noGrp="1"/>
          </p:cNvSpPr>
          <p:nvPr>
            <p:ph type="title"/>
          </p:nvPr>
        </p:nvSpPr>
        <p:spPr>
          <a:xfrm>
            <a:off x="731520" y="731520"/>
            <a:ext cx="6089904" cy="1426464"/>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Breakout time! </a:t>
            </a:r>
            <a:endParaRPr/>
          </a:p>
        </p:txBody>
      </p:sp>
      <p:sp>
        <p:nvSpPr>
          <p:cNvPr id="715" name="Google Shape;715;p25"/>
          <p:cNvSpPr/>
          <p:nvPr/>
        </p:nvSpPr>
        <p:spPr>
          <a:xfrm>
            <a:off x="7277100" y="461737"/>
            <a:ext cx="2149361" cy="1870055"/>
          </a:xfrm>
          <a:prstGeom prst="rect">
            <a:avLst/>
          </a:pr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6" name="Google Shape;716;p25"/>
          <p:cNvSpPr/>
          <p:nvPr/>
        </p:nvSpPr>
        <p:spPr>
          <a:xfrm>
            <a:off x="9573768" y="453155"/>
            <a:ext cx="2149358" cy="1878638"/>
          </a:xfrm>
          <a:prstGeom prst="rect">
            <a:avLst/>
          </a:prstGeom>
          <a:solidFill>
            <a:srgbClr val="FFE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7" name="Google Shape;717;p25"/>
          <p:cNvSpPr/>
          <p:nvPr/>
        </p:nvSpPr>
        <p:spPr>
          <a:xfrm>
            <a:off x="458920" y="2480956"/>
            <a:ext cx="6675121" cy="3918122"/>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25"/>
          <p:cNvSpPr txBox="1">
            <a:spLocks noGrp="1"/>
          </p:cNvSpPr>
          <p:nvPr>
            <p:ph type="body" idx="1"/>
          </p:nvPr>
        </p:nvSpPr>
        <p:spPr>
          <a:xfrm>
            <a:off x="789456" y="2798385"/>
            <a:ext cx="6031967" cy="32832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b="1"/>
              <a:t>Please write down this question: </a:t>
            </a:r>
            <a:endParaRPr/>
          </a:p>
          <a:p>
            <a:pPr marL="0" lvl="0" indent="0" algn="l" rtl="0">
              <a:lnSpc>
                <a:spcPct val="90000"/>
              </a:lnSpc>
              <a:spcBef>
                <a:spcPts val="1000"/>
              </a:spcBef>
              <a:spcAft>
                <a:spcPts val="0"/>
              </a:spcAft>
              <a:buClr>
                <a:schemeClr val="dk1"/>
              </a:buClr>
              <a:buSzPts val="2000"/>
              <a:buNone/>
            </a:pPr>
            <a:r>
              <a:rPr lang="en-US" sz="2000" b="1"/>
              <a:t>What actions can be taken by health service provider  in your community to strengthen their response to child protection risks?</a:t>
            </a:r>
            <a:endParaRPr/>
          </a:p>
          <a:p>
            <a:pPr marL="0" lvl="0" indent="0" algn="l" rtl="0">
              <a:lnSpc>
                <a:spcPct val="90000"/>
              </a:lnSpc>
              <a:spcBef>
                <a:spcPts val="1000"/>
              </a:spcBef>
              <a:spcAft>
                <a:spcPts val="0"/>
              </a:spcAft>
              <a:buClr>
                <a:schemeClr val="dk1"/>
              </a:buClr>
              <a:buSzPts val="2000"/>
              <a:buNone/>
            </a:pPr>
            <a:r>
              <a:rPr lang="en-US" sz="2000" b="1"/>
              <a:t>How should the health sector and child protection sector work together?</a:t>
            </a:r>
            <a:endParaRPr/>
          </a:p>
          <a:p>
            <a:pPr marL="0" lvl="0" indent="0" algn="l" rtl="0">
              <a:lnSpc>
                <a:spcPct val="90000"/>
              </a:lnSpc>
              <a:spcBef>
                <a:spcPts val="1000"/>
              </a:spcBef>
              <a:spcAft>
                <a:spcPts val="0"/>
              </a:spcAft>
              <a:buClr>
                <a:schemeClr val="dk1"/>
              </a:buClr>
              <a:buSzPts val="2000"/>
              <a:buNone/>
            </a:pPr>
            <a:endParaRPr sz="2000" b="1"/>
          </a:p>
          <a:p>
            <a:pPr marL="0" lvl="0" indent="0" algn="l" rtl="0">
              <a:lnSpc>
                <a:spcPct val="90000"/>
              </a:lnSpc>
              <a:spcBef>
                <a:spcPts val="1000"/>
              </a:spcBef>
              <a:spcAft>
                <a:spcPts val="0"/>
              </a:spcAft>
              <a:buClr>
                <a:schemeClr val="dk1"/>
              </a:buClr>
              <a:buSzPts val="2000"/>
              <a:buNone/>
            </a:pPr>
            <a:endParaRPr sz="2000"/>
          </a:p>
        </p:txBody>
      </p:sp>
      <p:pic>
        <p:nvPicPr>
          <p:cNvPr id="719" name="Google Shape;719;p25" descr="A picture containing indoor, object, toy, table&#10;&#10;Description automatically generated"/>
          <p:cNvPicPr preferRelativeResize="0"/>
          <p:nvPr/>
        </p:nvPicPr>
        <p:blipFill rotWithShape="1">
          <a:blip r:embed="rId3">
            <a:alphaModFix/>
          </a:blip>
          <a:srcRect l="6794" r="11606"/>
          <a:stretch/>
        </p:blipFill>
        <p:spPr>
          <a:xfrm>
            <a:off x="7277100" y="2480954"/>
            <a:ext cx="4455979" cy="39181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sp>
        <p:nvSpPr>
          <p:cNvPr id="724" name="Google Shape;72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Thank you!</a:t>
            </a:r>
            <a:endParaRPr/>
          </a:p>
        </p:txBody>
      </p:sp>
      <p:pic>
        <p:nvPicPr>
          <p:cNvPr id="725" name="Google Shape;725;p26"/>
          <p:cNvPicPr preferRelativeResize="0"/>
          <p:nvPr/>
        </p:nvPicPr>
        <p:blipFill rotWithShape="1">
          <a:blip r:embed="rId3">
            <a:alphaModFix/>
          </a:blip>
          <a:srcRect/>
          <a:stretch/>
        </p:blipFill>
        <p:spPr>
          <a:xfrm>
            <a:off x="2809998" y="2291914"/>
            <a:ext cx="6572003" cy="35948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ooden, table, board, sitting&#10;&#10;Description automatically generated">
            <a:extLst>
              <a:ext uri="{FF2B5EF4-FFF2-40B4-BE49-F238E27FC236}">
                <a16:creationId xmlns:a16="http://schemas.microsoft.com/office/drawing/2014/main" id="{C16040FE-DDD4-574B-84DC-905797578188}"/>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18883" r="18881" b="-1"/>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8D7FE059-262E-974A-97A4-10B50FD158A6}"/>
              </a:ext>
            </a:extLst>
          </p:cNvPr>
          <p:cNvSpPr>
            <a:spLocks noGrp="1"/>
          </p:cNvSpPr>
          <p:nvPr>
            <p:ph type="title"/>
          </p:nvPr>
        </p:nvSpPr>
        <p:spPr>
          <a:xfrm>
            <a:off x="804998" y="798445"/>
            <a:ext cx="4803636" cy="1311664"/>
          </a:xfrm>
        </p:spPr>
        <p:txBody>
          <a:bodyPr>
            <a:normAutofit/>
          </a:bodyPr>
          <a:lstStyle/>
          <a:p>
            <a:r>
              <a:rPr lang="en-KE">
                <a:solidFill>
                  <a:srgbClr val="000000"/>
                </a:solidFill>
              </a:rPr>
              <a:t>Outline of Session</a:t>
            </a:r>
          </a:p>
        </p:txBody>
      </p:sp>
      <p:sp>
        <p:nvSpPr>
          <p:cNvPr id="3" name="Content Placeholder 2">
            <a:extLst>
              <a:ext uri="{FF2B5EF4-FFF2-40B4-BE49-F238E27FC236}">
                <a16:creationId xmlns:a16="http://schemas.microsoft.com/office/drawing/2014/main" id="{C961AE06-F26C-A24D-98A5-E1C96E1A7F8F}"/>
              </a:ext>
            </a:extLst>
          </p:cNvPr>
          <p:cNvSpPr>
            <a:spLocks noGrp="1"/>
          </p:cNvSpPr>
          <p:nvPr>
            <p:ph idx="1"/>
          </p:nvPr>
        </p:nvSpPr>
        <p:spPr>
          <a:xfrm>
            <a:off x="804997" y="2110109"/>
            <a:ext cx="4706803" cy="3950864"/>
          </a:xfrm>
        </p:spPr>
        <p:txBody>
          <a:bodyPr anchor="ctr">
            <a:normAutofit fontScale="92500"/>
          </a:bodyPr>
          <a:lstStyle/>
          <a:p>
            <a:r>
              <a:rPr lang="en-KE" sz="2000" b="1" dirty="0">
                <a:solidFill>
                  <a:srgbClr val="000000"/>
                </a:solidFill>
              </a:rPr>
              <a:t>Session 1</a:t>
            </a:r>
            <a:r>
              <a:rPr lang="en-KE" sz="2000" dirty="0">
                <a:solidFill>
                  <a:srgbClr val="000000"/>
                </a:solidFill>
              </a:rPr>
              <a:t>: Welcome and Introduction</a:t>
            </a:r>
          </a:p>
          <a:p>
            <a:r>
              <a:rPr lang="en-KE" sz="2000" b="1" dirty="0">
                <a:solidFill>
                  <a:srgbClr val="000000"/>
                </a:solidFill>
              </a:rPr>
              <a:t>Session 2: </a:t>
            </a:r>
            <a:r>
              <a:rPr lang="en-US" sz="2000" dirty="0">
                <a:solidFill>
                  <a:srgbClr val="000000"/>
                </a:solidFill>
              </a:rPr>
              <a:t>COVID and the Health Sector</a:t>
            </a:r>
            <a:endParaRPr lang="en-KE" sz="2000" dirty="0">
              <a:solidFill>
                <a:srgbClr val="000000"/>
              </a:solidFill>
            </a:endParaRPr>
          </a:p>
          <a:p>
            <a:r>
              <a:rPr lang="en-KE" sz="2000" b="1" dirty="0">
                <a:solidFill>
                  <a:srgbClr val="000000"/>
                </a:solidFill>
              </a:rPr>
              <a:t>Session 3: </a:t>
            </a:r>
            <a:r>
              <a:rPr lang="en-US" sz="2000" dirty="0">
                <a:solidFill>
                  <a:schemeClr val="tx1"/>
                </a:solidFill>
              </a:rPr>
              <a:t>How COVID-19 can quickly change the context in which children live </a:t>
            </a:r>
          </a:p>
          <a:p>
            <a:r>
              <a:rPr lang="en-KE" sz="2000" b="1" dirty="0">
                <a:solidFill>
                  <a:srgbClr val="000000"/>
                </a:solidFill>
              </a:rPr>
              <a:t>Session 4: </a:t>
            </a:r>
            <a:r>
              <a:rPr lang="en-US" sz="2000" dirty="0"/>
              <a:t>How can the COVID-19 related child protection risks increase health risks </a:t>
            </a:r>
          </a:p>
          <a:p>
            <a:r>
              <a:rPr lang="en-KE" sz="2000" b="1" dirty="0">
                <a:solidFill>
                  <a:srgbClr val="000000"/>
                </a:solidFill>
              </a:rPr>
              <a:t>Session 5:</a:t>
            </a:r>
            <a:r>
              <a:rPr lang="en-US" sz="2000" dirty="0"/>
              <a:t> Health issues that may increase protection risks</a:t>
            </a:r>
          </a:p>
          <a:p>
            <a:r>
              <a:rPr lang="en-US" sz="2000" b="1" dirty="0"/>
              <a:t>Session 6: </a:t>
            </a:r>
            <a:r>
              <a:rPr lang="en-US" sz="2000" kern="1200" dirty="0">
                <a:solidFill>
                  <a:schemeClr val="tx1"/>
                </a:solidFill>
              </a:rPr>
              <a:t>How can the Health Sector and Social Sectors work together?</a:t>
            </a:r>
            <a:endParaRPr lang="en-US" sz="2000" dirty="0"/>
          </a:p>
        </p:txBody>
      </p:sp>
    </p:spTree>
    <p:extLst>
      <p:ext uri="{BB962C8B-B14F-4D97-AF65-F5344CB8AC3E}">
        <p14:creationId xmlns:p14="http://schemas.microsoft.com/office/powerpoint/2010/main" val="16148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pic>
        <p:nvPicPr>
          <p:cNvPr id="314" name="Google Shape;314;p3" descr="A close up of a lamp&#10;&#10;Description automatically generated"/>
          <p:cNvPicPr preferRelativeResize="0"/>
          <p:nvPr/>
        </p:nvPicPr>
        <p:blipFill rotWithShape="1">
          <a:blip r:embed="rId3">
            <a:alphaModFix/>
          </a:blip>
          <a:srcRect t="8537"/>
          <a:stretch/>
        </p:blipFill>
        <p:spPr>
          <a:xfrm>
            <a:off x="-1" y="10"/>
            <a:ext cx="12192000" cy="6857990"/>
          </a:xfrm>
          <a:prstGeom prst="rect">
            <a:avLst/>
          </a:prstGeom>
          <a:noFill/>
          <a:ln>
            <a:noFill/>
          </a:ln>
        </p:spPr>
      </p:pic>
      <p:sp>
        <p:nvSpPr>
          <p:cNvPr id="315" name="Google Shape;315;p3"/>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16" name="Google Shape;316;p3"/>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Overall objectives of the webinar</a:t>
            </a:r>
            <a:endParaRPr/>
          </a:p>
        </p:txBody>
      </p:sp>
      <p:cxnSp>
        <p:nvCxnSpPr>
          <p:cNvPr id="317" name="Google Shape;317;p3"/>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318" name="Google Shape;318;p3"/>
          <p:cNvSpPr txBox="1">
            <a:spLocks noGrp="1"/>
          </p:cNvSpPr>
          <p:nvPr>
            <p:ph type="body" idx="1"/>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1800" b="1"/>
              <a:t>Overall aim of the webinar: </a:t>
            </a:r>
            <a:endParaRPr/>
          </a:p>
          <a:p>
            <a:pPr marL="228600" lvl="0" indent="-228600" algn="l" rtl="0">
              <a:lnSpc>
                <a:spcPct val="90000"/>
              </a:lnSpc>
              <a:spcBef>
                <a:spcPts val="1000"/>
              </a:spcBef>
              <a:spcAft>
                <a:spcPts val="0"/>
              </a:spcAft>
              <a:buClr>
                <a:schemeClr val="dk1"/>
              </a:buClr>
              <a:buSzPts val="1800"/>
              <a:buChar char="•"/>
            </a:pPr>
            <a:r>
              <a:rPr lang="en-US" sz="1800"/>
              <a:t>To sensitize health workers on child protection issues during COVID-19 that may increase health risks</a:t>
            </a:r>
            <a:endParaRPr/>
          </a:p>
          <a:p>
            <a:pPr marL="228600" lvl="0" indent="-228600" algn="l" rtl="0">
              <a:lnSpc>
                <a:spcPct val="90000"/>
              </a:lnSpc>
              <a:spcBef>
                <a:spcPts val="1000"/>
              </a:spcBef>
              <a:spcAft>
                <a:spcPts val="0"/>
              </a:spcAft>
              <a:buClr>
                <a:schemeClr val="dk1"/>
              </a:buClr>
              <a:buSzPts val="1800"/>
              <a:buChar char="•"/>
            </a:pPr>
            <a:r>
              <a:rPr lang="en-US" sz="1800"/>
              <a:t>To identify priority child protection information and actions for the health sector in the context of COVID-19</a:t>
            </a:r>
            <a:endParaRPr sz="1800"/>
          </a:p>
          <a:p>
            <a:pPr marL="228600" lvl="0" indent="-114300" algn="l" rtl="0">
              <a:lnSpc>
                <a:spcPct val="90000"/>
              </a:lnSpc>
              <a:spcBef>
                <a:spcPts val="1000"/>
              </a:spcBef>
              <a:spcAft>
                <a:spcPts val="0"/>
              </a:spcAft>
              <a:buClr>
                <a:schemeClr val="dk1"/>
              </a:buClr>
              <a:buSzPts val="1800"/>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
          <p:cNvSpPr/>
          <p:nvPr/>
        </p:nvSpPr>
        <p:spPr>
          <a:xfrm>
            <a:off x="327546" y="321732"/>
            <a:ext cx="7058307" cy="1964266"/>
          </a:xfrm>
          <a:prstGeom prst="rect">
            <a:avLst/>
          </a:prstGeom>
          <a:solidFill>
            <a:srgbClr val="155B64">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4" name="Google Shape;324;p4"/>
          <p:cNvSpPr txBox="1">
            <a:spLocks noGrp="1"/>
          </p:cNvSpPr>
          <p:nvPr>
            <p:ph type="title"/>
          </p:nvPr>
        </p:nvSpPr>
        <p:spPr>
          <a:xfrm>
            <a:off x="524256" y="491260"/>
            <a:ext cx="6594189" cy="1625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Break out </a:t>
            </a:r>
            <a:endParaRPr/>
          </a:p>
        </p:txBody>
      </p:sp>
      <p:pic>
        <p:nvPicPr>
          <p:cNvPr id="325" name="Google Shape;325;p4" descr="A group of stuffed animals&#10;&#10;Description automatically generated"/>
          <p:cNvPicPr preferRelativeResize="0"/>
          <p:nvPr/>
        </p:nvPicPr>
        <p:blipFill rotWithShape="1">
          <a:blip r:embed="rId3">
            <a:alphaModFix/>
          </a:blip>
          <a:srcRect r="1" b="13072"/>
          <a:stretch/>
        </p:blipFill>
        <p:spPr>
          <a:xfrm>
            <a:off x="327547" y="2454903"/>
            <a:ext cx="7058306" cy="4080254"/>
          </a:xfrm>
          <a:prstGeom prst="rect">
            <a:avLst/>
          </a:prstGeom>
          <a:noFill/>
          <a:ln>
            <a:noFill/>
          </a:ln>
        </p:spPr>
      </p:pic>
      <p:sp>
        <p:nvSpPr>
          <p:cNvPr id="326" name="Google Shape;326;p4"/>
          <p:cNvSpPr/>
          <p:nvPr/>
        </p:nvSpPr>
        <p:spPr>
          <a:xfrm>
            <a:off x="7556975" y="321732"/>
            <a:ext cx="431329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4"/>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US" sz="2000" b="1">
                <a:solidFill>
                  <a:srgbClr val="FFFFFF"/>
                </a:solidFill>
              </a:rPr>
              <a:t>What are some of the child protection issues that may be exacerbated during COVID-19?</a:t>
            </a:r>
            <a:endParaRPr/>
          </a:p>
          <a:p>
            <a:pPr marL="228600" lvl="0" indent="-101600" algn="l" rtl="0">
              <a:lnSpc>
                <a:spcPct val="90000"/>
              </a:lnSpc>
              <a:spcBef>
                <a:spcPts val="1000"/>
              </a:spcBef>
              <a:spcAft>
                <a:spcPts val="0"/>
              </a:spcAft>
              <a:buClr>
                <a:schemeClr val="dk1"/>
              </a:buClr>
              <a:buSzPts val="2000"/>
              <a:buNone/>
            </a:pPr>
            <a:endParaRPr sz="2000" b="1">
              <a:solidFill>
                <a:srgbClr val="FFFFFF"/>
              </a:solidFill>
            </a:endParaRPr>
          </a:p>
          <a:p>
            <a:pPr marL="228600" lvl="0" indent="-228600" algn="l" rtl="0">
              <a:lnSpc>
                <a:spcPct val="90000"/>
              </a:lnSpc>
              <a:spcBef>
                <a:spcPts val="1000"/>
              </a:spcBef>
              <a:spcAft>
                <a:spcPts val="0"/>
              </a:spcAft>
              <a:buClr>
                <a:srgbClr val="FFFFFF"/>
              </a:buClr>
              <a:buSzPts val="2000"/>
              <a:buChar char="•"/>
            </a:pPr>
            <a:r>
              <a:rPr lang="en-US" sz="2000" b="1">
                <a:solidFill>
                  <a:srgbClr val="FFFFFF"/>
                </a:solidFill>
              </a:rPr>
              <a:t>Please respond in chat</a:t>
            </a:r>
            <a:endParaRPr/>
          </a:p>
          <a:p>
            <a:pPr marL="228600" lvl="0" indent="-101600" algn="l" rtl="0">
              <a:lnSpc>
                <a:spcPct val="90000"/>
              </a:lnSpc>
              <a:spcBef>
                <a:spcPts val="1000"/>
              </a:spcBef>
              <a:spcAft>
                <a:spcPts val="0"/>
              </a:spcAft>
              <a:buClr>
                <a:schemeClr val="dk1"/>
              </a:buClr>
              <a:buSzPts val="2000"/>
              <a:buNone/>
            </a:pPr>
            <a:endParaRPr sz="2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5"/>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3" name="Google Shape;333;p5"/>
          <p:cNvSpPr txBox="1">
            <a:spLocks noGrp="1"/>
          </p:cNvSpPr>
          <p:nvPr>
            <p:ph type="title"/>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800"/>
              <a:buFont typeface="Calibri"/>
              <a:buNone/>
            </a:pPr>
            <a:r>
              <a:rPr lang="en-US" sz="3800" dirty="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 COVID-19</a:t>
            </a:r>
            <a:r>
              <a:rPr lang="en-US" sz="3800" dirty="0">
                <a:solidFill>
                  <a:srgbClr val="FFFFFF"/>
                </a:solidFill>
              </a:rPr>
              <a:t> and the Health sector</a:t>
            </a:r>
            <a:endParaRPr dirty="0"/>
          </a:p>
        </p:txBody>
      </p:sp>
      <p:sp>
        <p:nvSpPr>
          <p:cNvPr id="334" name="Google Shape;334;p5"/>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5" name="Google Shape;335;p5"/>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6" name="Google Shape;336;p5"/>
          <p:cNvSpPr txBox="1">
            <a:spLocks noGrp="1"/>
          </p:cNvSpPr>
          <p:nvPr>
            <p:ph type="body" idx="1"/>
          </p:nvPr>
        </p:nvSpPr>
        <p:spPr>
          <a:xfrm>
            <a:off x="4379709" y="686862"/>
            <a:ext cx="7037591" cy="54751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600"/>
              <a:buNone/>
            </a:pPr>
            <a:r>
              <a:rPr lang="en-US" sz="2600" b="1"/>
              <a:t>Direct impact of COVID-19 on the health sector</a:t>
            </a:r>
            <a:endParaRPr/>
          </a:p>
          <a:p>
            <a:pPr marL="228600" lvl="0" indent="-228600" algn="l" rtl="0">
              <a:lnSpc>
                <a:spcPct val="90000"/>
              </a:lnSpc>
              <a:spcBef>
                <a:spcPts val="1000"/>
              </a:spcBef>
              <a:spcAft>
                <a:spcPts val="0"/>
              </a:spcAft>
              <a:buClr>
                <a:schemeClr val="dk1"/>
              </a:buClr>
              <a:buSzPts val="2600"/>
              <a:buFont typeface="Noto Sans Symbols"/>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People who get seriously ill with coronavirus need health care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228600" lvl="0" indent="-228600" algn="l" rtl="0">
              <a:lnSpc>
                <a:spcPct val="90000"/>
              </a:lnSpc>
              <a:spcBef>
                <a:spcPts val="1000"/>
              </a:spcBef>
              <a:spcAft>
                <a:spcPts val="0"/>
              </a:spcAft>
              <a:buClr>
                <a:schemeClr val="dk1"/>
              </a:buClr>
              <a:buSzPts val="2600"/>
              <a:buFont typeface="Noto Sans Symbols"/>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COVID-19 is a public health issue – public health measures are needed to prevent spread </a:t>
            </a:r>
            <a:endParaRPr/>
          </a:p>
          <a:p>
            <a:pPr marL="0" lvl="0" indent="0" algn="l" rtl="0">
              <a:lnSpc>
                <a:spcPct val="90000"/>
              </a:lnSpc>
              <a:spcBef>
                <a:spcPts val="1000"/>
              </a:spcBef>
              <a:spcAft>
                <a:spcPts val="0"/>
              </a:spcAft>
              <a:buClr>
                <a:schemeClr val="dk1"/>
              </a:buClr>
              <a:buSzPts val="2600"/>
              <a:buNone/>
            </a:pPr>
            <a:r>
              <a:rPr lang="en-US" sz="2600" b="1"/>
              <a:t>Indirect impact of COVID-19 on the health sector </a:t>
            </a:r>
            <a:endParaRPr/>
          </a:p>
          <a:p>
            <a:pPr marL="228600" lvl="0" indent="-228600" algn="l" rtl="0">
              <a:lnSpc>
                <a:spcPct val="90000"/>
              </a:lnSpc>
              <a:spcBef>
                <a:spcPts val="1000"/>
              </a:spcBef>
              <a:spcAft>
                <a:spcPts val="0"/>
              </a:spcAft>
              <a:buClr>
                <a:schemeClr val="dk1"/>
              </a:buClr>
              <a:buSzPts val="2600"/>
              <a:buFont typeface="Noto Sans Symbols"/>
              <a:buChar char="▪"/>
            </a:pPr>
            <a:r>
              <a:rPr lang="en-US" sz="2600"/>
              <a:t>Containment measures restricting access for existing preventive (e.g. immunisation) and routine treatment</a:t>
            </a:r>
            <a:endParaRPr/>
          </a:p>
          <a:p>
            <a:pPr marL="228600" lvl="0" indent="-228600" algn="l" rtl="0">
              <a:lnSpc>
                <a:spcPct val="90000"/>
              </a:lnSpc>
              <a:spcBef>
                <a:spcPts val="1000"/>
              </a:spcBef>
              <a:spcAft>
                <a:spcPts val="0"/>
              </a:spcAft>
              <a:buClr>
                <a:schemeClr val="dk1"/>
              </a:buClr>
              <a:buSzPts val="2600"/>
              <a:buFont typeface="Noto Sans Symbols"/>
              <a:buChar char="▪"/>
            </a:pPr>
            <a:r>
              <a:rPr lang="en-US" sz="2600"/>
              <a:t>Impact on health sector resources -  may reduce longer-term resources, may shift focus away from other public health issues</a:t>
            </a:r>
            <a:endParaRPr/>
          </a:p>
          <a:p>
            <a:pPr marL="228600" lvl="0" indent="-63500" algn="l" rtl="0">
              <a:lnSpc>
                <a:spcPct val="90000"/>
              </a:lnSpc>
              <a:spcBef>
                <a:spcPts val="1000"/>
              </a:spcBef>
              <a:spcAft>
                <a:spcPts val="0"/>
              </a:spcAft>
              <a:buClr>
                <a:schemeClr val="dk1"/>
              </a:buClr>
              <a:buSzPts val="2600"/>
              <a:buNone/>
            </a:pP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p6"/>
          <p:cNvSpPr/>
          <p:nvPr/>
        </p:nvSpPr>
        <p:spPr>
          <a:xfrm>
            <a:off x="327546" y="4572000"/>
            <a:ext cx="7058307" cy="1964266"/>
          </a:xfrm>
          <a:prstGeom prst="rect">
            <a:avLst/>
          </a:prstGeom>
          <a:solidFill>
            <a:srgbClr val="C3A26C">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2" name="Google Shape;342;p6"/>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a:solidFill>
                  <a:srgbClr val="FFFFFF"/>
                </a:solidFill>
              </a:rPr>
              <a:t>Impact on Health care workers</a:t>
            </a:r>
            <a:endParaRPr/>
          </a:p>
        </p:txBody>
      </p:sp>
      <p:pic>
        <p:nvPicPr>
          <p:cNvPr id="343" name="Google Shape;343;p6" descr="A picture containing board, table, indoor, wooden&#10;&#10;Description automatically generated"/>
          <p:cNvPicPr preferRelativeResize="0"/>
          <p:nvPr/>
        </p:nvPicPr>
        <p:blipFill rotWithShape="1">
          <a:blip r:embed="rId3">
            <a:alphaModFix/>
          </a:blip>
          <a:srcRect t="12820" r="1" b="1"/>
          <a:stretch/>
        </p:blipFill>
        <p:spPr>
          <a:xfrm>
            <a:off x="327547" y="321733"/>
            <a:ext cx="7058306" cy="4107392"/>
          </a:xfrm>
          <a:prstGeom prst="rect">
            <a:avLst/>
          </a:prstGeom>
          <a:noFill/>
          <a:ln>
            <a:noFill/>
          </a:ln>
        </p:spPr>
      </p:pic>
      <p:sp>
        <p:nvSpPr>
          <p:cNvPr id="344" name="Google Shape;344;p6"/>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5" name="Google Shape;345;p6"/>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US" sz="2000" dirty="0">
                <a:solidFill>
                  <a:srgbClr val="FFFFFF"/>
                </a:solidFill>
              </a:rPr>
              <a:t>Essential service workers</a:t>
            </a:r>
            <a:endParaRPr dirty="0"/>
          </a:p>
          <a:p>
            <a:pPr marL="228600" lvl="0" indent="-228600" algn="l" rtl="0">
              <a:lnSpc>
                <a:spcPct val="90000"/>
              </a:lnSpc>
              <a:spcBef>
                <a:spcPts val="1000"/>
              </a:spcBef>
              <a:spcAft>
                <a:spcPts val="0"/>
              </a:spcAft>
              <a:buClr>
                <a:srgbClr val="FFFFFF"/>
              </a:buClr>
              <a:buSzPts val="2000"/>
              <a:buChar char="•"/>
            </a:pPr>
            <a:r>
              <a:rPr lang="en-US" sz="2000" dirty="0">
                <a:solidFill>
                  <a:srgbClr val="FFFFFF"/>
                </a:solidFill>
              </a:rPr>
              <a:t>High infection rates</a:t>
            </a:r>
            <a:endParaRPr dirty="0"/>
          </a:p>
          <a:p>
            <a:pPr marL="228600" lvl="0" indent="-228600" algn="l" rtl="0">
              <a:lnSpc>
                <a:spcPct val="90000"/>
              </a:lnSpc>
              <a:spcBef>
                <a:spcPts val="1000"/>
              </a:spcBef>
              <a:spcAft>
                <a:spcPts val="0"/>
              </a:spcAft>
              <a:buClr>
                <a:srgbClr val="FFFFFF"/>
              </a:buClr>
              <a:buSzPts val="2000"/>
              <a:buChar char="•"/>
            </a:pPr>
            <a:r>
              <a:rPr lang="en-US" sz="2000" dirty="0">
                <a:solidFill>
                  <a:srgbClr val="FFFFFF"/>
                </a:solidFill>
              </a:rPr>
              <a:t>Lack of PPE and safe working environment</a:t>
            </a:r>
            <a:endParaRPr dirty="0"/>
          </a:p>
          <a:p>
            <a:pPr marL="228600" lvl="0" indent="-228600" algn="l" rtl="0">
              <a:lnSpc>
                <a:spcPct val="90000"/>
              </a:lnSpc>
              <a:spcBef>
                <a:spcPts val="1000"/>
              </a:spcBef>
              <a:spcAft>
                <a:spcPts val="0"/>
              </a:spcAft>
              <a:buClr>
                <a:srgbClr val="FFFFFF"/>
              </a:buClr>
              <a:buSzPts val="2000"/>
              <a:buChar char="•"/>
            </a:pPr>
            <a:r>
              <a:rPr lang="en-US" sz="2000" dirty="0">
                <a:solidFill>
                  <a:srgbClr val="FFFFFF"/>
                </a:solidFill>
              </a:rPr>
              <a:t>Long working hours and low compensation</a:t>
            </a:r>
            <a:endParaRPr dirty="0"/>
          </a:p>
          <a:p>
            <a:pPr marL="228600" lvl="0" indent="-228600" algn="l" rtl="0">
              <a:lnSpc>
                <a:spcPct val="90000"/>
              </a:lnSpc>
              <a:spcBef>
                <a:spcPts val="1000"/>
              </a:spcBef>
              <a:spcAft>
                <a:spcPts val="0"/>
              </a:spcAft>
              <a:buClr>
                <a:srgbClr val="FFFFFF"/>
              </a:buClr>
              <a:buSzPts val="2000"/>
              <a:buChar char="•"/>
            </a:pPr>
            <a:r>
              <a:rPr lang="en-US" sz="2000" dirty="0">
                <a:solidFill>
                  <a:srgbClr val="FFFFFF"/>
                </a:solidFill>
              </a:rPr>
              <a:t>Stress, anxiety, impact on </a:t>
            </a:r>
            <a:r>
              <a:rPr lang="en-US" sz="2000" dirty="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psychosocial wellbeing</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3C06AA7A-F195-8E43-B8C3-5CF64F92DD26}"/>
              </a:ext>
            </a:extLst>
          </p:cNvPr>
          <p:cNvPicPr>
            <a:picLocks noChangeAspect="1"/>
          </p:cNvPicPr>
          <p:nvPr/>
        </p:nvPicPr>
        <p:blipFill rotWithShape="1">
          <a:blip r:embed="rId2"/>
          <a:srcRect b="10375"/>
          <a:stretch/>
        </p:blipFill>
        <p:spPr>
          <a:xfrm>
            <a:off x="20" y="1282"/>
            <a:ext cx="12191980" cy="6856718"/>
          </a:xfrm>
          <a:prstGeom prst="rect">
            <a:avLst/>
          </a:prstGeom>
        </p:spPr>
      </p:pic>
    </p:spTree>
    <p:extLst>
      <p:ext uri="{BB962C8B-B14F-4D97-AF65-F5344CB8AC3E}">
        <p14:creationId xmlns:p14="http://schemas.microsoft.com/office/powerpoint/2010/main" val="21423072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2189</Words>
  <Application>Microsoft Macintosh PowerPoint</Application>
  <PresentationFormat>Widescreen</PresentationFormat>
  <Paragraphs>222</Paragraphs>
  <Slides>33</Slides>
  <Notes>26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Avenir</vt:lpstr>
      <vt:lpstr>Calibri</vt:lpstr>
      <vt:lpstr>Noto Sans Symbols</vt:lpstr>
      <vt:lpstr>Office Theme</vt:lpstr>
      <vt:lpstr>2_Office Theme</vt:lpstr>
      <vt:lpstr>Office Theme</vt:lpstr>
      <vt:lpstr>1_Office Theme</vt:lpstr>
      <vt:lpstr>PowerPoint Presentation</vt:lpstr>
      <vt:lpstr>A reminder: Structure of the webinars</vt:lpstr>
      <vt:lpstr>PowerPoint Presentation</vt:lpstr>
      <vt:lpstr>Outline of Session</vt:lpstr>
      <vt:lpstr>Overall objectives of the webinar</vt:lpstr>
      <vt:lpstr>Break out </vt:lpstr>
      <vt:lpstr>2. COVID-19 and the Health sector</vt:lpstr>
      <vt:lpstr>Impact on Health care workers</vt:lpstr>
      <vt:lpstr>PowerPoint Presentation</vt:lpstr>
      <vt:lpstr>3. How COVID-19 can quickly change the context in which children live</vt:lpstr>
      <vt:lpstr>Physical And Emotional maltreatment </vt:lpstr>
      <vt:lpstr>PowerPoint Presentation</vt:lpstr>
      <vt:lpstr>Unaccompanied or separated children</vt:lpstr>
      <vt:lpstr>PowerPoint Presentation</vt:lpstr>
      <vt:lpstr>COVID-19 and SGBV, VAC</vt:lpstr>
      <vt:lpstr>Social exclusion</vt:lpstr>
      <vt:lpstr>Chat box</vt:lpstr>
      <vt:lpstr>4. How can the COVID-19 related child protection risks increase health risks?</vt:lpstr>
      <vt:lpstr>CP risks (during pandemic) that may increase health risks</vt:lpstr>
      <vt:lpstr>Adolescent health issues in context of COVID-19</vt:lpstr>
      <vt:lpstr>Steps to support adolescent girls </vt:lpstr>
      <vt:lpstr>5. Health issues that may increase protection risks</vt:lpstr>
      <vt:lpstr>Health issues that may increase protection risks</vt:lpstr>
      <vt:lpstr>MoH Guidelines April 2019</vt:lpstr>
      <vt:lpstr>6. How can the Health Sector and Social Sectors work together?</vt:lpstr>
      <vt:lpstr>What can the social services/ child protection sector do to support the health sector</vt:lpstr>
      <vt:lpstr>What can the health sector do to support child protection </vt:lpstr>
      <vt:lpstr>Planning together</vt:lpstr>
      <vt:lpstr>Acting together</vt:lpstr>
      <vt:lpstr>“Building back better” as containment measures loosen</vt:lpstr>
      <vt:lpstr>Additional reading</vt:lpstr>
      <vt:lpstr>Breakout time!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Atieno Odenyo</dc:creator>
  <cp:lastModifiedBy>Atieno Odenyo</cp:lastModifiedBy>
  <cp:revision>11</cp:revision>
  <dcterms:created xsi:type="dcterms:W3CDTF">2020-11-16T18:55:19Z</dcterms:created>
  <dcterms:modified xsi:type="dcterms:W3CDTF">2021-03-11T08:51:03Z</dcterms:modified>
</cp:coreProperties>
</file>