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74" r:id="rId3"/>
  </p:sldMasterIdLst>
  <p:notesMasterIdLst>
    <p:notesMasterId r:id="rId23"/>
  </p:notesMasterIdLst>
  <p:sldIdLst>
    <p:sldId id="256" r:id="rId4"/>
    <p:sldId id="274" r:id="rId5"/>
    <p:sldId id="257" r:id="rId6"/>
    <p:sldId id="258" r:id="rId7"/>
    <p:sldId id="275" r:id="rId8"/>
    <p:sldId id="259" r:id="rId9"/>
    <p:sldId id="260" r:id="rId10"/>
    <p:sldId id="261" r:id="rId11"/>
    <p:sldId id="262" r:id="rId12"/>
    <p:sldId id="263" r:id="rId13"/>
    <p:sldId id="264" r:id="rId14"/>
    <p:sldId id="265" r:id="rId15"/>
    <p:sldId id="266" r:id="rId16"/>
    <p:sldId id="267" r:id="rId17"/>
    <p:sldId id="268" r:id="rId18"/>
    <p:sldId id="269" r:id="rId19"/>
    <p:sldId id="271" r:id="rId20"/>
    <p:sldId id="272" r:id="rId21"/>
    <p:sldId id="273"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EjDeU9FF96RtHhUxhdJBy5oZTR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Jolly" initials="" lastIdx="2" clrIdx="0"/>
  <p:cmAuthor id="1" name="Lisa Zimmermann" initials="" lastIdx="11" clrIdx="1"/>
  <p:cmAuthor id="2" name="Nikolaas Swyngedouw"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47FF3-6D06-4128-BD9A-3B0F169C2F45}">
  <a:tblStyle styleId="{CEF47FF3-6D06-4128-BD9A-3B0F169C2F4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11788A2-D9A9-4ED3-BC56-C8E382999992}" styleName="Table_1">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5CF6C7B0-76C9-49BE-8787-E7DABE891BF1}"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172" autoAdjust="0"/>
  </p:normalViewPr>
  <p:slideViewPr>
    <p:cSldViewPr snapToGrid="0">
      <p:cViewPr varScale="1">
        <p:scale>
          <a:sx n="98" d="100"/>
          <a:sy n="98" d="100"/>
        </p:scale>
        <p:origin x="11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1T07:21:20.930"/>
    </inkml:context>
    <inkml:brush xml:id="br0">
      <inkml:brushProperty name="width" value="0.2" units="cm"/>
      <inkml:brushProperty name="height" value="0.2" units="cm"/>
      <inkml:brushProperty name="color" value="#E71224"/>
      <inkml:brushProperty name="ignorePressure" value="1"/>
    </inkml:brush>
  </inkml:definitions>
  <inkml:trace contextRef="#ctx0" brushRef="#br0">6781 1333,'-23'-10,"-701"-197,684 197,-283-63,-3 15,-2 13,-477-3,189 84,471-15,2 6,-172 55,-469 210,635-224,3 7,3 6,-141 107,199-122,4 4,2 4,4 2,-106 140,125-137,3 1,4 3,3 3,4 1,-41 123,62-138,3 1,3 1,4 0,2 0,4 1,3 0,4 0,3 0,3 0,3-1,3 0,4-1,3-1,3-1,3-1,3-1,3-2,3-1,3-2,2-1,64 72,-19-42,4-4,173 131,231 119,327 145,-595-371,425 149,-457-205,2-9,2-8,359 25,-281-55,0-12,335-45,-432 22,-2-7,-1-7,-2-8,268-112,-337 112,-2-5,-2-4,-2-4,-3-5,-4-4,-2-4,-4-3,98-112,-95 78,-5-4,-4-3,-6-4,-5-3,-6-2,-5-4,-6-1,57-224,-78 220,-5-1,-6-1,-7-1,-5 0,-6-1,-7 0,-5 1,-52-248,39 294,-4 1,-3 2,-5 0,-3 3,-4 1,-4 2,-4 2,-2 3,-5 2,-2 2,-4 3,-2 3,-4 3,-95-71,42 52,-3 5,-4 6,-3 6,-2 5,-3 6,-205-54,89 48,-3 12,-471-33,452 71,-1 12,0 12,2 12,0 12,3 12,1 12,-299 108,366-91,-352 189,404-178,3 7,-229 194,286-205,3 4,5 3,4 4,4 3,4 4,5 2,-53 114,69-114,6 3,3 1,6 3,4 0,5 2,6 1,-11 185,30-203,5-1,3 1,5-1,4-1,4 0,4-2,4 0,4-2,4-1,4-2,3-2,5-2,2-2,5-2,2-2,127 127,-78-102,5-5,3-5,233 141,-191-146,4-7,307 107,-242-119,4-10,1-10,3-10,1-10,311-3,-311-30,-1-11,-1-9,-1-10,394-115,-422 85,-4-10,-4-7,-3-10,-4-7,245-173,-330 195,-2-4,-5-5,-3-3,-4-5,146-199,-174 202,-5-3,-3-2,-4-2,-5-3,-5-1,-4-2,28-135,-45 140,-3-2,-6 1,-3-1,-5-1,-5 1,-3 0,-25-111,13 121,-5 2,-3 1,-4 1,-4 1,-4 2,-3 2,-4 2,-57-75,18 47,-5 3,-4 4,-5 4,-4 5,-3 4,-171-106,104 89,-5 8,-4 8,-341-116,264 126,-4 11,-2 12,-388-32,413 73,0 11,0 10,1 10,-265 54,338-36,1 7,2 7,3 8,2 6,3 7,-195 118,247-121,4 5,2 4,-150 152,178-153,4 3,3 2,4 4,4 2,-44 91,46-64,6 2,4 1,5 3,6 0,-19 142,33-119,5 1,7 0,7 1,21 163,-8-204,4-1,4-1,5-1,5-1,55 117,-37-112,5-2,5-3,3-3,113 128,-58-95,5-5,6-6,5-5,285 179,-240-186,5-9,3-8,364 116,-354-149,2-8,2-9,1-8,2-10,0-9,0-8,1-10,268-43,-308 20,-2-7,-1-8,-3-6,193-91,-223 79,-3-7,-3-4,-3-6,-4-5,141-133,-162 123,-3-5,-6-3,-3-4,-6-3,-4-4,-6-3,-4-3,-6-2,-6-3,-4-2,-7-2,-5-1,-6-3,-5 0,-7-1,-5-1,-6 0,-6-1,-17-138,-1 144,-4 1,-7 1,-5 1,-6 2,-5 2,-5 2,-5 2,-6 2,-5 3,-4 3,-6 4,-4 2,-95-95,60 87,-5 6,-5 5,-4 6,-4 6,-4 5,-197-90,113 78,-5 10,-2 10,-369-74,367 109,-2 11,-1 10,0 10,-1 10,-383 49,400-15,1 10,3 9,2 9,3 10,3 8,-216 118,274-115,5 7,3 5,4 6,5 6,4 6,-118 137,150-141,4 5,5 4,5 3,5 3,6 3,6 3,-64 189,98-228,5 1,3 1,4 1,4 0,1 117,12-135,4 0,2-1,4 1,4-2,2 0,4 0,31 72,-14-59,4-2,4-2,95 130,-64-116,3-3,128 114,-56-79,6-6,5-8,250 133,-171-124,5-10,484 148,-424-178,4-15,362 34,-421-80,0-11,1-11,-1-11,0-11,-2-10,325-87,-432 79,-2-6,-2-6,-2-6,-3-6,-3-6,130-93,-179 103,-3-4,-2-3,123-141,-147 143,-3-2,-4-3,-2-1,-4-2,38-93,-41 64,-3-1,-6-2,-3-1,14-156,-28 124,-6 0,-7 0,-19-147,8 187,-4 1,-5 1,-3 0,-5 2,-3 2,-5 0,-4 3,-3 1,-5 3,-3 2,-119-143,82 128,-5 3,-4 5,-3 5,-127-81,88 77,-5 7,-289-118,226 124,-368-82,-226 39,569 102,-2 11,1 10,1 10,0 10,-232 56,137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a877bdfe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a877bdfef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a877bdfef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4"/>
        <p:cNvGrpSpPr/>
        <p:nvPr/>
      </p:nvGrpSpPr>
      <p:grpSpPr>
        <a:xfrm>
          <a:off x="0" y="0"/>
          <a:ext cx="0" cy="0"/>
          <a:chOff x="0" y="0"/>
          <a:chExt cx="0" cy="0"/>
        </a:xfrm>
      </p:grpSpPr>
      <p:sp>
        <p:nvSpPr>
          <p:cNvPr id="85" name="Google Shape;85;p44"/>
          <p:cNvSpPr>
            <a:spLocks noGrp="1"/>
          </p:cNvSpPr>
          <p:nvPr>
            <p:ph type="pic" idx="2"/>
          </p:nvPr>
        </p:nvSpPr>
        <p:spPr>
          <a:xfrm>
            <a:off x="-1" y="0"/>
            <a:ext cx="7396163" cy="68580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212D24"/>
              </a:buClr>
              <a:buSzPts val="2800"/>
              <a:buFont typeface="Arial"/>
              <a:buChar char="•"/>
              <a:defRPr sz="2800" b="0" i="0" u="none" strike="noStrike" cap="none">
                <a:solidFill>
                  <a:srgbClr val="212D24"/>
                </a:solidFill>
                <a:latin typeface="Calibri"/>
                <a:ea typeface="Calibri"/>
                <a:cs typeface="Calibri"/>
                <a:sym typeface="Calibri"/>
              </a:defRPr>
            </a:lvl1pPr>
            <a:lvl2pPr marR="0" lvl="1" algn="l" rtl="0">
              <a:lnSpc>
                <a:spcPct val="90000"/>
              </a:lnSpc>
              <a:spcBef>
                <a:spcPts val="500"/>
              </a:spcBef>
              <a:spcAft>
                <a:spcPts val="0"/>
              </a:spcAft>
              <a:buClr>
                <a:srgbClr val="212D24"/>
              </a:buClr>
              <a:buSzPts val="2400"/>
              <a:buFont typeface="Arial"/>
              <a:buChar char="•"/>
              <a:defRPr sz="2400" b="0" i="0" u="none" strike="noStrike" cap="none">
                <a:solidFill>
                  <a:srgbClr val="212D24"/>
                </a:solidFill>
                <a:latin typeface="Calibri"/>
                <a:ea typeface="Calibri"/>
                <a:cs typeface="Calibri"/>
                <a:sym typeface="Calibri"/>
              </a:defRPr>
            </a:lvl2pPr>
            <a:lvl3pPr marR="0" lvl="2" algn="l" rtl="0">
              <a:lnSpc>
                <a:spcPct val="90000"/>
              </a:lnSpc>
              <a:spcBef>
                <a:spcPts val="500"/>
              </a:spcBef>
              <a:spcAft>
                <a:spcPts val="0"/>
              </a:spcAft>
              <a:buClr>
                <a:srgbClr val="212D24"/>
              </a:buClr>
              <a:buSzPts val="2000"/>
              <a:buFont typeface="Arial"/>
              <a:buChar char="•"/>
              <a:defRPr sz="2000" b="0" i="0" u="none" strike="noStrike" cap="none">
                <a:solidFill>
                  <a:srgbClr val="212D24"/>
                </a:solidFill>
                <a:latin typeface="Calibri"/>
                <a:ea typeface="Calibri"/>
                <a:cs typeface="Calibri"/>
                <a:sym typeface="Calibri"/>
              </a:defRPr>
            </a:lvl3pPr>
            <a:lvl4pPr marR="0" lvl="3" algn="l" rtl="0">
              <a:lnSpc>
                <a:spcPct val="90000"/>
              </a:lnSpc>
              <a:spcBef>
                <a:spcPts val="500"/>
              </a:spcBef>
              <a:spcAft>
                <a:spcPts val="0"/>
              </a:spcAft>
              <a:buClr>
                <a:srgbClr val="212D24"/>
              </a:buClr>
              <a:buSzPts val="1800"/>
              <a:buFont typeface="Arial"/>
              <a:buChar char="•"/>
              <a:defRPr sz="1800" b="0" i="0" u="none" strike="noStrike" cap="none">
                <a:solidFill>
                  <a:srgbClr val="212D24"/>
                </a:solidFill>
                <a:latin typeface="Calibri"/>
                <a:ea typeface="Calibri"/>
                <a:cs typeface="Calibri"/>
                <a:sym typeface="Calibri"/>
              </a:defRPr>
            </a:lvl4pPr>
            <a:lvl5pPr marR="0" lvl="4" algn="l" rtl="0">
              <a:lnSpc>
                <a:spcPct val="90000"/>
              </a:lnSpc>
              <a:spcBef>
                <a:spcPts val="500"/>
              </a:spcBef>
              <a:spcAft>
                <a:spcPts val="0"/>
              </a:spcAft>
              <a:buClr>
                <a:srgbClr val="212D24"/>
              </a:buClr>
              <a:buSzPts val="1800"/>
              <a:buFont typeface="Arial"/>
              <a:buChar char="•"/>
              <a:defRPr sz="1800" b="0" i="0" u="none" strike="noStrike" cap="none">
                <a:solidFill>
                  <a:srgbClr val="212D24"/>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44"/>
          <p:cNvSpPr txBox="1">
            <a:spLocks noGrp="1"/>
          </p:cNvSpPr>
          <p:nvPr>
            <p:ph type="ctrTitle"/>
          </p:nvPr>
        </p:nvSpPr>
        <p:spPr>
          <a:xfrm>
            <a:off x="7395590" y="2271052"/>
            <a:ext cx="4796410" cy="1325216"/>
          </a:xfrm>
          <a:prstGeom prst="rect">
            <a:avLst/>
          </a:prstGeom>
          <a:noFill/>
          <a:ln>
            <a:noFill/>
          </a:ln>
        </p:spPr>
        <p:txBody>
          <a:bodyPr spcFirstLastPara="1" wrap="square" lIns="360000" tIns="0" rIns="360000" bIns="0" anchor="t" anchorCtr="0">
            <a:noAutofit/>
          </a:bodyPr>
          <a:lstStyle>
            <a:lvl1pPr lvl="0" algn="ctr">
              <a:lnSpc>
                <a:spcPct val="90000"/>
              </a:lnSpc>
              <a:spcBef>
                <a:spcPts val="0"/>
              </a:spcBef>
              <a:spcAft>
                <a:spcPts val="0"/>
              </a:spcAft>
              <a:buClr>
                <a:srgbClr val="212D24"/>
              </a:buClr>
              <a:buSzPts val="3800"/>
              <a:buFont typeface="Arial"/>
              <a:buNone/>
              <a:defRPr sz="3800" b="1" i="0">
                <a:solidFill>
                  <a:srgbClr val="212D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 name="Google Shape;87;p44"/>
          <p:cNvPicPr preferRelativeResize="0"/>
          <p:nvPr/>
        </p:nvPicPr>
        <p:blipFill rotWithShape="1">
          <a:blip r:embed="rId2">
            <a:alphaModFix/>
          </a:blip>
          <a:srcRect/>
          <a:stretch/>
        </p:blipFill>
        <p:spPr>
          <a:xfrm>
            <a:off x="9074811" y="451341"/>
            <a:ext cx="1447800" cy="130751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Comparison">
  <p:cSld name="8_Comparison">
    <p:spTree>
      <p:nvGrpSpPr>
        <p:cNvPr id="1" name="Shape 88"/>
        <p:cNvGrpSpPr/>
        <p:nvPr/>
      </p:nvGrpSpPr>
      <p:grpSpPr>
        <a:xfrm>
          <a:off x="0" y="0"/>
          <a:ext cx="0" cy="0"/>
          <a:chOff x="0" y="0"/>
          <a:chExt cx="0" cy="0"/>
        </a:xfrm>
      </p:grpSpPr>
      <p:sp>
        <p:nvSpPr>
          <p:cNvPr id="89" name="Google Shape;89;p45"/>
          <p:cNvSpPr txBox="1">
            <a:spLocks noGrp="1"/>
          </p:cNvSpPr>
          <p:nvPr>
            <p:ph type="title"/>
          </p:nvPr>
        </p:nvSpPr>
        <p:spPr>
          <a:xfrm>
            <a:off x="0" y="1"/>
            <a:ext cx="12192000" cy="9630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5"/>
          <p:cNvSpPr txBox="1">
            <a:spLocks noGrp="1"/>
          </p:cNvSpPr>
          <p:nvPr>
            <p:ph type="body" idx="1"/>
          </p:nvPr>
        </p:nvSpPr>
        <p:spPr>
          <a:xfrm>
            <a:off x="864173" y="1444487"/>
            <a:ext cx="4786312" cy="648632"/>
          </a:xfrm>
          <a:prstGeom prst="rect">
            <a:avLst/>
          </a:prstGeom>
          <a:solidFill>
            <a:srgbClr val="EF4228"/>
          </a:solidFill>
          <a:ln>
            <a:noFill/>
          </a:ln>
        </p:spPr>
        <p:txBody>
          <a:bodyPr spcFirstLastPara="1" wrap="square" lIns="251975" tIns="0" rIns="91425" bIns="0" anchor="ctr" anchorCtr="0">
            <a:normAutofit/>
          </a:bodyPr>
          <a:lstStyle>
            <a:lvl1pPr marL="457200" lvl="0" indent="-228600" algn="l">
              <a:lnSpc>
                <a:spcPct val="90000"/>
              </a:lnSpc>
              <a:spcBef>
                <a:spcPts val="1000"/>
              </a:spcBef>
              <a:spcAft>
                <a:spcPts val="0"/>
              </a:spcAft>
              <a:buClr>
                <a:schemeClr val="lt1"/>
              </a:buClr>
              <a:buSzPts val="2200"/>
              <a:buNone/>
              <a:defRPr sz="22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 name="Google Shape;91;p45"/>
          <p:cNvSpPr txBox="1">
            <a:spLocks noGrp="1"/>
          </p:cNvSpPr>
          <p:nvPr>
            <p:ph type="body" idx="2"/>
          </p:nvPr>
        </p:nvSpPr>
        <p:spPr>
          <a:xfrm>
            <a:off x="6562184" y="1444487"/>
            <a:ext cx="4680000" cy="648632"/>
          </a:xfrm>
          <a:prstGeom prst="rect">
            <a:avLst/>
          </a:prstGeom>
          <a:solidFill>
            <a:srgbClr val="EF4228"/>
          </a:solidFill>
          <a:ln>
            <a:noFill/>
          </a:ln>
        </p:spPr>
        <p:txBody>
          <a:bodyPr spcFirstLastPara="1" wrap="square" lIns="251975" tIns="0" rIns="91425" bIns="0" anchor="ctr" anchorCtr="0">
            <a:normAutofit/>
          </a:bodyPr>
          <a:lstStyle>
            <a:lvl1pPr marL="457200" lvl="0" indent="-228600" algn="l">
              <a:lnSpc>
                <a:spcPct val="90000"/>
              </a:lnSpc>
              <a:spcBef>
                <a:spcPts val="1000"/>
              </a:spcBef>
              <a:spcAft>
                <a:spcPts val="0"/>
              </a:spcAft>
              <a:buClr>
                <a:schemeClr val="lt1"/>
              </a:buClr>
              <a:buSzPts val="2200"/>
              <a:buNone/>
              <a:defRPr sz="22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5" name="Google Shape;95;p45"/>
          <p:cNvSpPr txBox="1">
            <a:spLocks noGrp="1"/>
          </p:cNvSpPr>
          <p:nvPr>
            <p:ph type="body" idx="3"/>
          </p:nvPr>
        </p:nvSpPr>
        <p:spPr>
          <a:xfrm>
            <a:off x="862584" y="2093118"/>
            <a:ext cx="4787900" cy="3954881"/>
          </a:xfrm>
          <a:prstGeom prst="rect">
            <a:avLst/>
          </a:prstGeom>
          <a:solidFill>
            <a:srgbClr val="F0EEED"/>
          </a:solidFill>
          <a:ln>
            <a:noFill/>
          </a:ln>
        </p:spPr>
        <p:txBody>
          <a:bodyPr spcFirstLastPara="1" wrap="square" lIns="324000" tIns="2880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5"/>
          <p:cNvSpPr txBox="1">
            <a:spLocks noGrp="1"/>
          </p:cNvSpPr>
          <p:nvPr>
            <p:ph type="body" idx="4"/>
          </p:nvPr>
        </p:nvSpPr>
        <p:spPr>
          <a:xfrm>
            <a:off x="6562184" y="2093118"/>
            <a:ext cx="4680000" cy="3954882"/>
          </a:xfrm>
          <a:prstGeom prst="rect">
            <a:avLst/>
          </a:prstGeom>
          <a:solidFill>
            <a:srgbClr val="F0EEED"/>
          </a:solidFill>
          <a:ln>
            <a:noFill/>
          </a:ln>
        </p:spPr>
        <p:txBody>
          <a:bodyPr spcFirstLastPara="1" wrap="square" lIns="324000" tIns="2880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9" name="Google Shape;11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5" name="Google Shape;12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3" name="Google Shape;133;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2"/>
        <p:cNvGrpSpPr/>
        <p:nvPr/>
      </p:nvGrpSpPr>
      <p:grpSpPr>
        <a:xfrm>
          <a:off x="0" y="0"/>
          <a:ext cx="0" cy="0"/>
          <a:chOff x="0" y="0"/>
          <a:chExt cx="0" cy="0"/>
        </a:xfrm>
      </p:grpSpPr>
      <p:sp>
        <p:nvSpPr>
          <p:cNvPr id="143" name="Google Shape;14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9" name="Google Shape;149;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0" name="Google Shape;1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6" name="Google Shape;156;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7" name="Google Shape;15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6"/>
        <p:cNvGrpSpPr/>
        <p:nvPr/>
      </p:nvGrpSpPr>
      <p:grpSpPr>
        <a:xfrm>
          <a:off x="0" y="0"/>
          <a:ext cx="0" cy="0"/>
          <a:chOff x="0" y="0"/>
          <a:chExt cx="0" cy="0"/>
        </a:xfrm>
      </p:grpSpPr>
      <p:sp>
        <p:nvSpPr>
          <p:cNvPr id="167" name="Google Shape;167;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1" name="Google Shape;181;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2" name="Google Shape;18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Google Shape;174;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75" name="Google Shape;1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76" name="Google Shape;1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77" name="Google Shape;1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bettercarenetwork.org/library/particular-threats-to-childrens-care-and-protection/covid-19/alternative-care-and-covid-19/expedited-case-management-process-for-permanent-placement-in-families-after-covid-19-lockdow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bettercarenetwork.org/library/particular-threats-to-childrens-care-and-protection/covid-19/alternative-care-and-covid-19/case-management-considerations-for-children-in-residential-care-during-covid-19-pandemic" TargetMode="External"/><Relationship Id="rId4" Type="http://schemas.openxmlformats.org/officeDocument/2006/relationships/hyperlink" Target="https://bettercarenetwork.org/library/particular-threats-to-childrens-care-and-protection/covid-19/child-protection-for-covid-19/gatekeeping-considerations-during-the-covid-19-pandemi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
          <p:cNvPicPr preferRelativeResize="0"/>
          <p:nvPr/>
        </p:nvPicPr>
        <p:blipFill rotWithShape="1">
          <a:blip r:embed="rId3">
            <a:alphaModFix/>
          </a:blip>
          <a:srcRect l="68174" r="10764" b="58947"/>
          <a:stretch/>
        </p:blipFill>
        <p:spPr>
          <a:xfrm>
            <a:off x="6573078" y="205820"/>
            <a:ext cx="1550505" cy="1941034"/>
          </a:xfrm>
          <a:prstGeom prst="rect">
            <a:avLst/>
          </a:prstGeom>
          <a:noFill/>
          <a:ln>
            <a:noFill/>
          </a:ln>
        </p:spPr>
      </p:pic>
      <p:sp>
        <p:nvSpPr>
          <p:cNvPr id="190" name="Google Shape;190;p1"/>
          <p:cNvSpPr txBox="1"/>
          <p:nvPr/>
        </p:nvSpPr>
        <p:spPr>
          <a:xfrm>
            <a:off x="2705688" y="4985611"/>
            <a:ext cx="707922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dirty="0">
                <a:solidFill>
                  <a:srgbClr val="000000"/>
                </a:solidFill>
                <a:latin typeface="Calibri"/>
                <a:ea typeface="Calibri"/>
                <a:cs typeface="Calibri"/>
                <a:sym typeface="Calibri"/>
              </a:rPr>
              <a:t>Webinar Training</a:t>
            </a:r>
            <a:endParaRPr dirty="0"/>
          </a:p>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dirty="0">
                <a:solidFill>
                  <a:srgbClr val="000000"/>
                </a:solidFill>
                <a:latin typeface="Calibri"/>
                <a:ea typeface="Calibri"/>
                <a:cs typeface="Calibri"/>
                <a:sym typeface="Calibri"/>
              </a:rPr>
              <a:t>18</a:t>
            </a:r>
            <a:r>
              <a:rPr lang="en-GB" sz="2400" b="1" i="0" u="none" strike="noStrike" cap="none" baseline="30000" dirty="0">
                <a:solidFill>
                  <a:srgbClr val="000000"/>
                </a:solidFill>
                <a:latin typeface="Calibri"/>
                <a:ea typeface="Calibri"/>
                <a:cs typeface="Calibri"/>
                <a:sym typeface="Calibri"/>
              </a:rPr>
              <a:t>th</a:t>
            </a:r>
            <a:r>
              <a:rPr lang="en-GB" sz="2400" b="1" i="0" u="none" strike="noStrike" cap="none" dirty="0">
                <a:solidFill>
                  <a:srgbClr val="000000"/>
                </a:solidFill>
                <a:latin typeface="Calibri"/>
                <a:ea typeface="Calibri"/>
                <a:cs typeface="Calibri"/>
                <a:sym typeface="Calibri"/>
              </a:rPr>
              <a:t> March, 2021</a:t>
            </a:r>
            <a:endParaRPr sz="2400" b="1" i="0" u="none" strike="noStrike" cap="none" dirty="0">
              <a:solidFill>
                <a:srgbClr val="000000"/>
              </a:solidFill>
              <a:latin typeface="Calibri"/>
              <a:ea typeface="Calibri"/>
              <a:cs typeface="Calibri"/>
              <a:sym typeface="Calibri"/>
            </a:endParaRPr>
          </a:p>
        </p:txBody>
      </p:sp>
      <p:pic>
        <p:nvPicPr>
          <p:cNvPr id="191" name="Google Shape;191;p1"/>
          <p:cNvPicPr preferRelativeResize="0"/>
          <p:nvPr/>
        </p:nvPicPr>
        <p:blipFill rotWithShape="1">
          <a:blip r:embed="rId4">
            <a:alphaModFix/>
          </a:blip>
          <a:srcRect/>
          <a:stretch/>
        </p:blipFill>
        <p:spPr>
          <a:xfrm>
            <a:off x="10257183" y="6206784"/>
            <a:ext cx="1836494" cy="565785"/>
          </a:xfrm>
          <a:prstGeom prst="rect">
            <a:avLst/>
          </a:prstGeom>
          <a:noFill/>
          <a:ln>
            <a:noFill/>
          </a:ln>
        </p:spPr>
      </p:pic>
      <p:sp>
        <p:nvSpPr>
          <p:cNvPr id="192" name="Google Shape;192;p1"/>
          <p:cNvSpPr/>
          <p:nvPr/>
        </p:nvSpPr>
        <p:spPr>
          <a:xfrm>
            <a:off x="1073425" y="2535181"/>
            <a:ext cx="1000539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alibri"/>
              <a:buNone/>
            </a:pPr>
            <a:r>
              <a:rPr lang="en-GB" sz="3200" b="1" i="0" u="none" strike="noStrike" cap="none" dirty="0">
                <a:solidFill>
                  <a:srgbClr val="000000"/>
                </a:solidFill>
                <a:latin typeface="Calibri"/>
                <a:ea typeface="Calibri"/>
                <a:cs typeface="Calibri"/>
                <a:sym typeface="Calibri"/>
              </a:rPr>
              <a:t>Webinar </a:t>
            </a:r>
            <a:r>
              <a:rPr lang="en-GB" sz="3200" b="1" dirty="0">
                <a:latin typeface="Calibri"/>
                <a:ea typeface="Calibri"/>
                <a:cs typeface="Calibri"/>
                <a:sym typeface="Calibri"/>
              </a:rPr>
              <a:t>15</a:t>
            </a:r>
            <a:r>
              <a:rPr lang="en-GB" sz="3200" b="1" i="0" u="none" strike="noStrike" cap="none" dirty="0">
                <a:solidFill>
                  <a:srgbClr val="000000"/>
                </a:solidFill>
                <a:latin typeface="Calibri"/>
                <a:ea typeface="Calibri"/>
                <a:cs typeface="Calibri"/>
                <a:sym typeface="Calibri"/>
              </a:rPr>
              <a:t>: Remote case management</a:t>
            </a:r>
            <a:endParaRPr sz="3200" b="1" i="0" u="none" strike="noStrike" cap="none" dirty="0">
              <a:solidFill>
                <a:srgbClr val="000000"/>
              </a:solidFill>
              <a:latin typeface="Calibri"/>
              <a:ea typeface="Calibri"/>
              <a:cs typeface="Calibri"/>
              <a:sym typeface="Calibri"/>
            </a:endParaRPr>
          </a:p>
        </p:txBody>
      </p:sp>
      <p:pic>
        <p:nvPicPr>
          <p:cNvPr id="193" name="Google Shape;193;p1" descr="The Ministry of Gender, Labour and Social Development - Make 12.4% Work"/>
          <p:cNvPicPr preferRelativeResize="0"/>
          <p:nvPr/>
        </p:nvPicPr>
        <p:blipFill rotWithShape="1">
          <a:blip r:embed="rId5">
            <a:alphaModFix/>
          </a:blip>
          <a:srcRect l="18573" r="20612"/>
          <a:stretch/>
        </p:blipFill>
        <p:spPr>
          <a:xfrm>
            <a:off x="4200940" y="205820"/>
            <a:ext cx="1417983" cy="19410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7"/>
          <p:cNvSpPr txBox="1">
            <a:spLocks noGrp="1"/>
          </p:cNvSpPr>
          <p:nvPr>
            <p:ph type="title"/>
          </p:nvPr>
        </p:nvSpPr>
        <p:spPr>
          <a:xfrm>
            <a:off x="643467" y="321734"/>
            <a:ext cx="4970877"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a:solidFill>
                  <a:schemeClr val="dk1"/>
                </a:solidFill>
                <a:latin typeface="Calibri"/>
                <a:ea typeface="Calibri"/>
                <a:cs typeface="Calibri"/>
                <a:sym typeface="Calibri"/>
              </a:rPr>
              <a:t>Referrals</a:t>
            </a:r>
            <a:endParaRPr/>
          </a:p>
        </p:txBody>
      </p:sp>
      <p:sp>
        <p:nvSpPr>
          <p:cNvPr id="291" name="Google Shape;291;p7"/>
          <p:cNvSpPr txBox="1">
            <a:spLocks noGrp="1"/>
          </p:cNvSpPr>
          <p:nvPr>
            <p:ph type="body" idx="1"/>
          </p:nvPr>
        </p:nvSpPr>
        <p:spPr>
          <a:xfrm>
            <a:off x="507030" y="1150878"/>
            <a:ext cx="5427158" cy="479975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Font typeface="Noto Sans Symbols"/>
              <a:buChar char="▪"/>
            </a:pPr>
            <a:r>
              <a:rPr lang="en-GB" sz="2200"/>
              <a:t>New health services, WASH services and economic relief initiatives may be established as the situation evolves</a:t>
            </a:r>
            <a:endParaRPr/>
          </a:p>
          <a:p>
            <a:pPr marL="228600" lvl="0" indent="-228600" algn="l" rtl="0">
              <a:lnSpc>
                <a:spcPct val="90000"/>
              </a:lnSpc>
              <a:spcBef>
                <a:spcPts val="1000"/>
              </a:spcBef>
              <a:spcAft>
                <a:spcPts val="0"/>
              </a:spcAft>
              <a:buClr>
                <a:schemeClr val="dk1"/>
              </a:buClr>
              <a:buSzPts val="2200"/>
              <a:buFont typeface="Noto Sans Symbols"/>
              <a:buChar char="▪"/>
            </a:pPr>
            <a:r>
              <a:rPr lang="en-GB" sz="2200"/>
              <a:t>Case workers should monitor reliable government information sources (local authorities, Ministry of Health, local coordination mechanisms), and seek services for vulnerable populations. </a:t>
            </a:r>
            <a:endParaRPr/>
          </a:p>
          <a:p>
            <a:pPr marL="228600" lvl="0" indent="-228600" algn="l" rtl="0">
              <a:lnSpc>
                <a:spcPct val="90000"/>
              </a:lnSpc>
              <a:spcBef>
                <a:spcPts val="1000"/>
              </a:spcBef>
              <a:spcAft>
                <a:spcPts val="0"/>
              </a:spcAft>
              <a:buClr>
                <a:schemeClr val="dk1"/>
              </a:buClr>
              <a:buSzPts val="2200"/>
              <a:buFont typeface="Noto Sans Symbols"/>
              <a:buChar char="▪"/>
            </a:pPr>
            <a:r>
              <a:rPr lang="en-GB" sz="2200"/>
              <a:t>Keep in mind that service providers who do not typically provide health services may begin to mainstream health-focused elements which may be helpful for children and families (for example, dissemination of IECs about prevention measures).</a:t>
            </a:r>
            <a:endParaRPr/>
          </a:p>
        </p:txBody>
      </p:sp>
      <p:sp>
        <p:nvSpPr>
          <p:cNvPr id="292" name="Google Shape;292;p7"/>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7"/>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94" name="Google Shape;294;p7"/>
          <p:cNvGrpSpPr/>
          <p:nvPr/>
        </p:nvGrpSpPr>
        <p:grpSpPr>
          <a:xfrm>
            <a:off x="11094719" y="0"/>
            <a:ext cx="1097281" cy="1097280"/>
            <a:chOff x="11094719" y="0"/>
            <a:chExt cx="1097281" cy="1097280"/>
          </a:xfrm>
        </p:grpSpPr>
        <p:sp>
          <p:nvSpPr>
            <p:cNvPr id="295" name="Google Shape;295;p7"/>
            <p:cNvSpPr/>
            <p:nvPr/>
          </p:nvSpPr>
          <p:spPr>
            <a:xfrm rot="-5400000">
              <a:off x="11094720" y="0"/>
              <a:ext cx="1097280" cy="1097280"/>
            </a:xfrm>
            <a:prstGeom prst="triangle">
              <a:avLst>
                <a:gd name="adj" fmla="val 10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7"/>
            <p:cNvSpPr/>
            <p:nvPr/>
          </p:nvSpPr>
          <p:spPr>
            <a:xfrm rot="2700000">
              <a:off x="11189552" y="127618"/>
              <a:ext cx="457894" cy="457894"/>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aphicFrame>
        <p:nvGraphicFramePr>
          <p:cNvPr id="297" name="Google Shape;297;p7"/>
          <p:cNvGraphicFramePr/>
          <p:nvPr/>
        </p:nvGraphicFramePr>
        <p:xfrm>
          <a:off x="6257813" y="1150878"/>
          <a:ext cx="5290725" cy="4556200"/>
        </p:xfrm>
        <a:graphic>
          <a:graphicData uri="http://schemas.openxmlformats.org/drawingml/2006/table">
            <a:tbl>
              <a:tblPr firstRow="1" bandRow="1">
                <a:noFill/>
                <a:tableStyleId>{CEF47FF3-6D06-4128-BD9A-3B0F169C2F45}</a:tableStyleId>
              </a:tblPr>
              <a:tblGrid>
                <a:gridCol w="5290725">
                  <a:extLst>
                    <a:ext uri="{9D8B030D-6E8A-4147-A177-3AD203B41FA5}">
                      <a16:colId xmlns:a16="http://schemas.microsoft.com/office/drawing/2014/main" val="20000"/>
                    </a:ext>
                  </a:extLst>
                </a:gridCol>
              </a:tblGrid>
              <a:tr h="690900">
                <a:tc>
                  <a:txBody>
                    <a:bodyPr/>
                    <a:lstStyle/>
                    <a:p>
                      <a:pPr marL="0" marR="0" lvl="0" indent="0" algn="l" rtl="0">
                        <a:spcBef>
                          <a:spcPts val="0"/>
                        </a:spcBef>
                        <a:spcAft>
                          <a:spcPts val="0"/>
                        </a:spcAft>
                        <a:buNone/>
                      </a:pPr>
                      <a:r>
                        <a:rPr lang="en-GB" sz="1800"/>
                        <a:t>Case worker, client and service provider safety during referrals</a:t>
                      </a:r>
                      <a:endParaRPr sz="1800"/>
                    </a:p>
                  </a:txBody>
                  <a:tcPr marL="93375" marR="93375" marT="46675" marB="46675"/>
                </a:tc>
                <a:extLst>
                  <a:ext uri="{0D108BD9-81ED-4DB2-BD59-A6C34878D82A}">
                    <a16:rowId xmlns:a16="http://schemas.microsoft.com/office/drawing/2014/main" val="10000"/>
                  </a:ext>
                </a:extLst>
              </a:tr>
              <a:tr h="690900">
                <a:tc>
                  <a:txBody>
                    <a:bodyPr/>
                    <a:lstStyle/>
                    <a:p>
                      <a:pPr marL="0" marR="0" lvl="0" indent="0" algn="l" rtl="0">
                        <a:spcBef>
                          <a:spcPts val="0"/>
                        </a:spcBef>
                        <a:spcAft>
                          <a:spcPts val="0"/>
                        </a:spcAft>
                        <a:buNone/>
                      </a:pPr>
                      <a:r>
                        <a:rPr lang="en-GB" sz="1800"/>
                        <a:t>Handwash before and after touching referral documentation.</a:t>
                      </a:r>
                      <a:endParaRPr/>
                    </a:p>
                  </a:txBody>
                  <a:tcPr marL="93375" marR="93375" marT="46675" marB="46675"/>
                </a:tc>
                <a:extLst>
                  <a:ext uri="{0D108BD9-81ED-4DB2-BD59-A6C34878D82A}">
                    <a16:rowId xmlns:a16="http://schemas.microsoft.com/office/drawing/2014/main" val="10001"/>
                  </a:ext>
                </a:extLst>
              </a:tr>
              <a:tr h="690900">
                <a:tc>
                  <a:txBody>
                    <a:bodyPr/>
                    <a:lstStyle/>
                    <a:p>
                      <a:pPr marL="0" marR="0" lvl="0" indent="0" algn="l" rtl="0">
                        <a:lnSpc>
                          <a:spcPct val="100000"/>
                        </a:lnSpc>
                        <a:spcBef>
                          <a:spcPts val="0"/>
                        </a:spcBef>
                        <a:spcAft>
                          <a:spcPts val="0"/>
                        </a:spcAft>
                        <a:buClr>
                          <a:schemeClr val="dk1"/>
                        </a:buClr>
                        <a:buSzPts val="1800"/>
                        <a:buFont typeface="Calibri"/>
                        <a:buNone/>
                      </a:pPr>
                      <a:r>
                        <a:rPr lang="en-GB" sz="1800"/>
                        <a:t>Maintain physical distance when possible and wear masks.</a:t>
                      </a:r>
                      <a:endParaRPr/>
                    </a:p>
                  </a:txBody>
                  <a:tcPr marL="93375" marR="93375" marT="46675" marB="46675"/>
                </a:tc>
                <a:extLst>
                  <a:ext uri="{0D108BD9-81ED-4DB2-BD59-A6C34878D82A}">
                    <a16:rowId xmlns:a16="http://schemas.microsoft.com/office/drawing/2014/main" val="10002"/>
                  </a:ext>
                </a:extLst>
              </a:tr>
              <a:tr h="690900">
                <a:tc>
                  <a:txBody>
                    <a:bodyPr/>
                    <a:lstStyle/>
                    <a:p>
                      <a:pPr marL="0" marR="0" lvl="0" indent="0" algn="l" rtl="0">
                        <a:lnSpc>
                          <a:spcPct val="100000"/>
                        </a:lnSpc>
                        <a:spcBef>
                          <a:spcPts val="0"/>
                        </a:spcBef>
                        <a:spcAft>
                          <a:spcPts val="0"/>
                        </a:spcAft>
                        <a:buClr>
                          <a:schemeClr val="dk1"/>
                        </a:buClr>
                        <a:buSzPts val="1800"/>
                        <a:buFont typeface="Calibri"/>
                        <a:buNone/>
                      </a:pPr>
                      <a:r>
                        <a:rPr lang="en-GB" sz="1800"/>
                        <a:t>Private transportation may need to be acquired / provided to access referral services.</a:t>
                      </a:r>
                      <a:endParaRPr/>
                    </a:p>
                  </a:txBody>
                  <a:tcPr marL="93375" marR="93375" marT="46675" marB="46675"/>
                </a:tc>
                <a:extLst>
                  <a:ext uri="{0D108BD9-81ED-4DB2-BD59-A6C34878D82A}">
                    <a16:rowId xmlns:a16="http://schemas.microsoft.com/office/drawing/2014/main" val="10003"/>
                  </a:ext>
                </a:extLst>
              </a:tr>
              <a:tr h="690900">
                <a:tc>
                  <a:txBody>
                    <a:bodyPr/>
                    <a:lstStyle/>
                    <a:p>
                      <a:pPr marL="0" marR="0" lvl="0" indent="0" algn="l" rtl="0">
                        <a:lnSpc>
                          <a:spcPct val="100000"/>
                        </a:lnSpc>
                        <a:spcBef>
                          <a:spcPts val="0"/>
                        </a:spcBef>
                        <a:spcAft>
                          <a:spcPts val="0"/>
                        </a:spcAft>
                        <a:buClr>
                          <a:schemeClr val="dk1"/>
                        </a:buClr>
                        <a:buSzPts val="1800"/>
                        <a:buFont typeface="Calibri"/>
                        <a:buNone/>
                      </a:pPr>
                      <a:r>
                        <a:rPr lang="en-GB" sz="1800"/>
                        <a:t>Ensure driver is equipped with masks and water/soap/hand sanitisers.</a:t>
                      </a:r>
                      <a:endParaRPr/>
                    </a:p>
                  </a:txBody>
                  <a:tcPr marL="93375" marR="93375" marT="46675" marB="46675"/>
                </a:tc>
                <a:extLst>
                  <a:ext uri="{0D108BD9-81ED-4DB2-BD59-A6C34878D82A}">
                    <a16:rowId xmlns:a16="http://schemas.microsoft.com/office/drawing/2014/main" val="10004"/>
                  </a:ext>
                </a:extLst>
              </a:tr>
              <a:tr h="690900">
                <a:tc>
                  <a:txBody>
                    <a:bodyPr/>
                    <a:lstStyle/>
                    <a:p>
                      <a:pPr marL="0" marR="0" lvl="0" indent="0" algn="l" rtl="0">
                        <a:lnSpc>
                          <a:spcPct val="100000"/>
                        </a:lnSpc>
                        <a:spcBef>
                          <a:spcPts val="0"/>
                        </a:spcBef>
                        <a:spcAft>
                          <a:spcPts val="0"/>
                        </a:spcAft>
                        <a:buClr>
                          <a:schemeClr val="dk1"/>
                        </a:buClr>
                        <a:buSzPts val="1800"/>
                        <a:buFont typeface="Calibri"/>
                        <a:buNone/>
                      </a:pPr>
                      <a:r>
                        <a:rPr lang="en-GB" sz="1800"/>
                        <a:t>Pay attention to local guidance on the number of passengers allowed in a vehicle at one time.</a:t>
                      </a:r>
                      <a:endParaRPr/>
                    </a:p>
                  </a:txBody>
                  <a:tcPr marL="93375" marR="93375" marT="46675" marB="46675"/>
                </a:tc>
                <a:extLst>
                  <a:ext uri="{0D108BD9-81ED-4DB2-BD59-A6C34878D82A}">
                    <a16:rowId xmlns:a16="http://schemas.microsoft.com/office/drawing/2014/main" val="10005"/>
                  </a:ext>
                </a:extLst>
              </a:tr>
              <a:tr h="410800">
                <a:tc>
                  <a:txBody>
                    <a:bodyPr/>
                    <a:lstStyle/>
                    <a:p>
                      <a:pPr marL="0" marR="0" lvl="0" indent="0" algn="l" rtl="0">
                        <a:lnSpc>
                          <a:spcPct val="100000"/>
                        </a:lnSpc>
                        <a:spcBef>
                          <a:spcPts val="0"/>
                        </a:spcBef>
                        <a:spcAft>
                          <a:spcPts val="0"/>
                        </a:spcAft>
                        <a:buClr>
                          <a:schemeClr val="dk1"/>
                        </a:buClr>
                        <a:buSzPts val="1800"/>
                        <a:buFont typeface="Calibri"/>
                        <a:buNone/>
                      </a:pPr>
                      <a:r>
                        <a:rPr lang="en-GB" sz="1800"/>
                        <a:t>Windows should be down throughout the trip.</a:t>
                      </a:r>
                      <a:endParaRPr/>
                    </a:p>
                  </a:txBody>
                  <a:tcPr marL="93375" marR="93375" marT="46675" marB="46675"/>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8"/>
          <p:cNvSpPr/>
          <p:nvPr/>
        </p:nvSpPr>
        <p:spPr>
          <a:xfrm flipH="1">
            <a:off x="0" y="0"/>
            <a:ext cx="6421721" cy="6858000"/>
          </a:xfrm>
          <a:prstGeom prst="rect">
            <a:avLst/>
          </a:prstGeom>
          <a:gradFill>
            <a:gsLst>
              <a:gs pos="0">
                <a:srgbClr val="0E6EC6">
                  <a:alpha val="81960"/>
                </a:srgbClr>
              </a:gs>
              <a:gs pos="25000">
                <a:srgbClr val="0F6FC6">
                  <a:alpha val="60000"/>
                </a:srgbClr>
              </a:gs>
              <a:gs pos="94000">
                <a:srgbClr val="76C2E8"/>
              </a:gs>
              <a:gs pos="100000">
                <a:srgbClr val="76C2E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3" name="Google Shape;303;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4" name="Google Shape;304;p8"/>
          <p:cNvSpPr txBox="1">
            <a:spLocks noGrp="1"/>
          </p:cNvSpPr>
          <p:nvPr>
            <p:ph type="title"/>
          </p:nvPr>
        </p:nvSpPr>
        <p:spPr>
          <a:xfrm>
            <a:off x="6617740" y="802956"/>
            <a:ext cx="4766330" cy="8859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Calibri"/>
              <a:buNone/>
            </a:pPr>
            <a:r>
              <a:rPr lang="en-GB" sz="3600">
                <a:solidFill>
                  <a:srgbClr val="000000"/>
                </a:solidFill>
                <a:latin typeface="Calibri"/>
                <a:ea typeface="Calibri"/>
                <a:cs typeface="Calibri"/>
                <a:sym typeface="Calibri"/>
              </a:rPr>
              <a:t>Chat box</a:t>
            </a:r>
            <a:endParaRPr/>
          </a:p>
        </p:txBody>
      </p:sp>
      <p:sp>
        <p:nvSpPr>
          <p:cNvPr id="305" name="Google Shape;305;p8"/>
          <p:cNvSpPr/>
          <p:nvPr/>
        </p:nvSpPr>
        <p:spPr>
          <a:xfrm flipH="1">
            <a:off x="0" y="581159"/>
            <a:ext cx="5464879" cy="6276841"/>
          </a:xfrm>
          <a:custGeom>
            <a:avLst/>
            <a:gdLst/>
            <a:ahLst/>
            <a:cxnLst/>
            <a:rect l="l" t="t" r="r" b="b"/>
            <a:pathLst>
              <a:path w="5464879" h="6276841" extrusionOk="0">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w="12700" cap="flat" cmpd="sng">
            <a:solidFill>
              <a:srgbClr val="8EC5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6" name="Google Shape;306;p8" descr="Chat"/>
          <p:cNvPicPr preferRelativeResize="0">
            <a:picLocks noGrp="1"/>
          </p:cNvPicPr>
          <p:nvPr>
            <p:ph type="body" idx="1"/>
          </p:nvPr>
        </p:nvPicPr>
        <p:blipFill rotWithShape="1">
          <a:blip r:embed="rId4">
            <a:alphaModFix/>
          </a:blip>
          <a:srcRect/>
          <a:stretch/>
        </p:blipFill>
        <p:spPr>
          <a:xfrm>
            <a:off x="338328" y="1819656"/>
            <a:ext cx="4142232" cy="4142232"/>
          </a:xfrm>
          <a:prstGeom prst="rect">
            <a:avLst/>
          </a:prstGeom>
          <a:noFill/>
          <a:ln>
            <a:noFill/>
          </a:ln>
        </p:spPr>
      </p:pic>
      <p:sp>
        <p:nvSpPr>
          <p:cNvPr id="307" name="Google Shape;307;p8"/>
          <p:cNvSpPr txBox="1"/>
          <p:nvPr/>
        </p:nvSpPr>
        <p:spPr>
          <a:xfrm>
            <a:off x="6621072" y="2043952"/>
            <a:ext cx="4765949" cy="4546221"/>
          </a:xfrm>
          <a:prstGeom prst="rect">
            <a:avLst/>
          </a:prstGeom>
          <a:noFill/>
          <a:ln>
            <a:noFill/>
          </a:ln>
        </p:spPr>
        <p:txBody>
          <a:bodyPr spcFirstLastPara="1" wrap="square" lIns="91425" tIns="45700" rIns="91425" bIns="45700" anchor="t" anchorCtr="0">
            <a:normAutofit/>
          </a:bodyPr>
          <a:lstStyle/>
          <a:p>
            <a:pPr marL="571500" marR="0" lvl="0" indent="-571500" algn="l" rtl="0">
              <a:lnSpc>
                <a:spcPct val="90000"/>
              </a:lnSpc>
              <a:spcBef>
                <a:spcPts val="0"/>
              </a:spcBef>
              <a:spcAft>
                <a:spcPts val="0"/>
              </a:spcAft>
              <a:buClr>
                <a:schemeClr val="dk1"/>
              </a:buClr>
              <a:buSzPts val="3060"/>
              <a:buFont typeface="Noto Sans Symbols"/>
              <a:buChar char="▪"/>
            </a:pPr>
            <a:endParaRPr lang="en-GB" sz="2400" b="0" i="0" u="none" strike="noStrike" cap="none" dirty="0">
              <a:solidFill>
                <a:schemeClr val="dk1"/>
              </a:solidFill>
              <a:latin typeface="Calibri"/>
              <a:ea typeface="Calibri"/>
              <a:cs typeface="Calibri"/>
              <a:sym typeface="Calibri"/>
            </a:endParaRPr>
          </a:p>
          <a:p>
            <a:pPr marL="571500" marR="0" lvl="0" indent="-571500" algn="l" rtl="0">
              <a:lnSpc>
                <a:spcPct val="90000"/>
              </a:lnSpc>
              <a:spcBef>
                <a:spcPts val="0"/>
              </a:spcBef>
              <a:spcAft>
                <a:spcPts val="0"/>
              </a:spcAft>
              <a:buClr>
                <a:schemeClr val="dk1"/>
              </a:buClr>
              <a:buSzPts val="3060"/>
              <a:buFont typeface="Noto Sans Symbols"/>
              <a:buChar char="▪"/>
            </a:pPr>
            <a:endParaRPr lang="en-GB" sz="2400" dirty="0">
              <a:solidFill>
                <a:schemeClr val="dk1"/>
              </a:solidFill>
              <a:latin typeface="Calibri"/>
              <a:ea typeface="Calibri"/>
              <a:cs typeface="Calibri"/>
              <a:sym typeface="Calibri"/>
            </a:endParaRPr>
          </a:p>
          <a:p>
            <a:pPr marL="571500" marR="0" lvl="0" indent="-571500" algn="l" rtl="0">
              <a:lnSpc>
                <a:spcPct val="90000"/>
              </a:lnSpc>
              <a:spcBef>
                <a:spcPts val="0"/>
              </a:spcBef>
              <a:spcAft>
                <a:spcPts val="0"/>
              </a:spcAft>
              <a:buClr>
                <a:schemeClr val="dk1"/>
              </a:buClr>
              <a:buSzPts val="3060"/>
              <a:buFont typeface="Noto Sans Symbols"/>
              <a:buChar char="▪"/>
            </a:pPr>
            <a:r>
              <a:rPr lang="en-GB" sz="2400" b="0" i="0" u="none" strike="noStrike" cap="none" dirty="0">
                <a:solidFill>
                  <a:schemeClr val="dk1"/>
                </a:solidFill>
                <a:latin typeface="Calibri"/>
                <a:ea typeface="Calibri"/>
                <a:cs typeface="Calibri"/>
                <a:sym typeface="Calibri"/>
              </a:rPr>
              <a:t>Which case management process was the most challenging during the containment measures? </a:t>
            </a:r>
            <a:br>
              <a:rPr lang="en-GB" sz="2400" b="0" i="0" u="none" strike="noStrike" cap="none" dirty="0">
                <a:solidFill>
                  <a:schemeClr val="dk1"/>
                </a:solidFill>
                <a:latin typeface="Calibri"/>
                <a:ea typeface="Calibri"/>
                <a:cs typeface="Calibri"/>
                <a:sym typeface="Calibri"/>
              </a:rPr>
            </a:br>
            <a:endParaRPr sz="2400" b="0" i="0" u="none" strike="noStrike" cap="none" dirty="0">
              <a:solidFill>
                <a:schemeClr val="dk1"/>
              </a:solidFill>
              <a:latin typeface="Calibri"/>
              <a:ea typeface="Calibri"/>
              <a:cs typeface="Calibri"/>
              <a:sym typeface="Calibri"/>
            </a:endParaRPr>
          </a:p>
          <a:p>
            <a:pPr marL="571500" marR="0" lvl="0" indent="-571500" algn="l" rtl="0">
              <a:lnSpc>
                <a:spcPct val="90000"/>
              </a:lnSpc>
              <a:spcBef>
                <a:spcPts val="0"/>
              </a:spcBef>
              <a:spcAft>
                <a:spcPts val="0"/>
              </a:spcAft>
              <a:buClr>
                <a:schemeClr val="dk1"/>
              </a:buClr>
              <a:buSzPts val="3060"/>
              <a:buFont typeface="Noto Sans Symbols"/>
              <a:buChar char="▪"/>
            </a:pPr>
            <a:r>
              <a:rPr lang="en-GB" sz="2400" b="0" i="0" u="none" strike="noStrike" cap="none" dirty="0">
                <a:solidFill>
                  <a:schemeClr val="dk1"/>
                </a:solidFill>
                <a:latin typeface="Calibri"/>
                <a:ea typeface="Calibri"/>
                <a:cs typeface="Calibri"/>
                <a:sym typeface="Calibri"/>
              </a:rPr>
              <a:t>Which strategies </a:t>
            </a:r>
            <a:r>
              <a:rPr lang="en-GB" sz="2400" dirty="0">
                <a:solidFill>
                  <a:schemeClr val="dk1"/>
                </a:solidFill>
                <a:latin typeface="Calibri"/>
                <a:ea typeface="Calibri"/>
                <a:cs typeface="Calibri"/>
                <a:sym typeface="Calibri"/>
              </a:rPr>
              <a:t>did you</a:t>
            </a:r>
            <a:r>
              <a:rPr lang="en-GB" sz="2400" b="0" i="0" u="none" strike="noStrike" cap="none" dirty="0">
                <a:solidFill>
                  <a:schemeClr val="dk1"/>
                </a:solidFill>
                <a:latin typeface="Calibri"/>
                <a:ea typeface="Calibri"/>
                <a:cs typeface="Calibri"/>
                <a:sym typeface="Calibri"/>
              </a:rPr>
              <a:t> use to overcome this challenge?</a:t>
            </a:r>
          </a:p>
          <a:p>
            <a:pPr marR="0" lvl="0" algn="l" rtl="0">
              <a:lnSpc>
                <a:spcPct val="90000"/>
              </a:lnSpc>
              <a:spcBef>
                <a:spcPts val="0"/>
              </a:spcBef>
              <a:spcAft>
                <a:spcPts val="0"/>
              </a:spcAft>
              <a:buClr>
                <a:schemeClr val="dk1"/>
              </a:buClr>
              <a:buSzPts val="3060"/>
            </a:pPr>
            <a:endParaRPr lang="en-GB" sz="2400" b="0" i="0" u="none" strike="noStrike" cap="none" dirty="0">
              <a:solidFill>
                <a:schemeClr val="dk1"/>
              </a:solidFill>
              <a:latin typeface="Calibri"/>
              <a:ea typeface="Calibri"/>
              <a:cs typeface="Calibri"/>
              <a:sym typeface="Calibri"/>
            </a:endParaRPr>
          </a:p>
          <a:p>
            <a:pPr marL="571500" marR="0" lvl="0" indent="-571500" algn="l" rtl="0">
              <a:lnSpc>
                <a:spcPct val="90000"/>
              </a:lnSpc>
              <a:spcBef>
                <a:spcPts val="0"/>
              </a:spcBef>
              <a:spcAft>
                <a:spcPts val="0"/>
              </a:spcAft>
              <a:buClr>
                <a:schemeClr val="dk1"/>
              </a:buClr>
              <a:buSzPts val="3060"/>
              <a:buFont typeface="Noto Sans Symbols"/>
              <a:buChar char="▪"/>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12"/>
        <p:cNvGrpSpPr/>
        <p:nvPr/>
      </p:nvGrpSpPr>
      <p:grpSpPr>
        <a:xfrm>
          <a:off x="0" y="0"/>
          <a:ext cx="0" cy="0"/>
          <a:chOff x="0" y="0"/>
          <a:chExt cx="0" cy="0"/>
        </a:xfrm>
      </p:grpSpPr>
      <p:sp>
        <p:nvSpPr>
          <p:cNvPr id="313" name="Google Shape;313;p9"/>
          <p:cNvSpPr txBox="1">
            <a:spLocks noGrp="1"/>
          </p:cNvSpPr>
          <p:nvPr>
            <p:ph type="title"/>
          </p:nvPr>
        </p:nvSpPr>
        <p:spPr>
          <a:xfrm>
            <a:off x="762001" y="803325"/>
            <a:ext cx="531453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Virtual monitoring</a:t>
            </a:r>
            <a:endParaRPr/>
          </a:p>
        </p:txBody>
      </p:sp>
      <p:sp>
        <p:nvSpPr>
          <p:cNvPr id="314" name="Google Shape;314;p9"/>
          <p:cNvSpPr txBox="1">
            <a:spLocks noGrp="1"/>
          </p:cNvSpPr>
          <p:nvPr>
            <p:ph type="body" idx="1"/>
          </p:nvPr>
        </p:nvSpPr>
        <p:spPr>
          <a:xfrm>
            <a:off x="762000" y="1758461"/>
            <a:ext cx="5314543" cy="467047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2200"/>
              <a:buFont typeface="Noto Sans Symbols"/>
              <a:buChar char="▪"/>
            </a:pPr>
            <a:r>
              <a:rPr lang="en-GB" sz="2200" dirty="0"/>
              <a:t>Continue monitoring via phone and via community actors. </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GB" sz="2200" dirty="0"/>
              <a:t>Be mindful of calling families at convenient times. Ideally, calls should be kept 20mins.</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GB" sz="2200" dirty="0"/>
              <a:t>Important to equip clients with contact information for local authorities, para-SWs (and other local community support actors) and hotlines, as well as encourage clients to contact case worker directly should they face any challenges.</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GB" sz="2200" dirty="0"/>
              <a:t>Prioritise safety and protection, health, and psychosocial wellbeing.</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GB" sz="2200" dirty="0"/>
              <a:t>Using a stoplight approach to prioritise risk and frequency of engagement</a:t>
            </a:r>
            <a:endParaRPr dirty="0"/>
          </a:p>
          <a:p>
            <a:pPr marL="228600" lvl="0" indent="-139700" algn="l" rtl="0">
              <a:lnSpc>
                <a:spcPct val="90000"/>
              </a:lnSpc>
              <a:spcBef>
                <a:spcPts val="1000"/>
              </a:spcBef>
              <a:spcAft>
                <a:spcPts val="0"/>
              </a:spcAft>
              <a:buClr>
                <a:schemeClr val="lt1"/>
              </a:buClr>
              <a:buSzPts val="1400"/>
              <a:buNone/>
            </a:pPr>
            <a:endParaRPr sz="1400" dirty="0"/>
          </a:p>
        </p:txBody>
      </p:sp>
      <p:sp>
        <p:nvSpPr>
          <p:cNvPr id="315" name="Google Shape;315;p9"/>
          <p:cNvSpPr/>
          <p:nvPr/>
        </p:nvSpPr>
        <p:spPr>
          <a:xfrm flipH="1">
            <a:off x="658278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16" name="Google Shape;316;p9"/>
          <p:cNvPicPr preferRelativeResize="0"/>
          <p:nvPr/>
        </p:nvPicPr>
        <p:blipFill rotWithShape="1">
          <a:blip r:embed="rId3">
            <a:alphaModFix/>
          </a:blip>
          <a:srcRect l="325" r="3443"/>
          <a:stretch/>
        </p:blipFill>
        <p:spPr>
          <a:xfrm>
            <a:off x="6750141" y="-2"/>
            <a:ext cx="5441859" cy="5654940"/>
          </a:xfrm>
          <a:custGeom>
            <a:avLst/>
            <a:gdLst/>
            <a:ahLst/>
            <a:cxnLst/>
            <a:rect l="l" t="t" r="r" b="b"/>
            <a:pathLst>
              <a:path w="5441859" h="5654940" extrusionOk="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Suggested considerations for risk level</a:t>
            </a:r>
            <a:endParaRPr/>
          </a:p>
        </p:txBody>
      </p:sp>
      <p:sp>
        <p:nvSpPr>
          <p:cNvPr id="322" name="Google Shape;322;p10"/>
          <p:cNvSpPr txBox="1">
            <a:spLocks noGrp="1"/>
          </p:cNvSpPr>
          <p:nvPr>
            <p:ph type="body" idx="1"/>
          </p:nvPr>
        </p:nvSpPr>
        <p:spPr>
          <a:xfrm>
            <a:off x="554636" y="1604133"/>
            <a:ext cx="6355830" cy="488874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70000"/>
              </a:lnSpc>
              <a:spcBef>
                <a:spcPts val="0"/>
              </a:spcBef>
              <a:spcAft>
                <a:spcPts val="0"/>
              </a:spcAft>
              <a:buClr>
                <a:srgbClr val="FF0000"/>
              </a:buClr>
              <a:buSzPts val="2380"/>
              <a:buFont typeface="Noto Sans Symbols"/>
              <a:buChar char="▪"/>
            </a:pPr>
            <a:r>
              <a:rPr lang="en-GB" sz="2380" b="1" dirty="0">
                <a:solidFill>
                  <a:srgbClr val="FF0000"/>
                </a:solidFill>
              </a:rPr>
              <a:t>HIGH RISK - IMMEDIATE ACTION REQUIRED (should be considered for in-person support)</a:t>
            </a:r>
            <a:br>
              <a:rPr lang="en-GB" sz="2380" b="1" dirty="0"/>
            </a:br>
            <a:r>
              <a:rPr lang="en-GB" sz="2380" dirty="0"/>
              <a:t>Client is currently experiencing one or more of the following: </a:t>
            </a:r>
            <a:br>
              <a:rPr lang="en-GB" sz="2380" dirty="0"/>
            </a:br>
            <a:r>
              <a:rPr lang="en-GB" sz="2380" dirty="0"/>
              <a:t>a) violence, abuse, neglect or exploitation;  </a:t>
            </a:r>
            <a:br>
              <a:rPr lang="en-GB" sz="2380" dirty="0"/>
            </a:br>
            <a:r>
              <a:rPr lang="en-GB" sz="2380" dirty="0"/>
              <a:t>b) malnutrition / chronic illness / disability &amp; no proper health care;  </a:t>
            </a:r>
            <a:br>
              <a:rPr lang="en-GB" sz="2380" dirty="0"/>
            </a:br>
            <a:r>
              <a:rPr lang="en-GB" sz="2380" dirty="0"/>
              <a:t>c) economic resources creating barriers to food and water.</a:t>
            </a:r>
            <a:endParaRPr sz="2380" dirty="0"/>
          </a:p>
          <a:p>
            <a:pPr marL="228600" lvl="0" indent="-228600" algn="l" rtl="0">
              <a:lnSpc>
                <a:spcPct val="70000"/>
              </a:lnSpc>
              <a:spcBef>
                <a:spcPts val="1000"/>
              </a:spcBef>
              <a:spcAft>
                <a:spcPts val="0"/>
              </a:spcAft>
              <a:buClr>
                <a:srgbClr val="FFC000"/>
              </a:buClr>
              <a:buSzPts val="2380"/>
              <a:buFont typeface="Noto Sans Symbols"/>
              <a:buChar char="▪"/>
            </a:pPr>
            <a:r>
              <a:rPr lang="en-GB" sz="2380" b="1" dirty="0">
                <a:solidFill>
                  <a:srgbClr val="FFC000"/>
                </a:solidFill>
              </a:rPr>
              <a:t>MEDIUM RISK (could be considered for in-person support, esp. via community structures)</a:t>
            </a:r>
            <a:br>
              <a:rPr lang="en-GB" sz="2380" b="1" dirty="0"/>
            </a:br>
            <a:r>
              <a:rPr lang="en-GB" sz="2380" dirty="0"/>
              <a:t>Referral needed or follow up call required within the next week. Client is at risk of violence, abuse, neglect or exploitation, malnutrition or other physical or mental health concern.</a:t>
            </a:r>
            <a:endParaRPr sz="2380" dirty="0"/>
          </a:p>
          <a:p>
            <a:pPr marL="228600" lvl="0" indent="-228600" algn="l" rtl="0">
              <a:lnSpc>
                <a:spcPct val="70000"/>
              </a:lnSpc>
              <a:spcBef>
                <a:spcPts val="1000"/>
              </a:spcBef>
              <a:spcAft>
                <a:spcPts val="0"/>
              </a:spcAft>
              <a:buClr>
                <a:srgbClr val="00B050"/>
              </a:buClr>
              <a:buSzPts val="2380"/>
              <a:buFont typeface="Noto Sans Symbols"/>
              <a:buChar char="▪"/>
            </a:pPr>
            <a:r>
              <a:rPr lang="en-GB" sz="2380" b="1" dirty="0">
                <a:solidFill>
                  <a:srgbClr val="00B050"/>
                </a:solidFill>
              </a:rPr>
              <a:t>LOW RISK (remote support)</a:t>
            </a:r>
            <a:br>
              <a:rPr lang="en-GB" sz="2380" b="1" dirty="0"/>
            </a:br>
            <a:r>
              <a:rPr lang="en-GB" sz="2380" dirty="0"/>
              <a:t>Client is not currently being harmed, and is having their needs met</a:t>
            </a:r>
            <a:endParaRPr sz="2380" dirty="0"/>
          </a:p>
          <a:p>
            <a:pPr marL="228600" lvl="0" indent="-77470" algn="l" rtl="0">
              <a:lnSpc>
                <a:spcPct val="70000"/>
              </a:lnSpc>
              <a:spcBef>
                <a:spcPts val="1000"/>
              </a:spcBef>
              <a:spcAft>
                <a:spcPts val="0"/>
              </a:spcAft>
              <a:buClr>
                <a:schemeClr val="dk1"/>
              </a:buClr>
              <a:buSzPts val="2380"/>
              <a:buNone/>
            </a:pPr>
            <a:endParaRPr sz="2380" dirty="0"/>
          </a:p>
        </p:txBody>
      </p:sp>
      <p:sp>
        <p:nvSpPr>
          <p:cNvPr id="323" name="Google Shape;323;p10"/>
          <p:cNvSpPr/>
          <p:nvPr/>
        </p:nvSpPr>
        <p:spPr>
          <a:xfrm>
            <a:off x="7629524" y="2065682"/>
            <a:ext cx="3871913"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1" u="none" strike="noStrike" cap="none">
                <a:solidFill>
                  <a:schemeClr val="dk1"/>
                </a:solidFill>
                <a:latin typeface="Calibri"/>
                <a:ea typeface="Calibri"/>
                <a:cs typeface="Calibri"/>
                <a:sym typeface="Calibri"/>
              </a:rPr>
              <a:t>Suggested frequency of engagement</a:t>
            </a:r>
            <a:endParaRPr/>
          </a:p>
          <a:p>
            <a:pPr marL="457200" marR="0" lvl="1" indent="0" algn="l" rtl="0">
              <a:spcBef>
                <a:spcPts val="0"/>
              </a:spcBef>
              <a:spcAft>
                <a:spcPts val="0"/>
              </a:spcAft>
              <a:buNone/>
            </a:pPr>
            <a:r>
              <a:rPr lang="en-GB" sz="2000" b="0" i="1" u="none" strike="noStrike" cap="none">
                <a:solidFill>
                  <a:srgbClr val="FF0000"/>
                </a:solidFill>
                <a:latin typeface="Calibri"/>
                <a:ea typeface="Calibri"/>
                <a:cs typeface="Calibri"/>
                <a:sym typeface="Calibri"/>
              </a:rPr>
              <a:t>High risk cases should be monitored twice per week; </a:t>
            </a:r>
            <a:endParaRPr/>
          </a:p>
          <a:p>
            <a:pPr marL="457200" marR="0" lvl="1" indent="0" algn="l" rtl="0">
              <a:spcBef>
                <a:spcPts val="0"/>
              </a:spcBef>
              <a:spcAft>
                <a:spcPts val="0"/>
              </a:spcAft>
              <a:buNone/>
            </a:pPr>
            <a:r>
              <a:rPr lang="en-GB" sz="2000" b="0" i="1" u="none" strike="noStrike" cap="none">
                <a:solidFill>
                  <a:srgbClr val="FFC000"/>
                </a:solidFill>
                <a:latin typeface="Calibri"/>
                <a:ea typeface="Calibri"/>
                <a:cs typeface="Calibri"/>
                <a:sym typeface="Calibri"/>
              </a:rPr>
              <a:t>Medium risk cases should be monitored once per week</a:t>
            </a:r>
            <a:r>
              <a:rPr lang="en-GB" sz="2000" b="0" i="1" u="none" strike="noStrike" cap="none">
                <a:solidFill>
                  <a:schemeClr val="dk1"/>
                </a:solidFill>
                <a:latin typeface="Calibri"/>
                <a:ea typeface="Calibri"/>
                <a:cs typeface="Calibri"/>
                <a:sym typeface="Calibri"/>
              </a:rPr>
              <a:t>; </a:t>
            </a:r>
            <a:endParaRPr/>
          </a:p>
          <a:p>
            <a:pPr marL="457200" marR="0" lvl="1" indent="0" algn="l" rtl="0">
              <a:spcBef>
                <a:spcPts val="0"/>
              </a:spcBef>
              <a:spcAft>
                <a:spcPts val="0"/>
              </a:spcAft>
              <a:buNone/>
            </a:pPr>
            <a:r>
              <a:rPr lang="en-GB" sz="2000" b="0" i="1" u="none" strike="noStrike" cap="none">
                <a:solidFill>
                  <a:srgbClr val="00B050"/>
                </a:solidFill>
                <a:latin typeface="Calibri"/>
                <a:ea typeface="Calibri"/>
                <a:cs typeface="Calibri"/>
                <a:sym typeface="Calibri"/>
              </a:rPr>
              <a:t>Low risk cases should be monitored every two weeks.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11"/>
          <p:cNvSpPr/>
          <p:nvPr/>
        </p:nvSpPr>
        <p:spPr>
          <a:xfrm rot="10800000" flipH="1">
            <a:off x="-1" y="-1"/>
            <a:ext cx="4403709" cy="6858001"/>
          </a:xfrm>
          <a:custGeom>
            <a:avLst/>
            <a:gdLst/>
            <a:ahLst/>
            <a:cxnLst/>
            <a:rect l="l" t="t" r="r" b="b"/>
            <a:pathLst>
              <a:path w="4403709" h="6858001" extrusionOk="0">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29" name="Google Shape;329;p11"/>
          <p:cNvGrpSpPr/>
          <p:nvPr/>
        </p:nvGrpSpPr>
        <p:grpSpPr>
          <a:xfrm>
            <a:off x="3315292" y="0"/>
            <a:ext cx="2436813" cy="6858001"/>
            <a:chOff x="1320800" y="0"/>
            <a:chExt cx="2436813" cy="6858001"/>
          </a:xfrm>
        </p:grpSpPr>
        <p:sp>
          <p:nvSpPr>
            <p:cNvPr id="330" name="Google Shape;330;p11"/>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331" name="Google Shape;331;p11"/>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332" name="Google Shape;332;p11"/>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333" name="Google Shape;333;p11"/>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0D5672"/>
            </a:solidFill>
            <a:ln>
              <a:noFill/>
            </a:ln>
          </p:spPr>
        </p:sp>
        <p:sp>
          <p:nvSpPr>
            <p:cNvPr id="334" name="Google Shape;334;p11"/>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1482AB"/>
            </a:solidFill>
            <a:ln>
              <a:noFill/>
            </a:ln>
          </p:spPr>
        </p:sp>
        <p:sp>
          <p:nvSpPr>
            <p:cNvPr id="335" name="Google Shape;335;p11"/>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36" name="Google Shape;336;p11"/>
          <p:cNvSpPr txBox="1">
            <a:spLocks noGrp="1"/>
          </p:cNvSpPr>
          <p:nvPr>
            <p:ph type="title"/>
          </p:nvPr>
        </p:nvSpPr>
        <p:spPr>
          <a:xfrm>
            <a:off x="535020" y="685800"/>
            <a:ext cx="2780271" cy="5105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GB" sz="4000">
                <a:solidFill>
                  <a:srgbClr val="FFFFFF"/>
                </a:solidFill>
              </a:rPr>
              <a:t>Case Closure</a:t>
            </a:r>
            <a:endParaRPr sz="4000">
              <a:solidFill>
                <a:srgbClr val="FFFFFF"/>
              </a:solidFill>
            </a:endParaRPr>
          </a:p>
        </p:txBody>
      </p:sp>
      <p:grpSp>
        <p:nvGrpSpPr>
          <p:cNvPr id="337" name="Google Shape;337;p11"/>
          <p:cNvGrpSpPr/>
          <p:nvPr/>
        </p:nvGrpSpPr>
        <p:grpSpPr>
          <a:xfrm>
            <a:off x="5010150" y="685800"/>
            <a:ext cx="6492875" cy="5105400"/>
            <a:chOff x="0" y="0"/>
            <a:chExt cx="6492875" cy="5105400"/>
          </a:xfrm>
        </p:grpSpPr>
        <p:cxnSp>
          <p:nvCxnSpPr>
            <p:cNvPr id="338" name="Google Shape;338;p11"/>
            <p:cNvCxnSpPr/>
            <p:nvPr/>
          </p:nvCxnSpPr>
          <p:spPr>
            <a:xfrm>
              <a:off x="0" y="0"/>
              <a:ext cx="6492875" cy="0"/>
            </a:xfrm>
            <a:prstGeom prst="straightConnector1">
              <a:avLst/>
            </a:prstGeom>
            <a:solidFill>
              <a:srgbClr val="2383C6"/>
            </a:solidFill>
            <a:ln w="12700" cap="flat" cmpd="sng">
              <a:solidFill>
                <a:srgbClr val="2383C6"/>
              </a:solidFill>
              <a:prstDash val="solid"/>
              <a:miter lim="800000"/>
              <a:headEnd type="none" w="sm" len="sm"/>
              <a:tailEnd type="none" w="sm" len="sm"/>
            </a:ln>
          </p:spPr>
        </p:cxnSp>
        <p:sp>
          <p:nvSpPr>
            <p:cNvPr id="339" name="Google Shape;339;p11"/>
            <p:cNvSpPr/>
            <p:nvPr/>
          </p:nvSpPr>
          <p:spPr>
            <a:xfrm>
              <a:off x="0" y="0"/>
              <a:ext cx="6492875" cy="255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txBox="1"/>
            <p:nvPr/>
          </p:nvSpPr>
          <p:spPr>
            <a:xfrm>
              <a:off x="0" y="0"/>
              <a:ext cx="6492875" cy="25527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dk1"/>
                </a:buClr>
                <a:buSzPts val="2700"/>
                <a:buFont typeface="Calibri"/>
                <a:buNone/>
              </a:pPr>
              <a:r>
                <a:rPr lang="en-GB" sz="2700">
                  <a:solidFill>
                    <a:schemeClr val="dk1"/>
                  </a:solidFill>
                  <a:latin typeface="Calibri"/>
                  <a:ea typeface="Calibri"/>
                  <a:cs typeface="Calibri"/>
                  <a:sym typeface="Calibri"/>
                </a:rPr>
                <a:t>Important to identify low-risk cases to free up case workers’ time. However, at this time, it is not recommended to officially close any cases as the socio-economic and health risks will continue for a period of time.</a:t>
              </a:r>
              <a:endParaRPr sz="2700">
                <a:solidFill>
                  <a:schemeClr val="dk1"/>
                </a:solidFill>
                <a:latin typeface="Calibri"/>
                <a:ea typeface="Calibri"/>
                <a:cs typeface="Calibri"/>
                <a:sym typeface="Calibri"/>
              </a:endParaRPr>
            </a:p>
          </p:txBody>
        </p:sp>
        <p:cxnSp>
          <p:nvCxnSpPr>
            <p:cNvPr id="341" name="Google Shape;341;p11"/>
            <p:cNvCxnSpPr/>
            <p:nvPr/>
          </p:nvCxnSpPr>
          <p:spPr>
            <a:xfrm>
              <a:off x="0" y="2552700"/>
              <a:ext cx="6492875" cy="0"/>
            </a:xfrm>
            <a:prstGeom prst="straightConnector1">
              <a:avLst/>
            </a:prstGeom>
            <a:solidFill>
              <a:srgbClr val="24CED7"/>
            </a:solidFill>
            <a:ln w="12700" cap="flat" cmpd="sng">
              <a:solidFill>
                <a:srgbClr val="24CED7"/>
              </a:solidFill>
              <a:prstDash val="solid"/>
              <a:miter lim="800000"/>
              <a:headEnd type="none" w="sm" len="sm"/>
              <a:tailEnd type="none" w="sm" len="sm"/>
            </a:ln>
          </p:spPr>
        </p:cxnSp>
        <p:sp>
          <p:nvSpPr>
            <p:cNvPr id="342" name="Google Shape;342;p11"/>
            <p:cNvSpPr/>
            <p:nvPr/>
          </p:nvSpPr>
          <p:spPr>
            <a:xfrm>
              <a:off x="0" y="2552700"/>
              <a:ext cx="6492875" cy="255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txBox="1"/>
            <p:nvPr/>
          </p:nvSpPr>
          <p:spPr>
            <a:xfrm>
              <a:off x="0" y="2552700"/>
              <a:ext cx="6492875" cy="25527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dk1"/>
                </a:buClr>
                <a:buSzPts val="2700"/>
                <a:buFont typeface="Calibri"/>
                <a:buNone/>
              </a:pPr>
              <a:r>
                <a:rPr lang="en-GB" sz="2700">
                  <a:solidFill>
                    <a:schemeClr val="dk1"/>
                  </a:solidFill>
                  <a:latin typeface="Calibri"/>
                  <a:ea typeface="Calibri"/>
                  <a:cs typeface="Calibri"/>
                  <a:sym typeface="Calibri"/>
                </a:rPr>
                <a:t>Ensure all households are provided contacts for case workers, service providers, local authorities, and other support actors who are geographically accessible to them, should they face challenges.</a:t>
              </a:r>
              <a:endParaRPr sz="27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p12"/>
          <p:cNvSpPr/>
          <p:nvPr/>
        </p:nvSpPr>
        <p:spPr>
          <a:xfrm rot="10800000" flipH="1">
            <a:off x="-1" y="-1"/>
            <a:ext cx="4403709" cy="6858001"/>
          </a:xfrm>
          <a:custGeom>
            <a:avLst/>
            <a:gdLst/>
            <a:ahLst/>
            <a:cxnLst/>
            <a:rect l="l" t="t" r="r" b="b"/>
            <a:pathLst>
              <a:path w="4403709" h="6858001" extrusionOk="0">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50" name="Google Shape;350;p12"/>
          <p:cNvGrpSpPr/>
          <p:nvPr/>
        </p:nvGrpSpPr>
        <p:grpSpPr>
          <a:xfrm>
            <a:off x="3315292" y="0"/>
            <a:ext cx="2436813" cy="6858001"/>
            <a:chOff x="1320800" y="0"/>
            <a:chExt cx="2436813" cy="6858001"/>
          </a:xfrm>
        </p:grpSpPr>
        <p:sp>
          <p:nvSpPr>
            <p:cNvPr id="351" name="Google Shape;351;p12"/>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352" name="Google Shape;352;p12"/>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353" name="Google Shape;353;p12"/>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354" name="Google Shape;354;p12"/>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0D5672"/>
            </a:solidFill>
            <a:ln>
              <a:noFill/>
            </a:ln>
          </p:spPr>
        </p:sp>
        <p:sp>
          <p:nvSpPr>
            <p:cNvPr id="355" name="Google Shape;355;p12"/>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1482AB"/>
            </a:solidFill>
            <a:ln>
              <a:noFill/>
            </a:ln>
          </p:spPr>
        </p:sp>
        <p:sp>
          <p:nvSpPr>
            <p:cNvPr id="356" name="Google Shape;356;p12"/>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57" name="Google Shape;357;p12"/>
          <p:cNvSpPr txBox="1">
            <a:spLocks noGrp="1"/>
          </p:cNvSpPr>
          <p:nvPr>
            <p:ph type="title"/>
          </p:nvPr>
        </p:nvSpPr>
        <p:spPr>
          <a:xfrm>
            <a:off x="535020" y="685800"/>
            <a:ext cx="2780271" cy="5105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GB" sz="4000">
                <a:solidFill>
                  <a:srgbClr val="FFFFFF"/>
                </a:solidFill>
              </a:rPr>
              <a:t>Supervision</a:t>
            </a:r>
            <a:endParaRPr sz="4000">
              <a:solidFill>
                <a:srgbClr val="FFFFFF"/>
              </a:solidFill>
            </a:endParaRPr>
          </a:p>
        </p:txBody>
      </p:sp>
      <p:grpSp>
        <p:nvGrpSpPr>
          <p:cNvPr id="358" name="Google Shape;358;p12"/>
          <p:cNvGrpSpPr/>
          <p:nvPr/>
        </p:nvGrpSpPr>
        <p:grpSpPr>
          <a:xfrm>
            <a:off x="5010150" y="90698"/>
            <a:ext cx="6492875" cy="6491249"/>
            <a:chOff x="0" y="4201"/>
            <a:chExt cx="6492875" cy="6491249"/>
          </a:xfrm>
        </p:grpSpPr>
        <p:sp>
          <p:nvSpPr>
            <p:cNvPr id="359" name="Google Shape;359;p12"/>
            <p:cNvSpPr/>
            <p:nvPr/>
          </p:nvSpPr>
          <p:spPr>
            <a:xfrm>
              <a:off x="0" y="4201"/>
              <a:ext cx="6492875" cy="1200420"/>
            </a:xfrm>
            <a:prstGeom prst="roundRect">
              <a:avLst>
                <a:gd name="adj" fmla="val 16667"/>
              </a:avLst>
            </a:prstGeom>
            <a:solidFill>
              <a:srgbClr val="3B88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2"/>
            <p:cNvSpPr txBox="1"/>
            <p:nvPr/>
          </p:nvSpPr>
          <p:spPr>
            <a:xfrm>
              <a:off x="58600" y="62801"/>
              <a:ext cx="6375675" cy="108322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Remember “we cannot care for others if we are not OK ourselves” – always ask case workers about their wellbeing and self-care. </a:t>
              </a:r>
              <a:endParaRPr sz="1800">
                <a:solidFill>
                  <a:schemeClr val="lt1"/>
                </a:solidFill>
                <a:latin typeface="Calibri"/>
                <a:ea typeface="Calibri"/>
                <a:cs typeface="Calibri"/>
                <a:sym typeface="Calibri"/>
              </a:endParaRPr>
            </a:p>
          </p:txBody>
        </p:sp>
        <p:sp>
          <p:nvSpPr>
            <p:cNvPr id="361" name="Google Shape;361;p12"/>
            <p:cNvSpPr/>
            <p:nvPr/>
          </p:nvSpPr>
          <p:spPr>
            <a:xfrm>
              <a:off x="0" y="1250701"/>
              <a:ext cx="6492875" cy="1200420"/>
            </a:xfrm>
            <a:prstGeom prst="roundRect">
              <a:avLst>
                <a:gd name="adj" fmla="val 16667"/>
              </a:avLst>
            </a:prstGeom>
            <a:solidFill>
              <a:srgbClr val="438D6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2"/>
            <p:cNvSpPr txBox="1"/>
            <p:nvPr/>
          </p:nvSpPr>
          <p:spPr>
            <a:xfrm>
              <a:off x="58600" y="1309301"/>
              <a:ext cx="6375675" cy="108322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If increased one-to-one supervision is not possible, convert to virtual group supervision sessions to allow for increased frequency.</a:t>
              </a:r>
              <a:endParaRPr sz="1800">
                <a:solidFill>
                  <a:schemeClr val="lt1"/>
                </a:solidFill>
                <a:latin typeface="Calibri"/>
                <a:ea typeface="Calibri"/>
                <a:cs typeface="Calibri"/>
                <a:sym typeface="Calibri"/>
              </a:endParaRPr>
            </a:p>
          </p:txBody>
        </p:sp>
        <p:sp>
          <p:nvSpPr>
            <p:cNvPr id="363" name="Google Shape;363;p12"/>
            <p:cNvSpPr/>
            <p:nvPr/>
          </p:nvSpPr>
          <p:spPr>
            <a:xfrm>
              <a:off x="0" y="2497201"/>
              <a:ext cx="6492875" cy="1200420"/>
            </a:xfrm>
            <a:prstGeom prst="roundRect">
              <a:avLst>
                <a:gd name="adj" fmla="val 16667"/>
              </a:avLst>
            </a:prstGeom>
            <a:solidFill>
              <a:srgbClr val="49937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2"/>
            <p:cNvSpPr txBox="1"/>
            <p:nvPr/>
          </p:nvSpPr>
          <p:spPr>
            <a:xfrm>
              <a:off x="58600" y="2555801"/>
              <a:ext cx="6375675" cy="108322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Encourage peer-to-peer support using Zoom or WhatsApp groups.</a:t>
              </a:r>
              <a:endParaRPr sz="1800">
                <a:solidFill>
                  <a:schemeClr val="lt1"/>
                </a:solidFill>
                <a:latin typeface="Calibri"/>
                <a:ea typeface="Calibri"/>
                <a:cs typeface="Calibri"/>
                <a:sym typeface="Calibri"/>
              </a:endParaRPr>
            </a:p>
          </p:txBody>
        </p:sp>
        <p:sp>
          <p:nvSpPr>
            <p:cNvPr id="365" name="Google Shape;365;p12"/>
            <p:cNvSpPr/>
            <p:nvPr/>
          </p:nvSpPr>
          <p:spPr>
            <a:xfrm>
              <a:off x="0" y="3743701"/>
              <a:ext cx="6492875" cy="807846"/>
            </a:xfrm>
            <a:prstGeom prst="roundRect">
              <a:avLst>
                <a:gd name="adj" fmla="val 16667"/>
              </a:avLst>
            </a:prstGeom>
            <a:solidFill>
              <a:srgbClr val="4F998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2"/>
            <p:cNvSpPr txBox="1"/>
            <p:nvPr/>
          </p:nvSpPr>
          <p:spPr>
            <a:xfrm>
              <a:off x="39436" y="3783137"/>
              <a:ext cx="6414003" cy="728974"/>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Discuss caseload management - categorise low, medium, high risk cases</a:t>
              </a:r>
              <a:endParaRPr sz="1800">
                <a:solidFill>
                  <a:schemeClr val="lt1"/>
                </a:solidFill>
                <a:latin typeface="Calibri"/>
                <a:ea typeface="Calibri"/>
                <a:cs typeface="Calibri"/>
                <a:sym typeface="Calibri"/>
              </a:endParaRPr>
            </a:p>
          </p:txBody>
        </p:sp>
        <p:sp>
          <p:nvSpPr>
            <p:cNvPr id="367" name="Google Shape;367;p12"/>
            <p:cNvSpPr/>
            <p:nvPr/>
          </p:nvSpPr>
          <p:spPr>
            <a:xfrm>
              <a:off x="0" y="4597627"/>
              <a:ext cx="6492875" cy="1200420"/>
            </a:xfrm>
            <a:prstGeom prst="roundRect">
              <a:avLst>
                <a:gd name="adj" fmla="val 16667"/>
              </a:avLst>
            </a:prstGeom>
            <a:solidFill>
              <a:srgbClr val="569F9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2"/>
            <p:cNvSpPr txBox="1"/>
            <p:nvPr/>
          </p:nvSpPr>
          <p:spPr>
            <a:xfrm>
              <a:off x="58600" y="4656227"/>
              <a:ext cx="6375675" cy="108322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GB" sz="1700" dirty="0">
                  <a:solidFill>
                    <a:schemeClr val="lt1"/>
                  </a:solidFill>
                  <a:latin typeface="Calibri"/>
                  <a:ea typeface="Calibri"/>
                  <a:cs typeface="Calibri"/>
                  <a:sym typeface="Calibri"/>
                </a:rPr>
                <a:t>Discuss if case worker has necessary resources to carry out their work. Be mindful case workers may require increased resources (for example, more access to private transportation than usual to enable referrals, more airtime than usual to enable monitoring via phone)</a:t>
              </a:r>
              <a:endParaRPr sz="1700" dirty="0">
                <a:solidFill>
                  <a:schemeClr val="lt1"/>
                </a:solidFill>
                <a:latin typeface="Calibri"/>
                <a:ea typeface="Calibri"/>
                <a:cs typeface="Calibri"/>
                <a:sym typeface="Calibri"/>
              </a:endParaRPr>
            </a:p>
          </p:txBody>
        </p:sp>
        <p:sp>
          <p:nvSpPr>
            <p:cNvPr id="369" name="Google Shape;369;p12"/>
            <p:cNvSpPr/>
            <p:nvPr/>
          </p:nvSpPr>
          <p:spPr>
            <a:xfrm>
              <a:off x="0" y="5844127"/>
              <a:ext cx="6492875" cy="651323"/>
            </a:xfrm>
            <a:prstGeom prst="roundRect">
              <a:avLst>
                <a:gd name="adj" fmla="val 16667"/>
              </a:avLst>
            </a:prstGeom>
            <a:solidFill>
              <a:srgbClr val="60A29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2"/>
            <p:cNvSpPr txBox="1"/>
            <p:nvPr/>
          </p:nvSpPr>
          <p:spPr>
            <a:xfrm>
              <a:off x="31795" y="5875922"/>
              <a:ext cx="6429285" cy="58773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Ensure level of flexibility with administrative processes to ensure they do not create delays</a:t>
              </a:r>
              <a:endParaRPr sz="180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p13"/>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13"/>
          <p:cNvSpPr/>
          <p:nvPr/>
        </p:nvSpPr>
        <p:spPr>
          <a:xfrm>
            <a:off x="0" y="0"/>
            <a:ext cx="2013557" cy="6858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13"/>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1800"/>
              <a:buFont typeface="Calibri"/>
              <a:buNone/>
            </a:pPr>
            <a:r>
              <a:rPr lang="en-GB" sz="1800">
                <a:solidFill>
                  <a:srgbClr val="FFFFFF"/>
                </a:solidFill>
                <a:latin typeface="Calibri"/>
                <a:ea typeface="Calibri"/>
                <a:cs typeface="Calibri"/>
                <a:sym typeface="Calibri"/>
              </a:rPr>
              <a:t>Considerations for strengthening case management processes</a:t>
            </a:r>
            <a:endParaRPr/>
          </a:p>
        </p:txBody>
      </p:sp>
      <p:graphicFrame>
        <p:nvGraphicFramePr>
          <p:cNvPr id="378" name="Google Shape;378;p13"/>
          <p:cNvGraphicFramePr/>
          <p:nvPr/>
        </p:nvGraphicFramePr>
        <p:xfrm>
          <a:off x="3530991" y="267286"/>
          <a:ext cx="8384350" cy="6675500"/>
        </p:xfrm>
        <a:graphic>
          <a:graphicData uri="http://schemas.openxmlformats.org/drawingml/2006/table">
            <a:tbl>
              <a:tblPr firstRow="1" bandRow="1">
                <a:noFill/>
                <a:tableStyleId>{5CF6C7B0-76C9-49BE-8787-E7DABE891BF1}</a:tableStyleId>
              </a:tblPr>
              <a:tblGrid>
                <a:gridCol w="1732125">
                  <a:extLst>
                    <a:ext uri="{9D8B030D-6E8A-4147-A177-3AD203B41FA5}">
                      <a16:colId xmlns:a16="http://schemas.microsoft.com/office/drawing/2014/main" val="20000"/>
                    </a:ext>
                  </a:extLst>
                </a:gridCol>
                <a:gridCol w="6652225">
                  <a:extLst>
                    <a:ext uri="{9D8B030D-6E8A-4147-A177-3AD203B41FA5}">
                      <a16:colId xmlns:a16="http://schemas.microsoft.com/office/drawing/2014/main" val="20001"/>
                    </a:ext>
                  </a:extLst>
                </a:gridCol>
              </a:tblGrid>
              <a:tr h="634175">
                <a:tc>
                  <a:txBody>
                    <a:bodyPr/>
                    <a:lstStyle/>
                    <a:p>
                      <a:pPr marL="0" marR="0" lvl="0" indent="0" algn="l" rtl="0">
                        <a:spcBef>
                          <a:spcPts val="0"/>
                        </a:spcBef>
                        <a:spcAft>
                          <a:spcPts val="0"/>
                        </a:spcAft>
                        <a:buNone/>
                      </a:pPr>
                      <a:r>
                        <a:rPr lang="en-GB" sz="1600" b="1">
                          <a:solidFill>
                            <a:srgbClr val="3F3F3F"/>
                          </a:solidFill>
                        </a:rPr>
                        <a:t>Case management process</a:t>
                      </a:r>
                      <a:endParaRPr sz="1600" b="1">
                        <a:solidFill>
                          <a:srgbClr val="3F3F3F"/>
                        </a:solidFill>
                      </a:endParaRPr>
                    </a:p>
                  </a:txBody>
                  <a:tcPr marL="124075" marR="46800" marT="62050" marB="62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8DCDC"/>
                      </a:solidFill>
                      <a:prstDash val="solid"/>
                      <a:round/>
                      <a:headEnd type="none" w="sm" len="sm"/>
                      <a:tailEnd type="none" w="sm" len="sm"/>
                    </a:lnB>
                  </a:tcPr>
                </a:tc>
                <a:tc>
                  <a:txBody>
                    <a:bodyPr/>
                    <a:lstStyle/>
                    <a:p>
                      <a:pPr marL="0" marR="0" lvl="0" indent="0" algn="l" rtl="0">
                        <a:spcBef>
                          <a:spcPts val="0"/>
                        </a:spcBef>
                        <a:spcAft>
                          <a:spcPts val="0"/>
                        </a:spcAft>
                        <a:buNone/>
                      </a:pPr>
                      <a:r>
                        <a:rPr lang="en-GB" sz="1600" b="1">
                          <a:solidFill>
                            <a:srgbClr val="3F3F3F"/>
                          </a:solidFill>
                        </a:rPr>
                        <a:t>Recovery period considerations</a:t>
                      </a:r>
                      <a:endParaRPr sz="1600" b="1">
                        <a:solidFill>
                          <a:srgbClr val="3F3F3F"/>
                        </a:solidFill>
                      </a:endParaRPr>
                    </a:p>
                  </a:txBody>
                  <a:tcPr marL="124075" marR="46800" marT="62050" marB="62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8DCDC"/>
                      </a:solidFill>
                      <a:prstDash val="solid"/>
                      <a:round/>
                      <a:headEnd type="none" w="sm" len="sm"/>
                      <a:tailEnd type="none" w="sm" len="sm"/>
                    </a:lnB>
                  </a:tcPr>
                </a:tc>
                <a:extLst>
                  <a:ext uri="{0D108BD9-81ED-4DB2-BD59-A6C34878D82A}">
                    <a16:rowId xmlns:a16="http://schemas.microsoft.com/office/drawing/2014/main" val="10000"/>
                  </a:ext>
                </a:extLst>
              </a:tr>
              <a:tr h="419925">
                <a:tc>
                  <a:txBody>
                    <a:bodyPr/>
                    <a:lstStyle/>
                    <a:p>
                      <a:pPr marL="0" marR="0" lvl="0" indent="0" algn="l" rtl="0">
                        <a:spcBef>
                          <a:spcPts val="0"/>
                        </a:spcBef>
                        <a:spcAft>
                          <a:spcPts val="0"/>
                        </a:spcAft>
                        <a:buNone/>
                      </a:pPr>
                      <a:r>
                        <a:rPr lang="en-GB" sz="1600" b="1">
                          <a:solidFill>
                            <a:srgbClr val="3F3F3F"/>
                          </a:solidFill>
                        </a:rPr>
                        <a:t>Identification</a:t>
                      </a:r>
                      <a:endParaRPr sz="1600" b="1">
                        <a:solidFill>
                          <a:srgbClr val="3F3F3F"/>
                        </a:solidFill>
                      </a:endParaRPr>
                    </a:p>
                  </a:txBody>
                  <a:tcPr marL="124075" marR="40550" marT="62050" marB="62050">
                    <a:lnL w="9525" cap="flat" cmpd="sng">
                      <a:solidFill>
                        <a:srgbClr val="D8DCDC"/>
                      </a:solidFill>
                      <a:prstDash val="solid"/>
                      <a:round/>
                      <a:headEnd type="none" w="sm" len="sm"/>
                      <a:tailEnd type="none" w="sm" len="sm"/>
                    </a:lnL>
                    <a:lnR w="9525" cap="flat" cmpd="sng">
                      <a:solidFill>
                        <a:srgbClr val="D8DC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solidFill>
                      <a:srgbClr val="D8DEDC">
                        <a:alpha val="20000"/>
                      </a:srgbClr>
                    </a:solidFill>
                  </a:tcPr>
                </a:tc>
                <a:tc>
                  <a:txBody>
                    <a:bodyPr/>
                    <a:lstStyle/>
                    <a:p>
                      <a:pPr marL="0" marR="0" lvl="0" indent="0" algn="l" rtl="0">
                        <a:spcBef>
                          <a:spcPts val="0"/>
                        </a:spcBef>
                        <a:spcAft>
                          <a:spcPts val="0"/>
                        </a:spcAft>
                        <a:buNone/>
                      </a:pPr>
                      <a:r>
                        <a:rPr lang="en-GB" sz="1600">
                          <a:solidFill>
                            <a:srgbClr val="3F3F3F"/>
                          </a:solidFill>
                        </a:rPr>
                        <a:t>Remember to look for hardest hit households</a:t>
                      </a:r>
                      <a:endParaRPr sz="1600">
                        <a:solidFill>
                          <a:srgbClr val="3F3F3F"/>
                        </a:solidFill>
                      </a:endParaRPr>
                    </a:p>
                  </a:txBody>
                  <a:tcPr marL="124075" marR="40550" marT="62050" marB="62050">
                    <a:lnL w="9525" cap="flat" cmpd="sng">
                      <a:solidFill>
                        <a:srgbClr val="D8DCDC"/>
                      </a:solidFill>
                      <a:prstDash val="solid"/>
                      <a:round/>
                      <a:headEnd type="none" w="sm" len="sm"/>
                      <a:tailEnd type="none" w="sm" len="sm"/>
                    </a:lnL>
                    <a:lnR w="9525" cap="flat" cmpd="sng">
                      <a:solidFill>
                        <a:srgbClr val="D8DC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solidFill>
                      <a:srgbClr val="D8DEDC">
                        <a:alpha val="20000"/>
                      </a:srgbClr>
                    </a:solidFill>
                  </a:tcPr>
                </a:tc>
                <a:extLst>
                  <a:ext uri="{0D108BD9-81ED-4DB2-BD59-A6C34878D82A}">
                    <a16:rowId xmlns:a16="http://schemas.microsoft.com/office/drawing/2014/main" val="10001"/>
                  </a:ext>
                </a:extLst>
              </a:tr>
              <a:tr h="848425">
                <a:tc>
                  <a:txBody>
                    <a:bodyPr/>
                    <a:lstStyle/>
                    <a:p>
                      <a:pPr marL="0" marR="0" lvl="0" indent="0" algn="l" rtl="0">
                        <a:spcBef>
                          <a:spcPts val="0"/>
                        </a:spcBef>
                        <a:spcAft>
                          <a:spcPts val="0"/>
                        </a:spcAft>
                        <a:buNone/>
                      </a:pPr>
                      <a:r>
                        <a:rPr lang="en-GB" sz="1600" b="1">
                          <a:solidFill>
                            <a:srgbClr val="3F3F3F"/>
                          </a:solidFill>
                        </a:rPr>
                        <a:t>Assessment</a:t>
                      </a:r>
                      <a:endParaRPr sz="1600" b="1">
                        <a:solidFill>
                          <a:srgbClr val="3F3F3F"/>
                        </a:solidFill>
                      </a:endParaRPr>
                    </a:p>
                  </a:txBody>
                  <a:tcPr marL="124075" marR="40550" marT="62050" marB="62050">
                    <a:lnL w="9525" cap="flat" cmpd="sng">
                      <a:solidFill>
                        <a:srgbClr val="D8DEDC"/>
                      </a:solidFill>
                      <a:prstDash val="solid"/>
                      <a:round/>
                      <a:headEnd type="none" w="sm" len="sm"/>
                      <a:tailEnd type="none" w="sm" len="sm"/>
                    </a:lnL>
                    <a:lnR w="9525" cap="flat" cmpd="sng">
                      <a:solidFill>
                        <a:srgbClr val="D8DE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3F3F3F"/>
                        </a:buClr>
                        <a:buSzPts val="1600"/>
                        <a:buFont typeface="Calibri"/>
                        <a:buNone/>
                      </a:pPr>
                      <a:r>
                        <a:rPr lang="en-GB" sz="1600">
                          <a:solidFill>
                            <a:srgbClr val="3F3F3F"/>
                          </a:solidFill>
                        </a:rPr>
                        <a:t>- Take advantage of eased social distancing and visit clients! </a:t>
                      </a:r>
                      <a:endParaRPr/>
                    </a:p>
                    <a:p>
                      <a:pPr marL="0" marR="0" lvl="0" indent="0" algn="l" rtl="0">
                        <a:lnSpc>
                          <a:spcPct val="100000"/>
                        </a:lnSpc>
                        <a:spcBef>
                          <a:spcPts val="0"/>
                        </a:spcBef>
                        <a:spcAft>
                          <a:spcPts val="0"/>
                        </a:spcAft>
                        <a:buClr>
                          <a:srgbClr val="3F3F3F"/>
                        </a:buClr>
                        <a:buSzPts val="1600"/>
                        <a:buFont typeface="Calibri"/>
                        <a:buNone/>
                      </a:pPr>
                      <a:r>
                        <a:rPr lang="en-GB" sz="1600">
                          <a:solidFill>
                            <a:srgbClr val="3F3F3F"/>
                          </a:solidFill>
                        </a:rPr>
                        <a:t>- Strengthen rapport! </a:t>
                      </a:r>
                      <a:endParaRPr/>
                    </a:p>
                    <a:p>
                      <a:pPr marL="0" marR="0" lvl="0" indent="0" algn="l" rtl="0">
                        <a:lnSpc>
                          <a:spcPct val="100000"/>
                        </a:lnSpc>
                        <a:spcBef>
                          <a:spcPts val="0"/>
                        </a:spcBef>
                        <a:spcAft>
                          <a:spcPts val="0"/>
                        </a:spcAft>
                        <a:buClr>
                          <a:srgbClr val="3F3F3F"/>
                        </a:buClr>
                        <a:buSzPts val="1600"/>
                        <a:buFont typeface="Calibri"/>
                        <a:buNone/>
                      </a:pPr>
                      <a:r>
                        <a:rPr lang="en-GB" sz="1600">
                          <a:solidFill>
                            <a:srgbClr val="3F3F3F"/>
                          </a:solidFill>
                        </a:rPr>
                        <a:t>- Physically/visually validate information you were not clear about.</a:t>
                      </a:r>
                      <a:endParaRPr/>
                    </a:p>
                  </a:txBody>
                  <a:tcPr marL="124075" marR="40550" marT="62050" marB="62050">
                    <a:lnL w="9525" cap="flat" cmpd="sng">
                      <a:solidFill>
                        <a:srgbClr val="D8DEDC"/>
                      </a:solidFill>
                      <a:prstDash val="solid"/>
                      <a:round/>
                      <a:headEnd type="none" w="sm" len="sm"/>
                      <a:tailEnd type="none" w="sm" len="sm"/>
                    </a:lnL>
                    <a:lnR w="9525" cap="flat" cmpd="sng">
                      <a:solidFill>
                        <a:srgbClr val="D8DE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tcPr>
                </a:tc>
                <a:extLst>
                  <a:ext uri="{0D108BD9-81ED-4DB2-BD59-A6C34878D82A}">
                    <a16:rowId xmlns:a16="http://schemas.microsoft.com/office/drawing/2014/main" val="10002"/>
                  </a:ext>
                </a:extLst>
              </a:tr>
              <a:tr h="1062675">
                <a:tc>
                  <a:txBody>
                    <a:bodyPr/>
                    <a:lstStyle/>
                    <a:p>
                      <a:pPr marL="0" marR="0" lvl="0" indent="0" algn="l" rtl="0">
                        <a:spcBef>
                          <a:spcPts val="0"/>
                        </a:spcBef>
                        <a:spcAft>
                          <a:spcPts val="0"/>
                        </a:spcAft>
                        <a:buNone/>
                      </a:pPr>
                      <a:r>
                        <a:rPr lang="en-GB" sz="1600" b="1">
                          <a:solidFill>
                            <a:srgbClr val="3F3F3F"/>
                          </a:solidFill>
                        </a:rPr>
                        <a:t>Case planning</a:t>
                      </a:r>
                      <a:endParaRPr sz="1600" b="1">
                        <a:solidFill>
                          <a:srgbClr val="3F3F3F"/>
                        </a:solidFill>
                      </a:endParaRPr>
                    </a:p>
                  </a:txBody>
                  <a:tcPr marL="124075" marR="40550" marT="62050" marB="62050">
                    <a:lnL w="9525" cap="flat" cmpd="sng">
                      <a:solidFill>
                        <a:srgbClr val="D8DCDC"/>
                      </a:solidFill>
                      <a:prstDash val="solid"/>
                      <a:round/>
                      <a:headEnd type="none" w="sm" len="sm"/>
                      <a:tailEnd type="none" w="sm" len="sm"/>
                    </a:lnL>
                    <a:lnR w="9525" cap="flat" cmpd="sng">
                      <a:solidFill>
                        <a:srgbClr val="D8DC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solidFill>
                      <a:srgbClr val="D8DEDC">
                        <a:alpha val="20000"/>
                      </a:srgbClr>
                    </a:solidFill>
                  </a:tcPr>
                </a:tc>
                <a:tc>
                  <a:txBody>
                    <a:bodyPr/>
                    <a:lstStyle/>
                    <a:p>
                      <a:pPr marL="0" marR="0" lvl="0" indent="0" algn="l" rtl="0">
                        <a:spcBef>
                          <a:spcPts val="0"/>
                        </a:spcBef>
                        <a:spcAft>
                          <a:spcPts val="0"/>
                        </a:spcAft>
                        <a:buNone/>
                      </a:pPr>
                      <a:r>
                        <a:rPr lang="en-GB" sz="1600">
                          <a:solidFill>
                            <a:srgbClr val="3F3F3F"/>
                          </a:solidFill>
                        </a:rPr>
                        <a:t>- Recognize families’ resilience and highlight the new coping strategies they learned and practiced!</a:t>
                      </a:r>
                      <a:endParaRPr/>
                    </a:p>
                    <a:p>
                      <a:pPr marL="0" marR="0" lvl="0" indent="0" algn="l" rtl="0">
                        <a:spcBef>
                          <a:spcPts val="0"/>
                        </a:spcBef>
                        <a:spcAft>
                          <a:spcPts val="0"/>
                        </a:spcAft>
                        <a:buNone/>
                      </a:pPr>
                      <a:r>
                        <a:rPr lang="en-GB" sz="1600">
                          <a:solidFill>
                            <a:srgbClr val="3F3F3F"/>
                          </a:solidFill>
                        </a:rPr>
                        <a:t>- Planning for longer-term and higher-level goals can resume.</a:t>
                      </a:r>
                      <a:endParaRPr/>
                    </a:p>
                    <a:p>
                      <a:pPr marL="0" marR="0" lvl="0" indent="0" algn="l" rtl="0">
                        <a:spcBef>
                          <a:spcPts val="0"/>
                        </a:spcBef>
                        <a:spcAft>
                          <a:spcPts val="0"/>
                        </a:spcAft>
                        <a:buNone/>
                      </a:pPr>
                      <a:r>
                        <a:rPr lang="en-GB" sz="1600">
                          <a:solidFill>
                            <a:srgbClr val="3F3F3F"/>
                          </a:solidFill>
                        </a:rPr>
                        <a:t>- Support families to shape their new lives into something meaningful for them</a:t>
                      </a:r>
                      <a:endParaRPr sz="1600">
                        <a:solidFill>
                          <a:srgbClr val="3F3F3F"/>
                        </a:solidFill>
                      </a:endParaRPr>
                    </a:p>
                  </a:txBody>
                  <a:tcPr marL="124075" marR="40550" marT="62050" marB="62050">
                    <a:lnL w="9525" cap="flat" cmpd="sng">
                      <a:solidFill>
                        <a:srgbClr val="D8DCDC"/>
                      </a:solidFill>
                      <a:prstDash val="solid"/>
                      <a:round/>
                      <a:headEnd type="none" w="sm" len="sm"/>
                      <a:tailEnd type="none" w="sm" len="sm"/>
                    </a:lnL>
                    <a:lnR w="9525" cap="flat" cmpd="sng">
                      <a:solidFill>
                        <a:srgbClr val="D8DC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solidFill>
                      <a:srgbClr val="D8DEDC">
                        <a:alpha val="20000"/>
                      </a:srgbClr>
                    </a:solidFill>
                  </a:tcPr>
                </a:tc>
                <a:extLst>
                  <a:ext uri="{0D108BD9-81ED-4DB2-BD59-A6C34878D82A}">
                    <a16:rowId xmlns:a16="http://schemas.microsoft.com/office/drawing/2014/main" val="10003"/>
                  </a:ext>
                </a:extLst>
              </a:tr>
              <a:tr h="848425">
                <a:tc>
                  <a:txBody>
                    <a:bodyPr/>
                    <a:lstStyle/>
                    <a:p>
                      <a:pPr marL="0" marR="0" lvl="0" indent="0" algn="l" rtl="0">
                        <a:spcBef>
                          <a:spcPts val="0"/>
                        </a:spcBef>
                        <a:spcAft>
                          <a:spcPts val="0"/>
                        </a:spcAft>
                        <a:buNone/>
                      </a:pPr>
                      <a:r>
                        <a:rPr lang="en-GB" sz="1600" b="1">
                          <a:solidFill>
                            <a:srgbClr val="3F3F3F"/>
                          </a:solidFill>
                        </a:rPr>
                        <a:t>Referrals</a:t>
                      </a:r>
                      <a:endParaRPr sz="1600" b="1">
                        <a:solidFill>
                          <a:srgbClr val="3F3F3F"/>
                        </a:solidFill>
                      </a:endParaRPr>
                    </a:p>
                  </a:txBody>
                  <a:tcPr marL="124075" marR="40550" marT="62050" marB="62050">
                    <a:lnL w="9525" cap="flat" cmpd="sng">
                      <a:solidFill>
                        <a:srgbClr val="D8DEDC"/>
                      </a:solidFill>
                      <a:prstDash val="solid"/>
                      <a:round/>
                      <a:headEnd type="none" w="sm" len="sm"/>
                      <a:tailEnd type="none" w="sm" len="sm"/>
                    </a:lnL>
                    <a:lnR w="9525" cap="flat" cmpd="sng">
                      <a:solidFill>
                        <a:srgbClr val="D8DE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tcPr>
                </a:tc>
                <a:tc>
                  <a:txBody>
                    <a:bodyPr/>
                    <a:lstStyle/>
                    <a:p>
                      <a:pPr marL="285750" marR="0" lvl="0" indent="-285750" algn="l" rtl="0">
                        <a:spcBef>
                          <a:spcPts val="0"/>
                        </a:spcBef>
                        <a:spcAft>
                          <a:spcPts val="0"/>
                        </a:spcAft>
                        <a:buClr>
                          <a:srgbClr val="3F3F3F"/>
                        </a:buClr>
                        <a:buSzPts val="1600"/>
                        <a:buFont typeface="Calibri"/>
                        <a:buChar char="-"/>
                      </a:pPr>
                      <a:r>
                        <a:rPr lang="en-GB" sz="1600">
                          <a:solidFill>
                            <a:srgbClr val="3F3F3F"/>
                          </a:solidFill>
                        </a:rPr>
                        <a:t>Ensure updated service provider lists are maintained – these will be a huge help going forward to the next phases of recovery</a:t>
                      </a:r>
                      <a:endParaRPr/>
                    </a:p>
                    <a:p>
                      <a:pPr marL="285750" marR="0" lvl="0" indent="-285750" algn="l" rtl="0">
                        <a:spcBef>
                          <a:spcPts val="0"/>
                        </a:spcBef>
                        <a:spcAft>
                          <a:spcPts val="0"/>
                        </a:spcAft>
                        <a:buClr>
                          <a:srgbClr val="3F3F3F"/>
                        </a:buClr>
                        <a:buSzPts val="1600"/>
                        <a:buFont typeface="Calibri"/>
                        <a:buChar char="-"/>
                      </a:pPr>
                      <a:r>
                        <a:rPr lang="en-GB" sz="1600">
                          <a:solidFill>
                            <a:srgbClr val="3F3F3F"/>
                          </a:solidFill>
                        </a:rPr>
                        <a:t>Look for new economic strengthening and MHPSS initiatives </a:t>
                      </a:r>
                      <a:endParaRPr sz="1600">
                        <a:solidFill>
                          <a:srgbClr val="3F3F3F"/>
                        </a:solidFill>
                      </a:endParaRPr>
                    </a:p>
                  </a:txBody>
                  <a:tcPr marL="124075" marR="40550" marT="62050" marB="62050">
                    <a:lnL w="9525" cap="flat" cmpd="sng">
                      <a:solidFill>
                        <a:srgbClr val="D8DEDC"/>
                      </a:solidFill>
                      <a:prstDash val="solid"/>
                      <a:round/>
                      <a:headEnd type="none" w="sm" len="sm"/>
                      <a:tailEnd type="none" w="sm" len="sm"/>
                    </a:lnL>
                    <a:lnR w="9525" cap="flat" cmpd="sng">
                      <a:solidFill>
                        <a:srgbClr val="D8DE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tcPr>
                </a:tc>
                <a:extLst>
                  <a:ext uri="{0D108BD9-81ED-4DB2-BD59-A6C34878D82A}">
                    <a16:rowId xmlns:a16="http://schemas.microsoft.com/office/drawing/2014/main" val="10004"/>
                  </a:ext>
                </a:extLst>
              </a:tr>
              <a:tr h="848425">
                <a:tc>
                  <a:txBody>
                    <a:bodyPr/>
                    <a:lstStyle/>
                    <a:p>
                      <a:pPr marL="0" marR="0" lvl="0" indent="0" algn="l" rtl="0">
                        <a:spcBef>
                          <a:spcPts val="0"/>
                        </a:spcBef>
                        <a:spcAft>
                          <a:spcPts val="0"/>
                        </a:spcAft>
                        <a:buNone/>
                      </a:pPr>
                      <a:r>
                        <a:rPr lang="en-GB" sz="1600" b="1">
                          <a:solidFill>
                            <a:srgbClr val="3F3F3F"/>
                          </a:solidFill>
                        </a:rPr>
                        <a:t>Monitoring</a:t>
                      </a:r>
                      <a:endParaRPr sz="1600" b="1">
                        <a:solidFill>
                          <a:srgbClr val="3F3F3F"/>
                        </a:solidFill>
                      </a:endParaRPr>
                    </a:p>
                  </a:txBody>
                  <a:tcPr marL="124075" marR="40550" marT="62050" marB="62050">
                    <a:lnL w="9525" cap="flat" cmpd="sng">
                      <a:solidFill>
                        <a:srgbClr val="D8DCDC"/>
                      </a:solidFill>
                      <a:prstDash val="solid"/>
                      <a:round/>
                      <a:headEnd type="none" w="sm" len="sm"/>
                      <a:tailEnd type="none" w="sm" len="sm"/>
                    </a:lnL>
                    <a:lnR w="9525" cap="flat" cmpd="sng">
                      <a:solidFill>
                        <a:srgbClr val="D8DC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solidFill>
                      <a:srgbClr val="D8DEDC">
                        <a:alpha val="20000"/>
                      </a:srgbClr>
                    </a:solidFill>
                  </a:tcPr>
                </a:tc>
                <a:tc>
                  <a:txBody>
                    <a:bodyPr/>
                    <a:lstStyle/>
                    <a:p>
                      <a:pPr marL="0" marR="0" lvl="0" indent="0" algn="l" rtl="0">
                        <a:lnSpc>
                          <a:spcPct val="100000"/>
                        </a:lnSpc>
                        <a:spcBef>
                          <a:spcPts val="0"/>
                        </a:spcBef>
                        <a:spcAft>
                          <a:spcPts val="0"/>
                        </a:spcAft>
                        <a:buClr>
                          <a:srgbClr val="3F3F3F"/>
                        </a:buClr>
                        <a:buSzPts val="1600"/>
                        <a:buFont typeface="Calibri"/>
                        <a:buNone/>
                      </a:pPr>
                      <a:r>
                        <a:rPr lang="en-GB" sz="1600">
                          <a:solidFill>
                            <a:srgbClr val="3F3F3F"/>
                          </a:solidFill>
                        </a:rPr>
                        <a:t>- Take advantage of eased social distancing and visit clients! </a:t>
                      </a:r>
                      <a:endParaRPr/>
                    </a:p>
                    <a:p>
                      <a:pPr marL="0" marR="0" lvl="0" indent="0" algn="l" rtl="0">
                        <a:lnSpc>
                          <a:spcPct val="100000"/>
                        </a:lnSpc>
                        <a:spcBef>
                          <a:spcPts val="0"/>
                        </a:spcBef>
                        <a:spcAft>
                          <a:spcPts val="0"/>
                        </a:spcAft>
                        <a:buClr>
                          <a:srgbClr val="3F3F3F"/>
                        </a:buClr>
                        <a:buSzPts val="1600"/>
                        <a:buFont typeface="Calibri"/>
                        <a:buNone/>
                      </a:pPr>
                      <a:r>
                        <a:rPr lang="en-GB" sz="1600">
                          <a:solidFill>
                            <a:srgbClr val="3F3F3F"/>
                          </a:solidFill>
                        </a:rPr>
                        <a:t>- Strengthen rapport! </a:t>
                      </a:r>
                      <a:endParaRPr/>
                    </a:p>
                    <a:p>
                      <a:pPr marL="0" marR="0" lvl="0" indent="0" algn="l" rtl="0">
                        <a:lnSpc>
                          <a:spcPct val="100000"/>
                        </a:lnSpc>
                        <a:spcBef>
                          <a:spcPts val="0"/>
                        </a:spcBef>
                        <a:spcAft>
                          <a:spcPts val="0"/>
                        </a:spcAft>
                        <a:buClr>
                          <a:srgbClr val="3F3F3F"/>
                        </a:buClr>
                        <a:buSzPts val="1600"/>
                        <a:buFont typeface="Calibri"/>
                        <a:buNone/>
                      </a:pPr>
                      <a:r>
                        <a:rPr lang="en-GB" sz="1600">
                          <a:solidFill>
                            <a:srgbClr val="3F3F3F"/>
                          </a:solidFill>
                        </a:rPr>
                        <a:t>- Physically/visually validate information you were not clear about.</a:t>
                      </a:r>
                      <a:endParaRPr/>
                    </a:p>
                  </a:txBody>
                  <a:tcPr marL="124075" marR="40550" marT="62050" marB="62050">
                    <a:lnL w="9525" cap="flat" cmpd="sng">
                      <a:solidFill>
                        <a:srgbClr val="D8DCDC"/>
                      </a:solidFill>
                      <a:prstDash val="solid"/>
                      <a:round/>
                      <a:headEnd type="none" w="sm" len="sm"/>
                      <a:tailEnd type="none" w="sm" len="sm"/>
                    </a:lnL>
                    <a:lnR w="9525" cap="flat" cmpd="sng">
                      <a:solidFill>
                        <a:srgbClr val="D8DC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solidFill>
                      <a:srgbClr val="D8DEDC">
                        <a:alpha val="20000"/>
                      </a:srgbClr>
                    </a:solidFill>
                  </a:tcPr>
                </a:tc>
                <a:extLst>
                  <a:ext uri="{0D108BD9-81ED-4DB2-BD59-A6C34878D82A}">
                    <a16:rowId xmlns:a16="http://schemas.microsoft.com/office/drawing/2014/main" val="10005"/>
                  </a:ext>
                </a:extLst>
              </a:tr>
              <a:tr h="583475">
                <a:tc>
                  <a:txBody>
                    <a:bodyPr/>
                    <a:lstStyle/>
                    <a:p>
                      <a:pPr marL="0" marR="0" lvl="0" indent="0" algn="l" rtl="0">
                        <a:spcBef>
                          <a:spcPts val="0"/>
                        </a:spcBef>
                        <a:spcAft>
                          <a:spcPts val="0"/>
                        </a:spcAft>
                        <a:buNone/>
                      </a:pPr>
                      <a:r>
                        <a:rPr lang="en-GB" sz="1600" b="1">
                          <a:solidFill>
                            <a:srgbClr val="3F3F3F"/>
                          </a:solidFill>
                        </a:rPr>
                        <a:t>Graduation / closure</a:t>
                      </a:r>
                      <a:endParaRPr sz="1600" b="1">
                        <a:solidFill>
                          <a:srgbClr val="3F3F3F"/>
                        </a:solidFill>
                      </a:endParaRPr>
                    </a:p>
                  </a:txBody>
                  <a:tcPr marL="124075" marR="40550" marT="62050" marB="62050">
                    <a:lnL w="9525" cap="flat" cmpd="sng">
                      <a:solidFill>
                        <a:srgbClr val="D8DEDC"/>
                      </a:solidFill>
                      <a:prstDash val="solid"/>
                      <a:round/>
                      <a:headEnd type="none" w="sm" len="sm"/>
                      <a:tailEnd type="none" w="sm" len="sm"/>
                    </a:lnL>
                    <a:lnR w="9525" cap="flat" cmpd="sng">
                      <a:solidFill>
                        <a:srgbClr val="D8DE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tcPr>
                </a:tc>
                <a:tc>
                  <a:txBody>
                    <a:bodyPr/>
                    <a:lstStyle/>
                    <a:p>
                      <a:pPr marL="0" marR="0" lvl="0" indent="0" algn="l" rtl="0">
                        <a:spcBef>
                          <a:spcPts val="0"/>
                        </a:spcBef>
                        <a:spcAft>
                          <a:spcPts val="0"/>
                        </a:spcAft>
                        <a:buNone/>
                      </a:pPr>
                      <a:r>
                        <a:rPr lang="en-GB" sz="1600">
                          <a:solidFill>
                            <a:srgbClr val="3F3F3F"/>
                          </a:solidFill>
                        </a:rPr>
                        <a:t>It is important to close cases in a safe but timely way, to ensure proper case load management</a:t>
                      </a:r>
                      <a:endParaRPr sz="1600">
                        <a:solidFill>
                          <a:srgbClr val="3F3F3F"/>
                        </a:solidFill>
                      </a:endParaRPr>
                    </a:p>
                  </a:txBody>
                  <a:tcPr marL="124075" marR="40550" marT="62050" marB="62050">
                    <a:lnL w="9525" cap="flat" cmpd="sng">
                      <a:solidFill>
                        <a:srgbClr val="D8DEDC"/>
                      </a:solidFill>
                      <a:prstDash val="solid"/>
                      <a:round/>
                      <a:headEnd type="none" w="sm" len="sm"/>
                      <a:tailEnd type="none" w="sm" len="sm"/>
                    </a:lnL>
                    <a:lnR w="9525" cap="flat" cmpd="sng">
                      <a:solidFill>
                        <a:srgbClr val="D8DE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tcPr>
                </a:tc>
                <a:extLst>
                  <a:ext uri="{0D108BD9-81ED-4DB2-BD59-A6C34878D82A}">
                    <a16:rowId xmlns:a16="http://schemas.microsoft.com/office/drawing/2014/main" val="10006"/>
                  </a:ext>
                </a:extLst>
              </a:tr>
              <a:tr h="1048600">
                <a:tc>
                  <a:txBody>
                    <a:bodyPr/>
                    <a:lstStyle/>
                    <a:p>
                      <a:pPr marL="0" marR="0" lvl="0" indent="0" algn="l" rtl="0">
                        <a:spcBef>
                          <a:spcPts val="0"/>
                        </a:spcBef>
                        <a:spcAft>
                          <a:spcPts val="0"/>
                        </a:spcAft>
                        <a:buNone/>
                      </a:pPr>
                      <a:r>
                        <a:rPr lang="en-GB" sz="1600" b="1">
                          <a:solidFill>
                            <a:srgbClr val="3F3F3F"/>
                          </a:solidFill>
                        </a:rPr>
                        <a:t>Supervision</a:t>
                      </a:r>
                      <a:endParaRPr sz="1600" b="1">
                        <a:solidFill>
                          <a:srgbClr val="3F3F3F"/>
                        </a:solidFill>
                      </a:endParaRPr>
                    </a:p>
                  </a:txBody>
                  <a:tcPr marL="124075" marR="40550" marT="62050" marB="62050">
                    <a:lnL w="9525" cap="flat" cmpd="sng">
                      <a:solidFill>
                        <a:srgbClr val="D8DCDC"/>
                      </a:solidFill>
                      <a:prstDash val="solid"/>
                      <a:round/>
                      <a:headEnd type="none" w="sm" len="sm"/>
                      <a:tailEnd type="none" w="sm" len="sm"/>
                    </a:lnL>
                    <a:lnR w="9525" cap="flat" cmpd="sng">
                      <a:solidFill>
                        <a:srgbClr val="D8DC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solidFill>
                      <a:srgbClr val="D8DEDC">
                        <a:alpha val="20000"/>
                      </a:srgbClr>
                    </a:solidFill>
                  </a:tcPr>
                </a:tc>
                <a:tc>
                  <a:txBody>
                    <a:bodyPr/>
                    <a:lstStyle/>
                    <a:p>
                      <a:pPr marL="0" marR="0" lvl="0" indent="0" algn="l" rtl="0">
                        <a:spcBef>
                          <a:spcPts val="0"/>
                        </a:spcBef>
                        <a:spcAft>
                          <a:spcPts val="0"/>
                        </a:spcAft>
                        <a:buNone/>
                      </a:pPr>
                      <a:r>
                        <a:rPr lang="en-GB" sz="1600" dirty="0">
                          <a:solidFill>
                            <a:srgbClr val="3F3F3F"/>
                          </a:solidFill>
                        </a:rPr>
                        <a:t>- Continue to provide supportive supervision, ensuring that case workers are able to adjust well to new case management considerations during recovery</a:t>
                      </a:r>
                      <a:endParaRPr dirty="0"/>
                    </a:p>
                    <a:p>
                      <a:pPr marL="0" marR="0" lvl="0" indent="0" algn="l" rtl="0">
                        <a:spcBef>
                          <a:spcPts val="0"/>
                        </a:spcBef>
                        <a:spcAft>
                          <a:spcPts val="0"/>
                        </a:spcAft>
                        <a:buNone/>
                      </a:pPr>
                      <a:r>
                        <a:rPr lang="en-GB" sz="1600" dirty="0">
                          <a:solidFill>
                            <a:srgbClr val="3F3F3F"/>
                          </a:solidFill>
                        </a:rPr>
                        <a:t>- Remember – case workers will also be personally adjusting and your support will be critical </a:t>
                      </a:r>
                      <a:endParaRPr sz="1600" dirty="0">
                        <a:solidFill>
                          <a:srgbClr val="3F3F3F"/>
                        </a:solidFill>
                      </a:endParaRPr>
                    </a:p>
                  </a:txBody>
                  <a:tcPr marL="124075" marR="40550" marT="62050" marB="62050">
                    <a:lnL w="9525" cap="flat" cmpd="sng">
                      <a:solidFill>
                        <a:srgbClr val="D8DCDC"/>
                      </a:solidFill>
                      <a:prstDash val="solid"/>
                      <a:round/>
                      <a:headEnd type="none" w="sm" len="sm"/>
                      <a:tailEnd type="none" w="sm" len="sm"/>
                    </a:lnL>
                    <a:lnR w="9525" cap="flat" cmpd="sng">
                      <a:solidFill>
                        <a:srgbClr val="D8DCDC"/>
                      </a:solidFill>
                      <a:prstDash val="solid"/>
                      <a:round/>
                      <a:headEnd type="none" w="sm" len="sm"/>
                      <a:tailEnd type="none" w="sm" len="sm"/>
                    </a:lnR>
                    <a:lnT w="9525" cap="flat" cmpd="sng">
                      <a:solidFill>
                        <a:srgbClr val="D8DCDC"/>
                      </a:solidFill>
                      <a:prstDash val="solid"/>
                      <a:round/>
                      <a:headEnd type="none" w="sm" len="sm"/>
                      <a:tailEnd type="none" w="sm" len="sm"/>
                    </a:lnT>
                    <a:lnB w="9525" cap="flat" cmpd="sng">
                      <a:solidFill>
                        <a:srgbClr val="D8DCDC"/>
                      </a:solidFill>
                      <a:prstDash val="solid"/>
                      <a:round/>
                      <a:headEnd type="none" w="sm" len="sm"/>
                      <a:tailEnd type="none" w="sm" len="sm"/>
                    </a:lnB>
                    <a:solidFill>
                      <a:srgbClr val="D8DEDC">
                        <a:alpha val="20000"/>
                      </a:srgb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Additional reading on case management</a:t>
            </a:r>
            <a:endParaRPr/>
          </a:p>
        </p:txBody>
      </p:sp>
      <p:sp>
        <p:nvSpPr>
          <p:cNvPr id="393" name="Google Shape;39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380"/>
              <a:buFont typeface="Noto Sans Symbols"/>
              <a:buChar char="▪"/>
            </a:pPr>
            <a:r>
              <a:rPr lang="en-GB" sz="2380"/>
              <a:t>MGLSD Guidance Note on Integrated Case Management by the Social Service Workforce during COVID-19 Quarantine Period</a:t>
            </a:r>
            <a:endParaRPr/>
          </a:p>
          <a:p>
            <a:pPr marL="228600" lvl="0" indent="-228600" algn="l" rtl="0">
              <a:lnSpc>
                <a:spcPct val="70000"/>
              </a:lnSpc>
              <a:spcBef>
                <a:spcPts val="1000"/>
              </a:spcBef>
              <a:spcAft>
                <a:spcPts val="0"/>
              </a:spcAft>
              <a:buClr>
                <a:schemeClr val="dk1"/>
              </a:buClr>
              <a:buSzPts val="2380"/>
              <a:buFont typeface="Noto Sans Symbols"/>
              <a:buChar char="▪"/>
            </a:pPr>
            <a:r>
              <a:rPr lang="en-GB" sz="2380"/>
              <a:t>Expedited case management during COVID-19: </a:t>
            </a:r>
            <a:r>
              <a:rPr lang="en-GB" sz="2380" u="sng">
                <a:solidFill>
                  <a:schemeClr val="hlink"/>
                </a:solidFill>
                <a:hlinkClick r:id="rId3"/>
              </a:rPr>
              <a:t>https://bettercarenetwork.org/library/particular-threats-to-childrens-care-and-protection/covid-19/alternative-care-and-covid-19/expedited-case-management-process-for-permanent-placement-in-families-after-covid-19-lockdown</a:t>
            </a:r>
            <a:endParaRPr sz="2380"/>
          </a:p>
          <a:p>
            <a:pPr marL="228600" lvl="0" indent="-228600" algn="l" rtl="0">
              <a:lnSpc>
                <a:spcPct val="70000"/>
              </a:lnSpc>
              <a:spcBef>
                <a:spcPts val="1000"/>
              </a:spcBef>
              <a:spcAft>
                <a:spcPts val="0"/>
              </a:spcAft>
              <a:buClr>
                <a:schemeClr val="dk1"/>
              </a:buClr>
              <a:buSzPts val="2380"/>
              <a:buFont typeface="Noto Sans Symbols"/>
              <a:buChar char="▪"/>
            </a:pPr>
            <a:r>
              <a:rPr lang="en-GB" sz="2380"/>
              <a:t>Gatekeeping considerations during COVID-19: </a:t>
            </a:r>
            <a:r>
              <a:rPr lang="en-GB" sz="2380" u="sng">
                <a:solidFill>
                  <a:schemeClr val="hlink"/>
                </a:solidFill>
                <a:hlinkClick r:id="rId4"/>
              </a:rPr>
              <a:t>https://bettercarenetwork.org/library/particular-threats-to-childrens-care-and-protection/covid-19/child-protection-for-covid-19/gatekeeping-considerations-during-the-covid-19-pandemic</a:t>
            </a:r>
            <a:endParaRPr sz="2380"/>
          </a:p>
          <a:p>
            <a:pPr marL="228600" lvl="0" indent="-228600" algn="l" rtl="0">
              <a:lnSpc>
                <a:spcPct val="70000"/>
              </a:lnSpc>
              <a:spcBef>
                <a:spcPts val="1000"/>
              </a:spcBef>
              <a:spcAft>
                <a:spcPts val="0"/>
              </a:spcAft>
              <a:buClr>
                <a:schemeClr val="dk1"/>
              </a:buClr>
              <a:buSzPts val="2380"/>
              <a:buFont typeface="Noto Sans Symbols"/>
              <a:buChar char="▪"/>
            </a:pPr>
            <a:r>
              <a:rPr lang="en-GB" sz="2380"/>
              <a:t>Case management considerations during COVID-19: </a:t>
            </a:r>
            <a:r>
              <a:rPr lang="en-GB" sz="2380" u="sng">
                <a:solidFill>
                  <a:schemeClr val="hlink"/>
                </a:solidFill>
                <a:hlinkClick r:id="rId5"/>
              </a:rPr>
              <a:t>https://bettercarenetwork.org/library/particular-threats-to-childrens-care-and-protection/covid-19/alternative-care-and-covid-19/case-management-considerations-for-children-in-residential-care-during-covid-19-pandemic</a:t>
            </a:r>
            <a:endParaRPr sz="238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Google Shape;39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a:t>Thank you!</a:t>
            </a:r>
            <a:endParaRPr/>
          </a:p>
        </p:txBody>
      </p:sp>
      <p:pic>
        <p:nvPicPr>
          <p:cNvPr id="399" name="Google Shape;399;p16"/>
          <p:cNvPicPr preferRelativeResize="0"/>
          <p:nvPr/>
        </p:nvPicPr>
        <p:blipFill>
          <a:blip r:embed="rId3">
            <a:alphaModFix/>
          </a:blip>
          <a:stretch>
            <a:fillRect/>
          </a:stretch>
        </p:blipFill>
        <p:spPr>
          <a:xfrm>
            <a:off x="2809875" y="2223163"/>
            <a:ext cx="6572250" cy="3590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p17"/>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6" name="Google Shape;406;p17"/>
          <p:cNvSpPr txBox="1">
            <a:spLocks noGrp="1"/>
          </p:cNvSpPr>
          <p:nvPr>
            <p:ph type="title"/>
          </p:nvPr>
        </p:nvSpPr>
        <p:spPr>
          <a:xfrm>
            <a:off x="908454" y="1360480"/>
            <a:ext cx="4605340" cy="38247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100"/>
              <a:buFont typeface="Calibri"/>
              <a:buNone/>
            </a:pPr>
            <a:r>
              <a:rPr lang="en-GB" sz="3100" b="1">
                <a:solidFill>
                  <a:schemeClr val="lt1"/>
                </a:solidFill>
              </a:rPr>
              <a:t>Tea break! </a:t>
            </a:r>
            <a:br>
              <a:rPr lang="en-GB" sz="3100">
                <a:solidFill>
                  <a:schemeClr val="lt1"/>
                </a:solidFill>
              </a:rPr>
            </a:br>
            <a:br>
              <a:rPr lang="en-GB" sz="3100">
                <a:solidFill>
                  <a:schemeClr val="lt1"/>
                </a:solidFill>
              </a:rPr>
            </a:br>
            <a:r>
              <a:rPr lang="en-GB" sz="3100">
                <a:solidFill>
                  <a:schemeClr val="lt1"/>
                </a:solidFill>
              </a:rPr>
              <a:t>The zoom meeting will remain open for 20 minutes for anyone who wants an optional social catch up</a:t>
            </a:r>
            <a:endParaRPr/>
          </a:p>
        </p:txBody>
      </p:sp>
      <p:pic>
        <p:nvPicPr>
          <p:cNvPr id="407" name="Google Shape;407;p17"/>
          <p:cNvPicPr preferRelativeResize="0">
            <a:picLocks noGrp="1"/>
          </p:cNvPicPr>
          <p:nvPr>
            <p:ph type="body" idx="1"/>
          </p:nvPr>
        </p:nvPicPr>
        <p:blipFill rotWithShape="1">
          <a:blip r:embed="rId3">
            <a:alphaModFix/>
          </a:blip>
          <a:srcRect/>
          <a:stretch/>
        </p:blipFill>
        <p:spPr>
          <a:xfrm>
            <a:off x="6267635" y="1633491"/>
            <a:ext cx="5026435" cy="3560671"/>
          </a:xfrm>
          <a:prstGeom prst="rect">
            <a:avLst/>
          </a:prstGeom>
          <a:noFill/>
          <a:ln>
            <a:noFill/>
          </a:ln>
        </p:spPr>
      </p:pic>
      <p:sp>
        <p:nvSpPr>
          <p:cNvPr id="408" name="Google Shape;408;p17"/>
          <p:cNvSpPr/>
          <p:nvPr/>
        </p:nvSpPr>
        <p:spPr>
          <a:xfrm>
            <a:off x="602461" y="1197769"/>
            <a:ext cx="10987078" cy="4462463"/>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65021F-889E-4236-BA10-5F51FEF45D0E}"/>
              </a:ext>
            </a:extLst>
          </p:cNvPr>
          <p:cNvPicPr/>
          <p:nvPr/>
        </p:nvPicPr>
        <p:blipFill>
          <a:blip r:embed="rId2"/>
          <a:stretch>
            <a:fillRect/>
          </a:stretch>
        </p:blipFill>
        <p:spPr>
          <a:xfrm>
            <a:off x="520505" y="98474"/>
            <a:ext cx="11141612" cy="675952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86B11C7-297A-4A45-AC29-D17669E19E3B}"/>
                  </a:ext>
                </a:extLst>
              </p14:cNvPr>
              <p14:cNvContentPartPr/>
              <p14:nvPr/>
            </p14:nvContentPartPr>
            <p14:xfrm>
              <a:off x="8355501" y="4842746"/>
              <a:ext cx="3172320" cy="2366280"/>
            </p14:xfrm>
          </p:contentPart>
        </mc:Choice>
        <mc:Fallback xmlns="">
          <p:pic>
            <p:nvPicPr>
              <p:cNvPr id="5" name="Ink 4">
                <a:extLst>
                  <a:ext uri="{FF2B5EF4-FFF2-40B4-BE49-F238E27FC236}">
                    <a16:creationId xmlns:a16="http://schemas.microsoft.com/office/drawing/2014/main" id="{E86B11C7-297A-4A45-AC29-D17669E19E3B}"/>
                  </a:ext>
                </a:extLst>
              </p:cNvPr>
              <p:cNvPicPr/>
              <p:nvPr/>
            </p:nvPicPr>
            <p:blipFill>
              <a:blip r:embed="rId4"/>
              <a:stretch>
                <a:fillRect/>
              </a:stretch>
            </p:blipFill>
            <p:spPr>
              <a:xfrm>
                <a:off x="8319501" y="4806746"/>
                <a:ext cx="3243960" cy="2437920"/>
              </a:xfrm>
              <a:prstGeom prst="rect">
                <a:avLst/>
              </a:prstGeom>
            </p:spPr>
          </p:pic>
        </mc:Fallback>
      </mc:AlternateContent>
      <p:sp>
        <p:nvSpPr>
          <p:cNvPr id="6" name="Arrow: Down 5">
            <a:extLst>
              <a:ext uri="{FF2B5EF4-FFF2-40B4-BE49-F238E27FC236}">
                <a16:creationId xmlns:a16="http://schemas.microsoft.com/office/drawing/2014/main" id="{4FD69C7B-CCA3-407F-BB35-42E57BFAACE5}"/>
              </a:ext>
            </a:extLst>
          </p:cNvPr>
          <p:cNvSpPr/>
          <p:nvPr/>
        </p:nvSpPr>
        <p:spPr>
          <a:xfrm rot="18445256">
            <a:off x="4528281" y="-675078"/>
            <a:ext cx="1359733" cy="78151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061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2"/>
          <p:cNvSpPr/>
          <p:nvPr/>
        </p:nvSpPr>
        <p:spPr>
          <a:xfrm>
            <a:off x="338328" y="303591"/>
            <a:ext cx="3657600" cy="5896743"/>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9" name="Google Shape;199;p2"/>
          <p:cNvSpPr txBox="1">
            <a:spLocks noGrp="1"/>
          </p:cNvSpPr>
          <p:nvPr>
            <p:ph type="title"/>
          </p:nvPr>
        </p:nvSpPr>
        <p:spPr>
          <a:xfrm>
            <a:off x="594360" y="637125"/>
            <a:ext cx="3163824" cy="52563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GB">
                <a:solidFill>
                  <a:schemeClr val="lt1"/>
                </a:solidFill>
              </a:rPr>
              <a:t>Welcome and introduction</a:t>
            </a:r>
            <a:endParaRPr/>
          </a:p>
        </p:txBody>
      </p:sp>
      <p:grpSp>
        <p:nvGrpSpPr>
          <p:cNvPr id="200" name="Google Shape;200;p2"/>
          <p:cNvGrpSpPr/>
          <p:nvPr/>
        </p:nvGrpSpPr>
        <p:grpSpPr>
          <a:xfrm>
            <a:off x="4517136" y="306250"/>
            <a:ext cx="7242048" cy="5891424"/>
            <a:chOff x="0" y="2659"/>
            <a:chExt cx="7242048" cy="5891424"/>
          </a:xfrm>
        </p:grpSpPr>
        <p:sp>
          <p:nvSpPr>
            <p:cNvPr id="201" name="Google Shape;201;p2"/>
            <p:cNvSpPr/>
            <p:nvPr/>
          </p:nvSpPr>
          <p:spPr>
            <a:xfrm>
              <a:off x="0" y="3558996"/>
              <a:ext cx="7242048" cy="2335087"/>
            </a:xfrm>
            <a:prstGeom prst="rect">
              <a:avLst/>
            </a:prstGeom>
            <a:solidFill>
              <a:srgbClr val="19ACE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txBox="1"/>
            <p:nvPr/>
          </p:nvSpPr>
          <p:spPr>
            <a:xfrm>
              <a:off x="0" y="3558996"/>
              <a:ext cx="7242048" cy="1260947"/>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GB" sz="3000" b="0" i="0" u="none" strike="noStrike" cap="none">
                  <a:solidFill>
                    <a:schemeClr val="lt1"/>
                  </a:solidFill>
                  <a:latin typeface="Calibri"/>
                  <a:ea typeface="Calibri"/>
                  <a:cs typeface="Calibri"/>
                  <a:sym typeface="Calibri"/>
                </a:rPr>
                <a:t>Key principles informing these sessions</a:t>
              </a:r>
              <a:endParaRPr sz="3000" b="0" i="0" u="none" strike="noStrike" cap="none">
                <a:solidFill>
                  <a:schemeClr val="lt1"/>
                </a:solidFill>
                <a:latin typeface="Calibri"/>
                <a:ea typeface="Calibri"/>
                <a:cs typeface="Calibri"/>
                <a:sym typeface="Calibri"/>
              </a:endParaRPr>
            </a:p>
          </p:txBody>
        </p:sp>
        <p:sp>
          <p:nvSpPr>
            <p:cNvPr id="203" name="Google Shape;203;p2"/>
            <p:cNvSpPr/>
            <p:nvPr/>
          </p:nvSpPr>
          <p:spPr>
            <a:xfrm>
              <a:off x="884" y="4773242"/>
              <a:ext cx="1448055" cy="1074140"/>
            </a:xfrm>
            <a:prstGeom prst="rect">
              <a:avLst/>
            </a:prstGeom>
            <a:solidFill>
              <a:srgbClr val="CBE2F5">
                <a:alpha val="89803"/>
              </a:srgbClr>
            </a:solidFill>
            <a:ln w="12700" cap="flat" cmpd="sng">
              <a:solidFill>
                <a:srgbClr val="CBE2F5">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txBox="1"/>
            <p:nvPr/>
          </p:nvSpPr>
          <p:spPr>
            <a:xfrm>
              <a:off x="884"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u="none" strike="noStrike" cap="none">
                  <a:solidFill>
                    <a:schemeClr val="dk1"/>
                  </a:solidFill>
                  <a:latin typeface="Calibri"/>
                  <a:ea typeface="Calibri"/>
                  <a:cs typeface="Calibri"/>
                  <a:sym typeface="Calibri"/>
                </a:rPr>
                <a:t>Strengths-based</a:t>
              </a:r>
              <a:endParaRPr sz="1500" b="0" i="0" u="none" strike="noStrike" cap="none">
                <a:solidFill>
                  <a:schemeClr val="dk1"/>
                </a:solidFill>
                <a:latin typeface="Calibri"/>
                <a:ea typeface="Calibri"/>
                <a:cs typeface="Calibri"/>
                <a:sym typeface="Calibri"/>
              </a:endParaRPr>
            </a:p>
          </p:txBody>
        </p:sp>
        <p:sp>
          <p:nvSpPr>
            <p:cNvPr id="205" name="Google Shape;205;p2"/>
            <p:cNvSpPr/>
            <p:nvPr/>
          </p:nvSpPr>
          <p:spPr>
            <a:xfrm>
              <a:off x="1448940" y="4773242"/>
              <a:ext cx="1448055" cy="1074140"/>
            </a:xfrm>
            <a:prstGeom prst="rect">
              <a:avLst/>
            </a:prstGeom>
            <a:solidFill>
              <a:srgbClr val="CBE2F5">
                <a:alpha val="89803"/>
              </a:srgbClr>
            </a:solidFill>
            <a:ln w="12700" cap="flat" cmpd="sng">
              <a:solidFill>
                <a:srgbClr val="CBE2F5">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txBox="1"/>
            <p:nvPr/>
          </p:nvSpPr>
          <p:spPr>
            <a:xfrm>
              <a:off x="1448940"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u="none" strike="noStrike" cap="none">
                  <a:solidFill>
                    <a:schemeClr val="dk1"/>
                  </a:solidFill>
                  <a:latin typeface="Calibri"/>
                  <a:ea typeface="Calibri"/>
                  <a:cs typeface="Calibri"/>
                  <a:sym typeface="Calibri"/>
                </a:rPr>
                <a:t>Useful for here and now but also forward looking</a:t>
              </a:r>
              <a:endParaRPr sz="1500" b="0" i="0" u="none" strike="noStrike" cap="none">
                <a:solidFill>
                  <a:schemeClr val="dk1"/>
                </a:solidFill>
                <a:latin typeface="Calibri"/>
                <a:ea typeface="Calibri"/>
                <a:cs typeface="Calibri"/>
                <a:sym typeface="Calibri"/>
              </a:endParaRPr>
            </a:p>
          </p:txBody>
        </p:sp>
        <p:sp>
          <p:nvSpPr>
            <p:cNvPr id="207" name="Google Shape;207;p2"/>
            <p:cNvSpPr/>
            <p:nvPr/>
          </p:nvSpPr>
          <p:spPr>
            <a:xfrm>
              <a:off x="2896996" y="4773242"/>
              <a:ext cx="1448055" cy="1074140"/>
            </a:xfrm>
            <a:prstGeom prst="rect">
              <a:avLst/>
            </a:prstGeom>
            <a:solidFill>
              <a:srgbClr val="CBE2F5">
                <a:alpha val="89803"/>
              </a:srgbClr>
            </a:solidFill>
            <a:ln w="12700" cap="flat" cmpd="sng">
              <a:solidFill>
                <a:srgbClr val="CBE2F5">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txBox="1"/>
            <p:nvPr/>
          </p:nvSpPr>
          <p:spPr>
            <a:xfrm>
              <a:off x="2896996"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u="none" strike="noStrike" cap="none">
                  <a:solidFill>
                    <a:schemeClr val="dk1"/>
                  </a:solidFill>
                  <a:latin typeface="Calibri"/>
                  <a:ea typeface="Calibri"/>
                  <a:cs typeface="Calibri"/>
                  <a:sym typeface="Calibri"/>
                </a:rPr>
                <a:t>Informed by global guidance and child rights instruments</a:t>
              </a:r>
              <a:endParaRPr sz="1500" b="0" i="0" u="none" strike="noStrike" cap="none">
                <a:solidFill>
                  <a:schemeClr val="dk1"/>
                </a:solidFill>
                <a:latin typeface="Calibri"/>
                <a:ea typeface="Calibri"/>
                <a:cs typeface="Calibri"/>
                <a:sym typeface="Calibri"/>
              </a:endParaRPr>
            </a:p>
          </p:txBody>
        </p:sp>
        <p:sp>
          <p:nvSpPr>
            <p:cNvPr id="209" name="Google Shape;209;p2"/>
            <p:cNvSpPr/>
            <p:nvPr/>
          </p:nvSpPr>
          <p:spPr>
            <a:xfrm>
              <a:off x="4345051" y="4773242"/>
              <a:ext cx="1448055" cy="1074140"/>
            </a:xfrm>
            <a:prstGeom prst="rect">
              <a:avLst/>
            </a:prstGeom>
            <a:solidFill>
              <a:srgbClr val="CBE2F5">
                <a:alpha val="89803"/>
              </a:srgbClr>
            </a:solidFill>
            <a:ln w="12700" cap="flat" cmpd="sng">
              <a:solidFill>
                <a:srgbClr val="CBE2F5">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txBox="1"/>
            <p:nvPr/>
          </p:nvSpPr>
          <p:spPr>
            <a:xfrm>
              <a:off x="4345051"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u="none" strike="noStrike" cap="none">
                  <a:solidFill>
                    <a:schemeClr val="dk1"/>
                  </a:solidFill>
                  <a:latin typeface="Calibri"/>
                  <a:ea typeface="Calibri"/>
                  <a:cs typeface="Calibri"/>
                  <a:sym typeface="Calibri"/>
                </a:rPr>
                <a:t>Contextualized and fit for purpose (i.e., practical)</a:t>
              </a:r>
              <a:endParaRPr sz="1500" b="0" i="0" u="none" strike="noStrike" cap="none">
                <a:solidFill>
                  <a:schemeClr val="dk1"/>
                </a:solidFill>
                <a:latin typeface="Calibri"/>
                <a:ea typeface="Calibri"/>
                <a:cs typeface="Calibri"/>
                <a:sym typeface="Calibri"/>
              </a:endParaRPr>
            </a:p>
          </p:txBody>
        </p:sp>
        <p:sp>
          <p:nvSpPr>
            <p:cNvPr id="211" name="Google Shape;211;p2"/>
            <p:cNvSpPr/>
            <p:nvPr/>
          </p:nvSpPr>
          <p:spPr>
            <a:xfrm>
              <a:off x="5793107" y="4773242"/>
              <a:ext cx="1448055" cy="1074140"/>
            </a:xfrm>
            <a:prstGeom prst="rect">
              <a:avLst/>
            </a:prstGeom>
            <a:solidFill>
              <a:srgbClr val="CBE2F5">
                <a:alpha val="89803"/>
              </a:srgbClr>
            </a:solidFill>
            <a:ln w="12700" cap="flat" cmpd="sng">
              <a:solidFill>
                <a:srgbClr val="CBE2F5">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txBox="1"/>
            <p:nvPr/>
          </p:nvSpPr>
          <p:spPr>
            <a:xfrm>
              <a:off x="5793107"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u="none" strike="noStrike" cap="none">
                  <a:solidFill>
                    <a:schemeClr val="dk1"/>
                  </a:solidFill>
                  <a:latin typeface="Calibri"/>
                  <a:ea typeface="Calibri"/>
                  <a:cs typeface="Calibri"/>
                  <a:sym typeface="Calibri"/>
                </a:rPr>
                <a:t>Participatory</a:t>
              </a:r>
              <a:endParaRPr sz="1500" b="0" i="0" u="none" strike="noStrike" cap="none">
                <a:solidFill>
                  <a:schemeClr val="dk1"/>
                </a:solidFill>
                <a:latin typeface="Calibri"/>
                <a:ea typeface="Calibri"/>
                <a:cs typeface="Calibri"/>
                <a:sym typeface="Calibri"/>
              </a:endParaRPr>
            </a:p>
          </p:txBody>
        </p:sp>
        <p:sp>
          <p:nvSpPr>
            <p:cNvPr id="213" name="Google Shape;213;p2"/>
            <p:cNvSpPr/>
            <p:nvPr/>
          </p:nvSpPr>
          <p:spPr>
            <a:xfrm rot="10800000">
              <a:off x="0" y="2659"/>
              <a:ext cx="7242048" cy="3591364"/>
            </a:xfrm>
            <a:prstGeom prst="upArrowCallout">
              <a:avLst>
                <a:gd name="adj1" fmla="val 25000"/>
                <a:gd name="adj2" fmla="val 25000"/>
                <a:gd name="adj3" fmla="val 25000"/>
                <a:gd name="adj4" fmla="val 64977"/>
              </a:avLst>
            </a:prstGeom>
            <a:solidFill>
              <a:srgbClr val="19ACE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txBox="1"/>
            <p:nvPr/>
          </p:nvSpPr>
          <p:spPr>
            <a:xfrm>
              <a:off x="0" y="2659"/>
              <a:ext cx="7242048" cy="2333561"/>
            </a:xfrm>
            <a:prstGeom prst="rect">
              <a:avLst/>
            </a:prstGeom>
            <a:noFill/>
            <a:ln>
              <a:noFill/>
            </a:ln>
          </p:spPr>
          <p:txBody>
            <a:bodyPr spcFirstLastPara="1" wrap="square" lIns="213350" tIns="213350" rIns="213350" bIns="21335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1" i="0" u="none" strike="noStrike" cap="none">
                  <a:solidFill>
                    <a:schemeClr val="lt1"/>
                  </a:solidFill>
                  <a:latin typeface="Calibri"/>
                  <a:ea typeface="Calibri"/>
                  <a:cs typeface="Calibri"/>
                  <a:sym typeface="Calibri"/>
                </a:rPr>
                <a:t>Overall aim of today's webinar: </a:t>
              </a:r>
              <a:r>
                <a:rPr lang="en-GB" sz="3000" b="0" i="0" u="none" strike="noStrike" cap="none">
                  <a:solidFill>
                    <a:schemeClr val="lt1"/>
                  </a:solidFill>
                  <a:latin typeface="Calibri"/>
                  <a:ea typeface="Calibri"/>
                  <a:cs typeface="Calibri"/>
                  <a:sym typeface="Calibri"/>
                </a:rPr>
                <a:t>To explore how to continue case management in the context of COVID-19, to protect and support vulnerable populations.</a:t>
              </a:r>
              <a:endParaRPr sz="30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3"/>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1" name="Google Shape;221;p3"/>
          <p:cNvSpPr/>
          <p:nvPr/>
        </p:nvSpPr>
        <p:spPr>
          <a:xfrm flipH="1">
            <a:off x="505262" y="859948"/>
            <a:ext cx="2987899" cy="2987899"/>
          </a:xfrm>
          <a:prstGeom prst="arc">
            <a:avLst>
              <a:gd name="adj1" fmla="val 14612914"/>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2" name="Google Shape;222;p3"/>
          <p:cNvSpPr txBox="1">
            <a:spLocks noGrp="1"/>
          </p:cNvSpPr>
          <p:nvPr>
            <p:ph type="title"/>
          </p:nvPr>
        </p:nvSpPr>
        <p:spPr>
          <a:xfrm>
            <a:off x="294468" y="643467"/>
            <a:ext cx="3494937" cy="55710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000"/>
              <a:buFont typeface="Calibri"/>
              <a:buNone/>
            </a:pPr>
            <a:r>
              <a:rPr lang="en-GB" sz="4000">
                <a:solidFill>
                  <a:srgbClr val="FFFFFF"/>
                </a:solidFill>
              </a:rPr>
              <a:t>Structure of the webinars</a:t>
            </a:r>
            <a:endParaRPr/>
          </a:p>
        </p:txBody>
      </p:sp>
      <p:sp>
        <p:nvSpPr>
          <p:cNvPr id="223" name="Google Shape;223;p3"/>
          <p:cNvSpPr/>
          <p:nvPr/>
        </p:nvSpPr>
        <p:spPr>
          <a:xfrm>
            <a:off x="4485452" y="434266"/>
            <a:ext cx="7217701" cy="5922084"/>
          </a:xfrm>
          <a:prstGeom prst="roundRect">
            <a:avLst>
              <a:gd name="adj" fmla="val 3174"/>
            </a:avLst>
          </a:prstGeom>
          <a:solidFill>
            <a:schemeClr val="lt1">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24" name="Google Shape;224;p3"/>
          <p:cNvGrpSpPr/>
          <p:nvPr/>
        </p:nvGrpSpPr>
        <p:grpSpPr>
          <a:xfrm>
            <a:off x="4763911" y="612317"/>
            <a:ext cx="6735443" cy="5559166"/>
            <a:chOff x="0" y="2717"/>
            <a:chExt cx="6735443" cy="5559166"/>
          </a:xfrm>
        </p:grpSpPr>
        <p:cxnSp>
          <p:nvCxnSpPr>
            <p:cNvPr id="225" name="Google Shape;225;p3"/>
            <p:cNvCxnSpPr/>
            <p:nvPr/>
          </p:nvCxnSpPr>
          <p:spPr>
            <a:xfrm>
              <a:off x="0" y="2717"/>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226" name="Google Shape;226;p3"/>
            <p:cNvSpPr/>
            <p:nvPr/>
          </p:nvSpPr>
          <p:spPr>
            <a:xfrm>
              <a:off x="0" y="2717"/>
              <a:ext cx="6735443" cy="926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txBox="1"/>
            <p:nvPr/>
          </p:nvSpPr>
          <p:spPr>
            <a:xfrm>
              <a:off x="0" y="2717"/>
              <a:ext cx="6735443" cy="92652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1" i="0" u="none" strike="noStrike" cap="none">
                  <a:solidFill>
                    <a:schemeClr val="dk1"/>
                  </a:solidFill>
                  <a:latin typeface="Calibri"/>
                  <a:ea typeface="Calibri"/>
                  <a:cs typeface="Calibri"/>
                  <a:sym typeface="Calibri"/>
                </a:rPr>
                <a:t>Welcome and opening remarks</a:t>
              </a:r>
              <a:r>
                <a:rPr lang="en-GB" sz="1800" b="0" i="0" u="none" strike="noStrike" cap="none">
                  <a:solidFill>
                    <a:schemeClr val="dk1"/>
                  </a:solidFill>
                  <a:latin typeface="Calibri"/>
                  <a:ea typeface="Calibri"/>
                  <a:cs typeface="Calibri"/>
                  <a:sym typeface="Calibri"/>
                </a:rPr>
                <a:t> (</a:t>
              </a:r>
              <a:r>
                <a:rPr lang="en-GB" sz="1800" b="1" i="0" u="none" strike="noStrike" cap="none">
                  <a:solidFill>
                    <a:schemeClr val="dk1"/>
                  </a:solidFill>
                  <a:latin typeface="Calibri"/>
                  <a:ea typeface="Calibri"/>
                  <a:cs typeface="Calibri"/>
                  <a:sym typeface="Calibri"/>
                </a:rPr>
                <a:t>5 minutes</a:t>
              </a:r>
              <a:r>
                <a:rPr lang="en-GB"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p:txBody>
        </p:sp>
        <p:cxnSp>
          <p:nvCxnSpPr>
            <p:cNvPr id="228" name="Google Shape;228;p3"/>
            <p:cNvCxnSpPr/>
            <p:nvPr/>
          </p:nvCxnSpPr>
          <p:spPr>
            <a:xfrm>
              <a:off x="0" y="929245"/>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229" name="Google Shape;229;p3"/>
            <p:cNvSpPr/>
            <p:nvPr/>
          </p:nvSpPr>
          <p:spPr>
            <a:xfrm>
              <a:off x="0" y="929245"/>
              <a:ext cx="6735443" cy="926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txBox="1"/>
            <p:nvPr/>
          </p:nvSpPr>
          <p:spPr>
            <a:xfrm>
              <a:off x="0" y="929245"/>
              <a:ext cx="6735443" cy="92652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1" i="0" u="none" strike="noStrike" cap="none">
                  <a:solidFill>
                    <a:schemeClr val="dk1"/>
                  </a:solidFill>
                  <a:latin typeface="Calibri"/>
                  <a:ea typeface="Calibri"/>
                  <a:cs typeface="Calibri"/>
                  <a:sym typeface="Calibri"/>
                </a:rPr>
                <a:t>Core technical theme/topic of the webinar (30 minutes).</a:t>
              </a:r>
              <a:endParaRPr sz="1800" b="1" i="0" u="none" strike="noStrike" cap="none">
                <a:solidFill>
                  <a:schemeClr val="dk1"/>
                </a:solidFill>
                <a:latin typeface="Calibri"/>
                <a:ea typeface="Calibri"/>
                <a:cs typeface="Calibri"/>
                <a:sym typeface="Calibri"/>
              </a:endParaRPr>
            </a:p>
          </p:txBody>
        </p:sp>
        <p:cxnSp>
          <p:nvCxnSpPr>
            <p:cNvPr id="231" name="Google Shape;231;p3"/>
            <p:cNvCxnSpPr/>
            <p:nvPr/>
          </p:nvCxnSpPr>
          <p:spPr>
            <a:xfrm>
              <a:off x="0" y="1855773"/>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232" name="Google Shape;232;p3"/>
            <p:cNvSpPr/>
            <p:nvPr/>
          </p:nvSpPr>
          <p:spPr>
            <a:xfrm>
              <a:off x="0" y="1855773"/>
              <a:ext cx="6735443" cy="926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txBox="1"/>
            <p:nvPr/>
          </p:nvSpPr>
          <p:spPr>
            <a:xfrm>
              <a:off x="0" y="1855773"/>
              <a:ext cx="6735443" cy="92652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1" i="0" u="none" strike="noStrike" cap="none" dirty="0">
                  <a:solidFill>
                    <a:schemeClr val="dk1"/>
                  </a:solidFill>
                  <a:latin typeface="Calibri"/>
                  <a:ea typeface="Calibri"/>
                  <a:cs typeface="Calibri"/>
                  <a:sym typeface="Calibri"/>
                </a:rPr>
                <a:t>Plenary reflection </a:t>
              </a:r>
              <a:r>
                <a:rPr lang="en-GB" sz="1800" b="0" i="0" u="none" strike="noStrike" cap="none" dirty="0">
                  <a:solidFill>
                    <a:schemeClr val="dk1"/>
                  </a:solidFill>
                  <a:latin typeface="Calibri"/>
                  <a:ea typeface="Calibri"/>
                  <a:cs typeface="Calibri"/>
                  <a:sym typeface="Calibri"/>
                </a:rPr>
                <a:t>(1</a:t>
              </a:r>
              <a:r>
                <a:rPr lang="en-GB" sz="1800" b="1" i="0" u="none" strike="noStrike" cap="none" dirty="0">
                  <a:solidFill>
                    <a:schemeClr val="dk1"/>
                  </a:solidFill>
                  <a:latin typeface="Calibri"/>
                  <a:ea typeface="Calibri"/>
                  <a:cs typeface="Calibri"/>
                  <a:sym typeface="Calibri"/>
                </a:rPr>
                <a:t>5 minutes)</a:t>
              </a:r>
              <a:endParaRPr sz="1800" b="1" i="0" u="none" strike="noStrike" cap="none" dirty="0">
                <a:solidFill>
                  <a:schemeClr val="dk1"/>
                </a:solidFill>
                <a:latin typeface="Calibri"/>
                <a:ea typeface="Calibri"/>
                <a:cs typeface="Calibri"/>
                <a:sym typeface="Calibri"/>
              </a:endParaRPr>
            </a:p>
          </p:txBody>
        </p:sp>
        <p:cxnSp>
          <p:nvCxnSpPr>
            <p:cNvPr id="234" name="Google Shape;234;p3"/>
            <p:cNvCxnSpPr/>
            <p:nvPr/>
          </p:nvCxnSpPr>
          <p:spPr>
            <a:xfrm>
              <a:off x="0" y="2782301"/>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235" name="Google Shape;235;p3"/>
            <p:cNvSpPr/>
            <p:nvPr/>
          </p:nvSpPr>
          <p:spPr>
            <a:xfrm>
              <a:off x="0" y="2782301"/>
              <a:ext cx="6735443" cy="926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txBox="1"/>
            <p:nvPr/>
          </p:nvSpPr>
          <p:spPr>
            <a:xfrm>
              <a:off x="0" y="2782301"/>
              <a:ext cx="6735443" cy="92652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a:t>
              </a:r>
              <a:r>
                <a:rPr lang="en-GB" sz="1800" b="1" i="0" u="none" strike="noStrike" cap="none">
                  <a:solidFill>
                    <a:schemeClr val="dk1"/>
                  </a:solidFill>
                  <a:latin typeface="Calibri"/>
                  <a:ea typeface="Calibri"/>
                  <a:cs typeface="Calibri"/>
                  <a:sym typeface="Calibri"/>
                </a:rPr>
                <a:t>Check in’ on any additional questions or concerns </a:t>
              </a:r>
              <a:r>
                <a:rPr lang="en-GB" sz="1800" b="0" i="0" u="none" strike="noStrike" cap="none">
                  <a:solidFill>
                    <a:schemeClr val="dk1"/>
                  </a:solidFill>
                  <a:latin typeface="Calibri"/>
                  <a:ea typeface="Calibri"/>
                  <a:cs typeface="Calibri"/>
                  <a:sym typeface="Calibri"/>
                </a:rPr>
                <a:t>that participants are facing, with a focus on peer-to-peer problem solving and workforce self-care (10 minutes).  </a:t>
              </a:r>
              <a:endParaRPr sz="1800" b="0" i="0" u="none" strike="noStrike" cap="none">
                <a:solidFill>
                  <a:schemeClr val="dk1"/>
                </a:solidFill>
                <a:latin typeface="Calibri"/>
                <a:ea typeface="Calibri"/>
                <a:cs typeface="Calibri"/>
                <a:sym typeface="Calibri"/>
              </a:endParaRPr>
            </a:p>
          </p:txBody>
        </p:sp>
        <p:cxnSp>
          <p:nvCxnSpPr>
            <p:cNvPr id="237" name="Google Shape;237;p3"/>
            <p:cNvCxnSpPr/>
            <p:nvPr/>
          </p:nvCxnSpPr>
          <p:spPr>
            <a:xfrm>
              <a:off x="0" y="3708828"/>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238" name="Google Shape;238;p3"/>
            <p:cNvSpPr/>
            <p:nvPr/>
          </p:nvSpPr>
          <p:spPr>
            <a:xfrm>
              <a:off x="0" y="3708828"/>
              <a:ext cx="6735443" cy="926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txBox="1"/>
            <p:nvPr/>
          </p:nvSpPr>
          <p:spPr>
            <a:xfrm>
              <a:off x="0" y="3708828"/>
              <a:ext cx="6735443" cy="92652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1" i="0" u="none" strike="noStrike" cap="none">
                  <a:solidFill>
                    <a:schemeClr val="dk1"/>
                  </a:solidFill>
                  <a:latin typeface="Calibri"/>
                  <a:ea typeface="Calibri"/>
                  <a:cs typeface="Calibri"/>
                  <a:sym typeface="Calibri"/>
                </a:rPr>
                <a:t>Rapid post-webinar feedback survey (2 minutes)</a:t>
              </a:r>
              <a:endParaRPr/>
            </a:p>
          </p:txBody>
        </p:sp>
        <p:cxnSp>
          <p:nvCxnSpPr>
            <p:cNvPr id="240" name="Google Shape;240;p3"/>
            <p:cNvCxnSpPr/>
            <p:nvPr/>
          </p:nvCxnSpPr>
          <p:spPr>
            <a:xfrm>
              <a:off x="0" y="4635356"/>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241" name="Google Shape;241;p3"/>
            <p:cNvSpPr/>
            <p:nvPr/>
          </p:nvSpPr>
          <p:spPr>
            <a:xfrm>
              <a:off x="0" y="4635356"/>
              <a:ext cx="6735443" cy="9265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txBox="1"/>
            <p:nvPr/>
          </p:nvSpPr>
          <p:spPr>
            <a:xfrm>
              <a:off x="0" y="4635356"/>
              <a:ext cx="6735443" cy="92652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1" i="0" u="none" strike="noStrike" cap="none">
                  <a:solidFill>
                    <a:schemeClr val="dk1"/>
                  </a:solidFill>
                  <a:latin typeface="Calibri"/>
                  <a:ea typeface="Calibri"/>
                  <a:cs typeface="Calibri"/>
                  <a:sym typeface="Calibri"/>
                </a:rPr>
                <a:t>Virtual tea break! </a:t>
              </a:r>
              <a:r>
                <a:rPr lang="en-GB" sz="1800" b="0" i="0" u="none" strike="noStrike" cap="none">
                  <a:solidFill>
                    <a:schemeClr val="dk1"/>
                  </a:solidFill>
                  <a:latin typeface="Calibri"/>
                  <a:ea typeface="Calibri"/>
                  <a:cs typeface="Calibri"/>
                  <a:sym typeface="Calibri"/>
                </a:rPr>
                <a:t>Enjoy an (optional) tea break with your colleagues (20 minutes)</a:t>
              </a:r>
              <a:endParaRPr sz="1800" b="1" i="0" u="none" strike="noStrike" cap="non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0E58A2-24BE-1941-B118-0D4F545EFD2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spcBef>
                <a:spcPct val="0"/>
              </a:spcBef>
            </a:pPr>
            <a:r>
              <a:rPr lang="en-US" sz="6000" kern="1200">
                <a:solidFill>
                  <a:schemeClr val="tx1"/>
                </a:solidFill>
                <a:latin typeface="+mj-lt"/>
                <a:ea typeface="+mj-ea"/>
                <a:cs typeface="+mj-cs"/>
              </a:rPr>
              <a:t>Chat box</a:t>
            </a:r>
          </a:p>
        </p:txBody>
      </p:sp>
      <p:sp>
        <p:nvSpPr>
          <p:cNvPr id="3" name="Text Placeholder 2">
            <a:extLst>
              <a:ext uri="{FF2B5EF4-FFF2-40B4-BE49-F238E27FC236}">
                <a16:creationId xmlns:a16="http://schemas.microsoft.com/office/drawing/2014/main" id="{50E69F37-F701-FE42-BCA0-4A07BF9EEB9F}"/>
              </a:ext>
            </a:extLst>
          </p:cNvPr>
          <p:cNvSpPr>
            <a:spLocks noGrp="1"/>
          </p:cNvSpPr>
          <p:nvPr>
            <p:ph type="body" idx="1"/>
          </p:nvPr>
        </p:nvSpPr>
        <p:spPr>
          <a:xfrm>
            <a:off x="4038600" y="4782320"/>
            <a:ext cx="7644627" cy="1329443"/>
          </a:xfrm>
        </p:spPr>
        <p:txBody>
          <a:bodyPr vert="horz" lIns="91440" tIns="45720" rIns="91440" bIns="45720" rtlCol="0">
            <a:normAutofit/>
          </a:bodyPr>
          <a:lstStyle/>
          <a:p>
            <a:pPr marL="0" indent="0" algn="r">
              <a:buNone/>
            </a:pPr>
            <a:r>
              <a:rPr lang="en-US" sz="2400" kern="1200" dirty="0">
                <a:solidFill>
                  <a:schemeClr val="tx1"/>
                </a:solidFill>
                <a:latin typeface="+mn-lt"/>
                <a:ea typeface="+mn-ea"/>
                <a:cs typeface="+mn-cs"/>
              </a:rPr>
              <a:t>What are the things we need to consider when doing case management during the COVID-19 pandemic ?</a:t>
            </a:r>
          </a:p>
        </p:txBody>
      </p:sp>
    </p:spTree>
    <p:extLst>
      <p:ext uri="{BB962C8B-B14F-4D97-AF65-F5344CB8AC3E}">
        <p14:creationId xmlns:p14="http://schemas.microsoft.com/office/powerpoint/2010/main" val="210255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useBgFill="1">
        <p:nvSpPr>
          <p:cNvPr id="273" name="Rectangle 26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5" name="Rectangle 26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6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6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Freeform: Shape 27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4" name="Rectangle 27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Google Shape;248;ga877bdfefd_0_0"/>
          <p:cNvSpPr txBox="1">
            <a:spLocks noGrp="1"/>
          </p:cNvSpPr>
          <p:nvPr>
            <p:ph type="title"/>
          </p:nvPr>
        </p:nvSpPr>
        <p:spPr>
          <a:xfrm>
            <a:off x="466722" y="586855"/>
            <a:ext cx="3201366" cy="3387497"/>
          </a:xfrm>
          <a:prstGeom prst="rect">
            <a:avLst/>
          </a:prstGeom>
        </p:spPr>
        <p:txBody>
          <a:bodyPr spcFirstLastPara="1" lIns="91425" tIns="45700" rIns="91425" bIns="45700" anchor="b" anchorCtr="0">
            <a:normAutofit/>
          </a:bodyPr>
          <a:lstStyle/>
          <a:p>
            <a:pPr marL="0" lvl="0" indent="0" algn="r" rtl="0">
              <a:spcBef>
                <a:spcPts val="0"/>
              </a:spcBef>
              <a:spcAft>
                <a:spcPts val="0"/>
              </a:spcAft>
              <a:buNone/>
            </a:pPr>
            <a:r>
              <a:rPr lang="en-US" sz="4000">
                <a:solidFill>
                  <a:srgbClr val="FFFFFF"/>
                </a:solidFill>
              </a:rPr>
              <a:t>Changes to CM during containment measures</a:t>
            </a:r>
          </a:p>
        </p:txBody>
      </p:sp>
      <p:sp>
        <p:nvSpPr>
          <p:cNvPr id="249" name="Google Shape;249;ga877bdfefd_0_0"/>
          <p:cNvSpPr txBox="1">
            <a:spLocks noGrp="1"/>
          </p:cNvSpPr>
          <p:nvPr>
            <p:ph type="body" idx="1"/>
          </p:nvPr>
        </p:nvSpPr>
        <p:spPr>
          <a:xfrm>
            <a:off x="4810259" y="649480"/>
            <a:ext cx="6555347" cy="5546047"/>
          </a:xfrm>
          <a:prstGeom prst="rect">
            <a:avLst/>
          </a:prstGeom>
        </p:spPr>
        <p:txBody>
          <a:bodyPr spcFirstLastPara="1" lIns="91425" tIns="45700" rIns="91425" bIns="45700" anchor="ctr" anchorCtr="0">
            <a:normAutofit/>
          </a:bodyPr>
          <a:lstStyle/>
          <a:p>
            <a:pPr marL="457200" lvl="0" indent="-336550" rtl="0">
              <a:spcBef>
                <a:spcPts val="0"/>
              </a:spcBef>
              <a:spcAft>
                <a:spcPts val="600"/>
              </a:spcAft>
              <a:buClr>
                <a:srgbClr val="201F1E"/>
              </a:buClr>
              <a:buSzPts val="1700"/>
              <a:buFont typeface="Wingdings" panose="05000000000000000000" pitchFamily="2" charset="2"/>
              <a:buChar char="§"/>
            </a:pPr>
            <a:r>
              <a:rPr lang="en-US" sz="1700">
                <a:highlight>
                  <a:srgbClr val="FFFFFF"/>
                </a:highlight>
              </a:rPr>
              <a:t>Guiding principles continue to apply even in our new context</a:t>
            </a:r>
          </a:p>
          <a:p>
            <a:pPr marL="457200" lvl="0" indent="-336550" rtl="0">
              <a:spcBef>
                <a:spcPts val="0"/>
              </a:spcBef>
              <a:spcAft>
                <a:spcPts val="600"/>
              </a:spcAft>
              <a:buClr>
                <a:srgbClr val="201F1E"/>
              </a:buClr>
              <a:buSzPts val="1700"/>
              <a:buFont typeface="Wingdings" panose="05000000000000000000" pitchFamily="2" charset="2"/>
              <a:buChar char="§"/>
            </a:pPr>
            <a:r>
              <a:rPr lang="en-US" sz="1700">
                <a:highlight>
                  <a:srgbClr val="FFFFFF"/>
                </a:highlight>
              </a:rPr>
              <a:t>Service providers should adapt practices to relevant government COVID-19 SOPs and ensure safety, health and well-being of staff</a:t>
            </a:r>
          </a:p>
          <a:p>
            <a:pPr marL="457200" lvl="0" indent="-336550" rtl="0">
              <a:spcBef>
                <a:spcPts val="0"/>
              </a:spcBef>
              <a:spcAft>
                <a:spcPts val="600"/>
              </a:spcAft>
              <a:buClr>
                <a:srgbClr val="201F1E"/>
              </a:buClr>
              <a:buSzPts val="1700"/>
              <a:buFont typeface="Wingdings" panose="05000000000000000000" pitchFamily="2" charset="2"/>
              <a:buChar char="§"/>
            </a:pPr>
            <a:r>
              <a:rPr lang="en-US" sz="1700">
                <a:highlight>
                  <a:srgbClr val="FFFFFF"/>
                </a:highlight>
              </a:rPr>
              <a:t>Inform communities about the changes in CM approach </a:t>
            </a:r>
          </a:p>
          <a:p>
            <a:pPr marL="457200" lvl="0" indent="-336550" rtl="0">
              <a:spcBef>
                <a:spcPts val="0"/>
              </a:spcBef>
              <a:spcAft>
                <a:spcPts val="600"/>
              </a:spcAft>
              <a:buClr>
                <a:srgbClr val="201F1E"/>
              </a:buClr>
              <a:buSzPts val="1700"/>
              <a:buFont typeface="Wingdings" panose="05000000000000000000" pitchFamily="2" charset="2"/>
              <a:buChar char="§"/>
            </a:pPr>
            <a:r>
              <a:rPr lang="en-US" sz="1700">
                <a:highlight>
                  <a:srgbClr val="FFFFFF"/>
                </a:highlight>
              </a:rPr>
              <a:t>Audit open caseload, to determine which cases:</a:t>
            </a:r>
          </a:p>
          <a:p>
            <a:pPr lvl="1" indent="-336550">
              <a:spcBef>
                <a:spcPts val="0"/>
              </a:spcBef>
              <a:spcAft>
                <a:spcPts val="600"/>
              </a:spcAft>
              <a:buClr>
                <a:srgbClr val="201F1E"/>
              </a:buClr>
              <a:buSzPts val="1700"/>
              <a:buFont typeface="Wingdings" panose="05000000000000000000" pitchFamily="2" charset="2"/>
              <a:buChar char="§"/>
            </a:pPr>
            <a:r>
              <a:rPr lang="en-US" sz="1700">
                <a:highlight>
                  <a:srgbClr val="FFFFFF"/>
                </a:highlight>
              </a:rPr>
              <a:t>require critical continued support, including in person (high risk), </a:t>
            </a:r>
          </a:p>
          <a:p>
            <a:pPr lvl="1" indent="-336550">
              <a:spcBef>
                <a:spcPts val="0"/>
              </a:spcBef>
              <a:spcAft>
                <a:spcPts val="600"/>
              </a:spcAft>
              <a:buClr>
                <a:srgbClr val="201F1E"/>
              </a:buClr>
              <a:buSzPts val="1700"/>
              <a:buFont typeface="Wingdings" panose="05000000000000000000" pitchFamily="2" charset="2"/>
              <a:buChar char="§"/>
            </a:pPr>
            <a:r>
              <a:rPr lang="en-US" sz="1700">
                <a:highlight>
                  <a:srgbClr val="FFFFFF"/>
                </a:highlight>
              </a:rPr>
              <a:t>could continue receiving support remotely or through community structures </a:t>
            </a:r>
          </a:p>
          <a:p>
            <a:pPr lvl="1" indent="-336550">
              <a:spcBef>
                <a:spcPts val="0"/>
              </a:spcBef>
              <a:spcAft>
                <a:spcPts val="600"/>
              </a:spcAft>
              <a:buClr>
                <a:srgbClr val="201F1E"/>
              </a:buClr>
              <a:buSzPts val="1700"/>
              <a:buFont typeface="Wingdings" panose="05000000000000000000" pitchFamily="2" charset="2"/>
              <a:buChar char="§"/>
            </a:pPr>
            <a:r>
              <a:rPr lang="en-US" sz="1700">
                <a:highlight>
                  <a:srgbClr val="FFFFFF"/>
                </a:highlight>
              </a:rPr>
              <a:t>may be considered for closure or stand-by, or don’t require in person follow-up</a:t>
            </a:r>
          </a:p>
          <a:p>
            <a:pPr indent="-336550">
              <a:spcBef>
                <a:spcPts val="0"/>
              </a:spcBef>
              <a:spcAft>
                <a:spcPts val="600"/>
              </a:spcAft>
              <a:buClr>
                <a:srgbClr val="201F1E"/>
              </a:buClr>
              <a:buSzPts val="1700"/>
              <a:buFont typeface="Wingdings" panose="05000000000000000000" pitchFamily="2" charset="2"/>
              <a:buChar char="§"/>
            </a:pPr>
            <a:r>
              <a:rPr lang="en-US" sz="1700">
                <a:effectLst/>
                <a:latin typeface="Segoe UI" panose="020B0502040204020203" pitchFamily="34" charset="0"/>
              </a:rPr>
              <a:t>Cases which need CM:</a:t>
            </a:r>
          </a:p>
          <a:p>
            <a:pPr lvl="1" indent="-336550">
              <a:spcBef>
                <a:spcPts val="0"/>
              </a:spcBef>
              <a:spcAft>
                <a:spcPts val="600"/>
              </a:spcAft>
              <a:buClr>
                <a:srgbClr val="201F1E"/>
              </a:buClr>
              <a:buSzPts val="1700"/>
              <a:buFont typeface="Wingdings" panose="05000000000000000000" pitchFamily="2" charset="2"/>
              <a:buChar char="§"/>
            </a:pPr>
            <a:r>
              <a:rPr lang="en-US" sz="1700">
                <a:highlight>
                  <a:srgbClr val="FFFFFF"/>
                </a:highlight>
              </a:rPr>
              <a:t>Directly related to COVID (separation due to quarantine; orphaned by COVID; mental health/psychosocial issues due to COVID; COVID-child survivors facing abandonment, etc.)</a:t>
            </a:r>
          </a:p>
          <a:p>
            <a:pPr lvl="1" indent="-336550">
              <a:spcBef>
                <a:spcPts val="0"/>
              </a:spcBef>
              <a:spcAft>
                <a:spcPts val="600"/>
              </a:spcAft>
              <a:buClr>
                <a:srgbClr val="201F1E"/>
              </a:buClr>
              <a:buSzPts val="1700"/>
              <a:buFont typeface="Wingdings" panose="05000000000000000000" pitchFamily="2" charset="2"/>
              <a:buChar char="§"/>
            </a:pPr>
            <a:r>
              <a:rPr lang="en-US" sz="1700">
                <a:highlight>
                  <a:srgbClr val="FFFFFF"/>
                </a:highlight>
              </a:rPr>
              <a:t>Indirectly related (i.e. child labour, child marriage cases due to negative coping mechanisms, increase in violence in the home/community due to movements restrictions/lockdown,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5" name="Google Shape;255;p4"/>
          <p:cNvSpPr txBox="1">
            <a:spLocks noGrp="1"/>
          </p:cNvSpPr>
          <p:nvPr>
            <p:ph type="title"/>
          </p:nvPr>
        </p:nvSpPr>
        <p:spPr>
          <a:xfrm>
            <a:off x="643467" y="321734"/>
            <a:ext cx="4970877"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a:solidFill>
                  <a:schemeClr val="dk1"/>
                </a:solidFill>
                <a:latin typeface="Calibri"/>
                <a:ea typeface="Calibri"/>
                <a:cs typeface="Calibri"/>
                <a:sym typeface="Calibri"/>
              </a:rPr>
              <a:t>Identification</a:t>
            </a:r>
            <a:endParaRPr/>
          </a:p>
        </p:txBody>
      </p:sp>
      <p:sp>
        <p:nvSpPr>
          <p:cNvPr id="256" name="Google Shape;256;p4"/>
          <p:cNvSpPr txBox="1">
            <a:spLocks noGrp="1"/>
          </p:cNvSpPr>
          <p:nvPr>
            <p:ph type="body" idx="1"/>
          </p:nvPr>
        </p:nvSpPr>
        <p:spPr>
          <a:xfrm>
            <a:off x="643468" y="1235170"/>
            <a:ext cx="5614343" cy="507968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Font typeface="Noto Sans Symbols"/>
              <a:buChar char="▪"/>
            </a:pPr>
            <a:r>
              <a:rPr lang="en-GB" sz="2000" dirty="0"/>
              <a:t>Families who were previously safe/stable may rapidly become vulnerable to violence in evolving context. </a:t>
            </a:r>
            <a:endParaRPr dirty="0"/>
          </a:p>
          <a:p>
            <a:pPr marL="228600" lvl="0" indent="-228600" algn="l" rtl="0">
              <a:lnSpc>
                <a:spcPct val="90000"/>
              </a:lnSpc>
              <a:spcBef>
                <a:spcPts val="1000"/>
              </a:spcBef>
              <a:spcAft>
                <a:spcPts val="0"/>
              </a:spcAft>
              <a:buClr>
                <a:schemeClr val="dk1"/>
              </a:buClr>
              <a:buSzPts val="2000"/>
              <a:buFont typeface="Noto Sans Symbols"/>
              <a:buChar char="▪"/>
            </a:pPr>
            <a:r>
              <a:rPr lang="en-GB" sz="2000" dirty="0"/>
              <a:t>Coordination among actors who can identify vulnerable individuals and families who are at risk is important</a:t>
            </a:r>
            <a:endParaRPr dirty="0"/>
          </a:p>
          <a:p>
            <a:pPr marL="228600" lvl="0" indent="-228600" algn="l" rtl="0">
              <a:lnSpc>
                <a:spcPct val="90000"/>
              </a:lnSpc>
              <a:spcBef>
                <a:spcPts val="1000"/>
              </a:spcBef>
              <a:spcAft>
                <a:spcPts val="0"/>
              </a:spcAft>
              <a:buClr>
                <a:schemeClr val="dk1"/>
              </a:buClr>
              <a:buSzPts val="2000"/>
              <a:buFont typeface="Noto Sans Symbols"/>
              <a:buChar char="▪"/>
            </a:pPr>
            <a:r>
              <a:rPr lang="en-GB" sz="2000" dirty="0"/>
              <a:t>Increased reliance on community identification, requires dissemination of messaging that ensures community is able to recognise vulnerable individuals and families, and contact details for authorities and support</a:t>
            </a:r>
            <a:endParaRPr dirty="0"/>
          </a:p>
          <a:p>
            <a:pPr marL="228600" lvl="0" indent="-228600" algn="l" rtl="0">
              <a:lnSpc>
                <a:spcPct val="90000"/>
              </a:lnSpc>
              <a:spcBef>
                <a:spcPts val="1000"/>
              </a:spcBef>
              <a:spcAft>
                <a:spcPts val="0"/>
              </a:spcAft>
              <a:buClr>
                <a:schemeClr val="dk1"/>
              </a:buClr>
              <a:buSzPts val="2000"/>
              <a:buFont typeface="Noto Sans Symbols"/>
              <a:buChar char="▪"/>
            </a:pPr>
            <a:r>
              <a:rPr lang="en-GB" sz="2000" dirty="0"/>
              <a:t>Enrolment criteria may need to be widened to accommodate new definitions of “the most vulnerable”.</a:t>
            </a:r>
            <a:endParaRPr dirty="0"/>
          </a:p>
        </p:txBody>
      </p:sp>
      <p:sp>
        <p:nvSpPr>
          <p:cNvPr id="257" name="Google Shape;257;p4"/>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8" name="Google Shape;258;p4"/>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59" name="Google Shape;259;p4"/>
          <p:cNvGrpSpPr/>
          <p:nvPr/>
        </p:nvGrpSpPr>
        <p:grpSpPr>
          <a:xfrm>
            <a:off x="11094719" y="0"/>
            <a:ext cx="1097281" cy="1097280"/>
            <a:chOff x="11094719" y="0"/>
            <a:chExt cx="1097281" cy="1097280"/>
          </a:xfrm>
        </p:grpSpPr>
        <p:sp>
          <p:nvSpPr>
            <p:cNvPr id="260" name="Google Shape;260;p4"/>
            <p:cNvSpPr/>
            <p:nvPr/>
          </p:nvSpPr>
          <p:spPr>
            <a:xfrm rot="-5400000">
              <a:off x="11094720" y="0"/>
              <a:ext cx="1097280" cy="1097280"/>
            </a:xfrm>
            <a:prstGeom prst="triangle">
              <a:avLst>
                <a:gd name="adj" fmla="val 10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1" name="Google Shape;261;p4"/>
            <p:cNvSpPr/>
            <p:nvPr/>
          </p:nvSpPr>
          <p:spPr>
            <a:xfrm rot="2700000">
              <a:off x="11189552" y="127618"/>
              <a:ext cx="457894" cy="457894"/>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aphicFrame>
        <p:nvGraphicFramePr>
          <p:cNvPr id="262" name="Google Shape;262;p4"/>
          <p:cNvGraphicFramePr/>
          <p:nvPr/>
        </p:nvGraphicFramePr>
        <p:xfrm>
          <a:off x="6512811" y="450166"/>
          <a:ext cx="4780725" cy="6168925"/>
        </p:xfrm>
        <a:graphic>
          <a:graphicData uri="http://schemas.openxmlformats.org/drawingml/2006/table">
            <a:tbl>
              <a:tblPr firstRow="1" bandRow="1">
                <a:noFill/>
                <a:tableStyleId>{CEF47FF3-6D06-4128-BD9A-3B0F169C2F45}</a:tableStyleId>
              </a:tblPr>
              <a:tblGrid>
                <a:gridCol w="4780725">
                  <a:extLst>
                    <a:ext uri="{9D8B030D-6E8A-4147-A177-3AD203B41FA5}">
                      <a16:colId xmlns:a16="http://schemas.microsoft.com/office/drawing/2014/main" val="20000"/>
                    </a:ext>
                  </a:extLst>
                </a:gridCol>
              </a:tblGrid>
              <a:tr h="502575">
                <a:tc>
                  <a:txBody>
                    <a:bodyPr/>
                    <a:lstStyle/>
                    <a:p>
                      <a:pPr marL="0" marR="0" lvl="0" indent="0" algn="l" rtl="0">
                        <a:lnSpc>
                          <a:spcPct val="100000"/>
                        </a:lnSpc>
                        <a:spcBef>
                          <a:spcPts val="0"/>
                        </a:spcBef>
                        <a:spcAft>
                          <a:spcPts val="0"/>
                        </a:spcAft>
                        <a:buClr>
                          <a:srgbClr val="FFFFFF"/>
                        </a:buClr>
                        <a:buSzPts val="1400"/>
                        <a:buFont typeface="Calibri"/>
                        <a:buNone/>
                      </a:pPr>
                      <a:r>
                        <a:rPr lang="en-GB" sz="1400" b="1" u="none" strike="noStrike" cap="none">
                          <a:solidFill>
                            <a:srgbClr val="FFFFFF"/>
                          </a:solidFill>
                        </a:rPr>
                        <a:t>Vulnerability indicators to look for:</a:t>
                      </a:r>
                      <a:endParaRPr sz="1400" b="1" u="none" strike="noStrike" cap="none">
                        <a:solidFill>
                          <a:srgbClr val="FFFFFF"/>
                        </a:solidFill>
                      </a:endParaRPr>
                    </a:p>
                  </a:txBody>
                  <a:tcPr marL="206575" marR="123950" marT="123950" marB="123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FFFFF"/>
                      </a:solidFill>
                      <a:prstDash val="solid"/>
                      <a:round/>
                      <a:headEnd type="none" w="sm" len="sm"/>
                      <a:tailEnd type="none" w="sm" len="sm"/>
                    </a:lnB>
                    <a:solidFill>
                      <a:srgbClr val="636B68">
                        <a:alpha val="69803"/>
                      </a:srgbClr>
                    </a:solidFill>
                  </a:tcPr>
                </a:tc>
                <a:extLst>
                  <a:ext uri="{0D108BD9-81ED-4DB2-BD59-A6C34878D82A}">
                    <a16:rowId xmlns:a16="http://schemas.microsoft.com/office/drawing/2014/main" val="10000"/>
                  </a:ext>
                </a:extLst>
              </a:tr>
              <a:tr h="1165300">
                <a:tc>
                  <a:txBody>
                    <a:bodyPr/>
                    <a:lstStyle/>
                    <a:p>
                      <a:pPr marL="0" marR="0" lvl="0" indent="0" algn="l" rtl="0">
                        <a:lnSpc>
                          <a:spcPct val="100000"/>
                        </a:lnSpc>
                        <a:spcBef>
                          <a:spcPts val="0"/>
                        </a:spcBef>
                        <a:spcAft>
                          <a:spcPts val="0"/>
                        </a:spcAft>
                        <a:buClr>
                          <a:srgbClr val="262626"/>
                        </a:buClr>
                        <a:buSzPts val="1400"/>
                        <a:buFont typeface="Calibri"/>
                        <a:buNone/>
                      </a:pPr>
                      <a:r>
                        <a:rPr lang="en-GB" sz="1400" u="none" strike="noStrike" cap="none">
                          <a:solidFill>
                            <a:srgbClr val="262626"/>
                          </a:solidFill>
                        </a:rPr>
                        <a:t>Households with </a:t>
                      </a:r>
                      <a:r>
                        <a:rPr lang="en-GB" sz="1400" b="1" u="none" strike="noStrike" cap="none">
                          <a:solidFill>
                            <a:srgbClr val="262626"/>
                          </a:solidFill>
                        </a:rPr>
                        <a:t>elderly caregivers</a:t>
                      </a:r>
                      <a:r>
                        <a:rPr lang="en-GB" sz="1400" u="none" strike="noStrike" cap="none">
                          <a:solidFill>
                            <a:srgbClr val="262626"/>
                          </a:solidFill>
                        </a:rPr>
                        <a:t>, caregivers who have </a:t>
                      </a:r>
                      <a:r>
                        <a:rPr lang="en-GB" sz="1400" b="1" u="none" strike="noStrike" cap="none">
                          <a:solidFill>
                            <a:srgbClr val="262626"/>
                          </a:solidFill>
                        </a:rPr>
                        <a:t>chronic diseases </a:t>
                      </a:r>
                      <a:r>
                        <a:rPr lang="en-GB" sz="1400" u="none" strike="noStrike" cap="none">
                          <a:solidFill>
                            <a:srgbClr val="262626"/>
                          </a:solidFill>
                        </a:rPr>
                        <a:t>(for example, diabetes, heart disease, respiratory diseases), those who are </a:t>
                      </a:r>
                      <a:r>
                        <a:rPr lang="en-GB" sz="1400" b="1" u="none" strike="noStrike" cap="none">
                          <a:solidFill>
                            <a:srgbClr val="262626"/>
                          </a:solidFill>
                        </a:rPr>
                        <a:t>immune compromised </a:t>
                      </a:r>
                      <a:r>
                        <a:rPr lang="en-GB" sz="1400" u="none" strike="noStrike" cap="none">
                          <a:solidFill>
                            <a:srgbClr val="262626"/>
                          </a:solidFill>
                        </a:rPr>
                        <a:t>or have certain </a:t>
                      </a:r>
                      <a:r>
                        <a:rPr lang="en-GB" sz="1400" b="1" u="none" strike="noStrike" cap="none">
                          <a:solidFill>
                            <a:srgbClr val="262626"/>
                          </a:solidFill>
                        </a:rPr>
                        <a:t>disabilities</a:t>
                      </a:r>
                      <a:endParaRPr/>
                    </a:p>
                  </a:txBody>
                  <a:tcPr marL="206575" marR="123950" marT="123950" marB="123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78E8B">
                        <a:alpha val="14901"/>
                      </a:srgbClr>
                    </a:solidFill>
                  </a:tcPr>
                </a:tc>
                <a:extLst>
                  <a:ext uri="{0D108BD9-81ED-4DB2-BD59-A6C34878D82A}">
                    <a16:rowId xmlns:a16="http://schemas.microsoft.com/office/drawing/2014/main" val="10001"/>
                  </a:ext>
                </a:extLst>
              </a:tr>
              <a:tr h="944400">
                <a:tc>
                  <a:txBody>
                    <a:bodyPr/>
                    <a:lstStyle/>
                    <a:p>
                      <a:pPr marL="0" marR="0" lvl="0" indent="0" algn="l" rtl="0">
                        <a:lnSpc>
                          <a:spcPct val="100000"/>
                        </a:lnSpc>
                        <a:spcBef>
                          <a:spcPts val="0"/>
                        </a:spcBef>
                        <a:spcAft>
                          <a:spcPts val="0"/>
                        </a:spcAft>
                        <a:buClr>
                          <a:srgbClr val="262626"/>
                        </a:buClr>
                        <a:buSzPts val="1400"/>
                        <a:buFont typeface="Calibri"/>
                        <a:buNone/>
                      </a:pPr>
                      <a:r>
                        <a:rPr lang="en-GB" sz="1400" u="none" strike="noStrike" cap="none">
                          <a:solidFill>
                            <a:srgbClr val="262626"/>
                          </a:solidFill>
                        </a:rPr>
                        <a:t>Households with members who have </a:t>
                      </a:r>
                      <a:r>
                        <a:rPr lang="en-GB" sz="1400" b="1" u="none" strike="noStrike" cap="none">
                          <a:solidFill>
                            <a:srgbClr val="262626"/>
                          </a:solidFill>
                        </a:rPr>
                        <a:t>exposure</a:t>
                      </a:r>
                      <a:r>
                        <a:rPr lang="en-GB" sz="1400" u="none" strike="noStrike" cap="none">
                          <a:solidFill>
                            <a:srgbClr val="262626"/>
                          </a:solidFill>
                        </a:rPr>
                        <a:t> to lots of people via their work (for example, market sellers or public transport drivers).</a:t>
                      </a:r>
                      <a:endParaRPr/>
                    </a:p>
                  </a:txBody>
                  <a:tcPr marL="206575" marR="123950" marT="123950" marB="123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78E8B">
                        <a:alpha val="29803"/>
                      </a:srgbClr>
                    </a:solidFill>
                  </a:tcPr>
                </a:tc>
                <a:extLst>
                  <a:ext uri="{0D108BD9-81ED-4DB2-BD59-A6C34878D82A}">
                    <a16:rowId xmlns:a16="http://schemas.microsoft.com/office/drawing/2014/main" val="10002"/>
                  </a:ext>
                </a:extLst>
              </a:tr>
              <a:tr h="944400">
                <a:tc>
                  <a:txBody>
                    <a:bodyPr/>
                    <a:lstStyle/>
                    <a:p>
                      <a:pPr marL="0" marR="0" lvl="0" indent="0" algn="l" rtl="0">
                        <a:lnSpc>
                          <a:spcPct val="100000"/>
                        </a:lnSpc>
                        <a:spcBef>
                          <a:spcPts val="0"/>
                        </a:spcBef>
                        <a:spcAft>
                          <a:spcPts val="0"/>
                        </a:spcAft>
                        <a:buClr>
                          <a:srgbClr val="262626"/>
                        </a:buClr>
                        <a:buSzPts val="1400"/>
                        <a:buFont typeface="Calibri"/>
                        <a:buNone/>
                      </a:pPr>
                      <a:r>
                        <a:rPr lang="en-GB" sz="1400" u="none" strike="noStrike" cap="none">
                          <a:solidFill>
                            <a:srgbClr val="262626"/>
                          </a:solidFill>
                        </a:rPr>
                        <a:t>Households with members whose normal </a:t>
                      </a:r>
                      <a:r>
                        <a:rPr lang="en-GB" sz="1400" b="1" u="none" strike="noStrike" cap="none">
                          <a:solidFill>
                            <a:srgbClr val="262626"/>
                          </a:solidFill>
                        </a:rPr>
                        <a:t>income may be/have been limited </a:t>
                      </a:r>
                      <a:r>
                        <a:rPr lang="en-GB" sz="1400" u="none" strike="noStrike" cap="none">
                          <a:solidFill>
                            <a:srgbClr val="262626"/>
                          </a:solidFill>
                        </a:rPr>
                        <a:t>by isolation prevention measures (for example, boda bodas).</a:t>
                      </a:r>
                      <a:endParaRPr/>
                    </a:p>
                  </a:txBody>
                  <a:tcPr marL="206575" marR="123950" marT="123950" marB="123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78E8B">
                        <a:alpha val="14901"/>
                      </a:srgbClr>
                    </a:solidFill>
                  </a:tcPr>
                </a:tc>
                <a:extLst>
                  <a:ext uri="{0D108BD9-81ED-4DB2-BD59-A6C34878D82A}">
                    <a16:rowId xmlns:a16="http://schemas.microsoft.com/office/drawing/2014/main" val="10003"/>
                  </a:ext>
                </a:extLst>
              </a:tr>
              <a:tr h="1165300">
                <a:tc>
                  <a:txBody>
                    <a:bodyPr/>
                    <a:lstStyle/>
                    <a:p>
                      <a:pPr marL="0" marR="0" lvl="0" indent="0" algn="l" rtl="0">
                        <a:lnSpc>
                          <a:spcPct val="100000"/>
                        </a:lnSpc>
                        <a:spcBef>
                          <a:spcPts val="0"/>
                        </a:spcBef>
                        <a:spcAft>
                          <a:spcPts val="0"/>
                        </a:spcAft>
                        <a:buClr>
                          <a:srgbClr val="262626"/>
                        </a:buClr>
                        <a:buSzPts val="1400"/>
                        <a:buFont typeface="Calibri"/>
                        <a:buNone/>
                      </a:pPr>
                      <a:r>
                        <a:rPr lang="en-GB" sz="1400" u="none" strike="noStrike" cap="none">
                          <a:solidFill>
                            <a:srgbClr val="262626"/>
                          </a:solidFill>
                        </a:rPr>
                        <a:t>Households who </a:t>
                      </a:r>
                      <a:r>
                        <a:rPr lang="en-GB" sz="1400" b="1" u="none" strike="noStrike" cap="none">
                          <a:solidFill>
                            <a:srgbClr val="262626"/>
                          </a:solidFill>
                        </a:rPr>
                        <a:t>live in close proximity to other households</a:t>
                      </a:r>
                      <a:r>
                        <a:rPr lang="en-GB" sz="1400" u="none" strike="noStrike" cap="none">
                          <a:solidFill>
                            <a:srgbClr val="262626"/>
                          </a:solidFill>
                        </a:rPr>
                        <a:t>, who may find it difficult to physically isolate from one another (for example, in informal communities).</a:t>
                      </a:r>
                      <a:endParaRPr/>
                    </a:p>
                  </a:txBody>
                  <a:tcPr marL="206575" marR="123950" marT="123950" marB="123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78E8B">
                        <a:alpha val="29803"/>
                      </a:srgbClr>
                    </a:solidFill>
                  </a:tcPr>
                </a:tc>
                <a:extLst>
                  <a:ext uri="{0D108BD9-81ED-4DB2-BD59-A6C34878D82A}">
                    <a16:rowId xmlns:a16="http://schemas.microsoft.com/office/drawing/2014/main" val="10004"/>
                  </a:ext>
                </a:extLst>
              </a:tr>
              <a:tr h="723475">
                <a:tc>
                  <a:txBody>
                    <a:bodyPr/>
                    <a:lstStyle/>
                    <a:p>
                      <a:pPr marL="0" marR="0" lvl="0" indent="0" algn="l" rtl="0">
                        <a:lnSpc>
                          <a:spcPct val="100000"/>
                        </a:lnSpc>
                        <a:spcBef>
                          <a:spcPts val="0"/>
                        </a:spcBef>
                        <a:spcAft>
                          <a:spcPts val="0"/>
                        </a:spcAft>
                        <a:buClr>
                          <a:srgbClr val="262626"/>
                        </a:buClr>
                        <a:buSzPts val="1400"/>
                        <a:buFont typeface="Calibri"/>
                        <a:buNone/>
                      </a:pPr>
                      <a:r>
                        <a:rPr lang="en-GB" sz="1400" u="none" strike="noStrike" cap="none">
                          <a:solidFill>
                            <a:srgbClr val="262626"/>
                          </a:solidFill>
                        </a:rPr>
                        <a:t>Households who may not have </a:t>
                      </a:r>
                      <a:r>
                        <a:rPr lang="en-GB" sz="1400" b="1" u="none" strike="noStrike" cap="none">
                          <a:solidFill>
                            <a:srgbClr val="262626"/>
                          </a:solidFill>
                        </a:rPr>
                        <a:t>consistent access to or running clean water</a:t>
                      </a:r>
                      <a:r>
                        <a:rPr lang="en-GB" sz="1400" u="none" strike="noStrike" cap="none">
                          <a:solidFill>
                            <a:srgbClr val="262626"/>
                          </a:solidFill>
                        </a:rPr>
                        <a:t>.</a:t>
                      </a:r>
                      <a:endParaRPr/>
                    </a:p>
                  </a:txBody>
                  <a:tcPr marL="206575" marR="123950" marT="123950" marB="123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78E8B">
                        <a:alpha val="14901"/>
                      </a:srgbClr>
                    </a:solidFill>
                  </a:tcPr>
                </a:tc>
                <a:extLst>
                  <a:ext uri="{0D108BD9-81ED-4DB2-BD59-A6C34878D82A}">
                    <a16:rowId xmlns:a16="http://schemas.microsoft.com/office/drawing/2014/main" val="10005"/>
                  </a:ext>
                </a:extLst>
              </a:tr>
              <a:tr h="723475">
                <a:tc>
                  <a:txBody>
                    <a:bodyPr/>
                    <a:lstStyle/>
                    <a:p>
                      <a:pPr marL="0" marR="0" lvl="0" indent="0" algn="l" rtl="0">
                        <a:lnSpc>
                          <a:spcPct val="100000"/>
                        </a:lnSpc>
                        <a:spcBef>
                          <a:spcPts val="0"/>
                        </a:spcBef>
                        <a:spcAft>
                          <a:spcPts val="0"/>
                        </a:spcAft>
                        <a:buClr>
                          <a:srgbClr val="262626"/>
                        </a:buClr>
                        <a:buSzPts val="1400"/>
                        <a:buFont typeface="Calibri"/>
                        <a:buNone/>
                      </a:pPr>
                      <a:r>
                        <a:rPr lang="en-GB" sz="1400" u="none" strike="noStrike" cap="none">
                          <a:solidFill>
                            <a:srgbClr val="262626"/>
                          </a:solidFill>
                        </a:rPr>
                        <a:t>Households with </a:t>
                      </a:r>
                      <a:r>
                        <a:rPr lang="en-GB" sz="1400" b="1" u="none" strike="noStrike" cap="none">
                          <a:solidFill>
                            <a:srgbClr val="262626"/>
                          </a:solidFill>
                        </a:rPr>
                        <a:t>previous history of violence</a:t>
                      </a:r>
                      <a:endParaRPr sz="1400" b="1" u="none" strike="noStrike" cap="none">
                        <a:solidFill>
                          <a:srgbClr val="262626"/>
                        </a:solidFill>
                      </a:endParaRPr>
                    </a:p>
                  </a:txBody>
                  <a:tcPr marL="206575" marR="123950" marT="123950" marB="123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878E8B">
                        <a:alpha val="14901"/>
                      </a:srgb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Assessment</a:t>
            </a:r>
            <a:endParaRPr/>
          </a:p>
        </p:txBody>
      </p:sp>
      <p:sp>
        <p:nvSpPr>
          <p:cNvPr id="268" name="Google Shape;268;p5"/>
          <p:cNvSpPr txBox="1">
            <a:spLocks noGrp="1"/>
          </p:cNvSpPr>
          <p:nvPr>
            <p:ph type="body" idx="1"/>
          </p:nvPr>
        </p:nvSpPr>
        <p:spPr>
          <a:xfrm>
            <a:off x="725462" y="1283432"/>
            <a:ext cx="5446737"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Font typeface="Noto Sans Symbols"/>
              <a:buChar char="▪"/>
            </a:pPr>
            <a:r>
              <a:rPr lang="en-GB" sz="2200" dirty="0"/>
              <a:t>Case workers should continue assessing- high-risk cases in-person, lower risk cases via phone. </a:t>
            </a:r>
            <a:endParaRPr dirty="0"/>
          </a:p>
          <a:p>
            <a:pPr marL="228600" lvl="0" indent="-228600" algn="l" rtl="0">
              <a:lnSpc>
                <a:spcPct val="90000"/>
              </a:lnSpc>
              <a:spcBef>
                <a:spcPts val="1000"/>
              </a:spcBef>
              <a:spcAft>
                <a:spcPts val="0"/>
              </a:spcAft>
              <a:buClr>
                <a:schemeClr val="dk1"/>
              </a:buClr>
              <a:buSzPts val="2200"/>
              <a:buFont typeface="Noto Sans Symbols"/>
              <a:buChar char="▪"/>
            </a:pPr>
            <a:r>
              <a:rPr lang="en-GB" sz="2200" dirty="0"/>
              <a:t>Be mindful of calling at convenient times. Ideally, calls should be kept 20mins. Ask at beginning of the call if now is convenient. </a:t>
            </a:r>
            <a:endParaRPr dirty="0"/>
          </a:p>
          <a:p>
            <a:pPr marL="228600" lvl="0" indent="-228600" algn="l" rtl="0">
              <a:lnSpc>
                <a:spcPct val="90000"/>
              </a:lnSpc>
              <a:spcBef>
                <a:spcPts val="1000"/>
              </a:spcBef>
              <a:spcAft>
                <a:spcPts val="0"/>
              </a:spcAft>
              <a:buClr>
                <a:schemeClr val="dk1"/>
              </a:buClr>
              <a:buSzPts val="2200"/>
              <a:buFont typeface="Noto Sans Symbols"/>
              <a:buChar char="▪"/>
            </a:pPr>
            <a:r>
              <a:rPr lang="en-GB" sz="2200" dirty="0"/>
              <a:t>Important to acquire a list of support people around the family who can be contacted if the household’s primary contact becomes unreachable. </a:t>
            </a:r>
            <a:endParaRPr dirty="0"/>
          </a:p>
          <a:p>
            <a:pPr marL="228600" lvl="0" indent="-228600" algn="l" rtl="0">
              <a:lnSpc>
                <a:spcPct val="90000"/>
              </a:lnSpc>
              <a:spcBef>
                <a:spcPts val="1000"/>
              </a:spcBef>
              <a:spcAft>
                <a:spcPts val="0"/>
              </a:spcAft>
              <a:buClr>
                <a:schemeClr val="dk1"/>
              </a:buClr>
              <a:buSzPts val="2200"/>
              <a:buFont typeface="Noto Sans Symbols"/>
              <a:buChar char="▪"/>
            </a:pPr>
            <a:r>
              <a:rPr lang="en-GB" sz="2200" dirty="0"/>
              <a:t>Keep in mind not only current situation, but also worst-case scenario.</a:t>
            </a:r>
            <a:endParaRPr dirty="0"/>
          </a:p>
          <a:p>
            <a:pPr marL="228600" lvl="0" indent="-228600" algn="l" rtl="0">
              <a:lnSpc>
                <a:spcPct val="90000"/>
              </a:lnSpc>
              <a:spcBef>
                <a:spcPts val="1000"/>
              </a:spcBef>
              <a:spcAft>
                <a:spcPts val="0"/>
              </a:spcAft>
              <a:buClr>
                <a:schemeClr val="dk1"/>
              </a:buClr>
              <a:buSzPts val="2200"/>
              <a:buFont typeface="Noto Sans Symbols"/>
              <a:buChar char="▪"/>
            </a:pPr>
            <a:r>
              <a:rPr lang="en-GB" sz="2200" dirty="0"/>
              <a:t>Important to thoroughly assess strengths and resources available and ensure clients are aware of how to access/leverage them in times of need.</a:t>
            </a:r>
            <a:endParaRPr dirty="0"/>
          </a:p>
        </p:txBody>
      </p:sp>
      <p:sp>
        <p:nvSpPr>
          <p:cNvPr id="269" name="Google Shape;269;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graphicFrame>
        <p:nvGraphicFramePr>
          <p:cNvPr id="270" name="Google Shape;270;p5"/>
          <p:cNvGraphicFramePr/>
          <p:nvPr/>
        </p:nvGraphicFramePr>
        <p:xfrm>
          <a:off x="6702474" y="1789210"/>
          <a:ext cx="4973700" cy="4119910"/>
        </p:xfrm>
        <a:graphic>
          <a:graphicData uri="http://schemas.openxmlformats.org/drawingml/2006/table">
            <a:tbl>
              <a:tblPr firstRow="1" bandRow="1">
                <a:noFill/>
                <a:tableStyleId>{CEF47FF3-6D06-4128-BD9A-3B0F169C2F45}</a:tableStyleId>
              </a:tblPr>
              <a:tblGrid>
                <a:gridCol w="49737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chemeClr val="dk1"/>
                        </a:buClr>
                        <a:buSzPts val="1800"/>
                        <a:buFont typeface="Calibri"/>
                        <a:buNone/>
                      </a:pPr>
                      <a:r>
                        <a:rPr lang="en-GB" sz="1800" u="none" strike="noStrike" cap="none"/>
                        <a:t>Assessments should prioritise: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1800"/>
                        <a:buFont typeface="Calibri"/>
                        <a:buNone/>
                      </a:pPr>
                      <a:r>
                        <a:rPr lang="en-GB" sz="1800" b="1" u="none" strike="noStrike" cap="none"/>
                        <a:t>Basic needs</a:t>
                      </a:r>
                      <a:endParaRPr/>
                    </a:p>
                    <a:p>
                      <a:pPr marL="742950" marR="0" lvl="1" indent="-285750" algn="l" rtl="0">
                        <a:spcBef>
                          <a:spcPts val="0"/>
                        </a:spcBef>
                        <a:spcAft>
                          <a:spcPts val="0"/>
                        </a:spcAft>
                        <a:buClr>
                          <a:schemeClr val="dk1"/>
                        </a:buClr>
                        <a:buSzPts val="1800"/>
                        <a:buFont typeface="Arial"/>
                        <a:buChar char="•"/>
                      </a:pPr>
                      <a:r>
                        <a:rPr lang="en-GB" sz="1800" u="none" strike="noStrike" cap="none"/>
                        <a:t>Food</a:t>
                      </a:r>
                      <a:endParaRPr/>
                    </a:p>
                    <a:p>
                      <a:pPr marL="742950" marR="0" lvl="1" indent="-285750" algn="l" rtl="0">
                        <a:spcBef>
                          <a:spcPts val="0"/>
                        </a:spcBef>
                        <a:spcAft>
                          <a:spcPts val="0"/>
                        </a:spcAft>
                        <a:buClr>
                          <a:schemeClr val="dk1"/>
                        </a:buClr>
                        <a:buSzPts val="1800"/>
                        <a:buFont typeface="Arial"/>
                        <a:buChar char="•"/>
                      </a:pPr>
                      <a:r>
                        <a:rPr lang="en-GB" sz="1800" u="none" strike="noStrike" cap="none"/>
                        <a:t>Shelter</a:t>
                      </a:r>
                      <a:endParaRPr/>
                    </a:p>
                    <a:p>
                      <a:pPr marL="742950" marR="0" lvl="1" indent="-285750" algn="l" rtl="0">
                        <a:spcBef>
                          <a:spcPts val="0"/>
                        </a:spcBef>
                        <a:spcAft>
                          <a:spcPts val="0"/>
                        </a:spcAft>
                        <a:buClr>
                          <a:schemeClr val="dk1"/>
                        </a:buClr>
                        <a:buSzPts val="1800"/>
                        <a:buFont typeface="Arial"/>
                        <a:buChar char="•"/>
                      </a:pPr>
                      <a:r>
                        <a:rPr lang="en-GB" sz="1800" u="none" strike="noStrike" cap="none"/>
                        <a:t>Infection control measures (for example access to soap and water)</a:t>
                      </a:r>
                      <a:br>
                        <a:rPr lang="en-GB" sz="1800" u="none" strike="noStrike" cap="none"/>
                      </a:b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GB" sz="1800" b="1" u="none" strike="noStrike" cap="none">
                          <a:solidFill>
                            <a:schemeClr val="dk1"/>
                          </a:solidFill>
                          <a:latin typeface="Calibri"/>
                          <a:ea typeface="Calibri"/>
                          <a:cs typeface="Calibri"/>
                          <a:sym typeface="Calibri"/>
                        </a:rPr>
                        <a:t>Safety and protection from violence</a:t>
                      </a:r>
                      <a:endParaRPr/>
                    </a:p>
                    <a:p>
                      <a:pPr marL="742950" marR="0" lvl="1" indent="-285750" algn="l" rtl="0">
                        <a:spcBef>
                          <a:spcPts val="0"/>
                        </a:spcBef>
                        <a:spcAft>
                          <a:spcPts val="0"/>
                        </a:spcAft>
                        <a:buClr>
                          <a:schemeClr val="dk1"/>
                        </a:buClr>
                        <a:buSzPts val="1800"/>
                        <a:buFont typeface="Arial"/>
                        <a:buChar char="•"/>
                      </a:pPr>
                      <a:r>
                        <a:rPr lang="en-GB" sz="1800" u="none" strike="noStrike" cap="none"/>
                        <a:t>Stress from possible loss of employment</a:t>
                      </a:r>
                      <a:endParaRPr/>
                    </a:p>
                    <a:p>
                      <a:pPr marL="742950" marR="0" lvl="1" indent="-285750" algn="l" rtl="0">
                        <a:spcBef>
                          <a:spcPts val="0"/>
                        </a:spcBef>
                        <a:spcAft>
                          <a:spcPts val="0"/>
                        </a:spcAft>
                        <a:buClr>
                          <a:schemeClr val="dk1"/>
                        </a:buClr>
                        <a:buSzPts val="1800"/>
                        <a:buFont typeface="Arial"/>
                        <a:buChar char="•"/>
                      </a:pPr>
                      <a:r>
                        <a:rPr lang="en-GB" sz="1800" u="none" strike="noStrike" cap="none"/>
                        <a:t>Children home from school; lack of routine and structure</a:t>
                      </a:r>
                      <a:endParaRPr/>
                    </a:p>
                    <a:p>
                      <a:pPr marL="742950" marR="0" lvl="1" indent="-285750" algn="l" rtl="0">
                        <a:spcBef>
                          <a:spcPts val="0"/>
                        </a:spcBef>
                        <a:spcAft>
                          <a:spcPts val="0"/>
                        </a:spcAft>
                        <a:buClr>
                          <a:schemeClr val="dk1"/>
                        </a:buClr>
                        <a:buSzPts val="1800"/>
                        <a:buFont typeface="Arial"/>
                        <a:buChar char="•"/>
                      </a:pPr>
                      <a:r>
                        <a:rPr lang="en-GB" sz="1800" u="none" strike="noStrike" cap="none"/>
                        <a:t>Increased time together can lead to violence</a:t>
                      </a:r>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6" name="Google Shape;276;p6"/>
          <p:cNvSpPr txBox="1">
            <a:spLocks noGrp="1"/>
          </p:cNvSpPr>
          <p:nvPr>
            <p:ph type="title"/>
          </p:nvPr>
        </p:nvSpPr>
        <p:spPr>
          <a:xfrm>
            <a:off x="643467" y="3217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GB" sz="3600">
                <a:solidFill>
                  <a:schemeClr val="dk1"/>
                </a:solidFill>
                <a:latin typeface="Calibri"/>
                <a:ea typeface="Calibri"/>
                <a:cs typeface="Calibri"/>
                <a:sym typeface="Calibri"/>
              </a:rPr>
              <a:t>Case planning</a:t>
            </a:r>
            <a:endParaRPr/>
          </a:p>
        </p:txBody>
      </p:sp>
      <p:sp>
        <p:nvSpPr>
          <p:cNvPr id="277" name="Google Shape;277;p6"/>
          <p:cNvSpPr txBox="1">
            <a:spLocks noGrp="1"/>
          </p:cNvSpPr>
          <p:nvPr>
            <p:ph type="body" idx="1"/>
          </p:nvPr>
        </p:nvSpPr>
        <p:spPr>
          <a:xfrm>
            <a:off x="590454" y="1457471"/>
            <a:ext cx="4903363" cy="439398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Font typeface="Noto Sans Symbols"/>
              <a:buChar char="▪"/>
            </a:pPr>
            <a:r>
              <a:rPr lang="en-GB" sz="2200"/>
              <a:t>Higher-level goals may be postponed, to prioritise goals related to basic needs and safety.</a:t>
            </a:r>
            <a:endParaRPr/>
          </a:p>
          <a:p>
            <a:pPr marL="228600" lvl="0" indent="-228600" algn="l" rtl="0">
              <a:lnSpc>
                <a:spcPct val="90000"/>
              </a:lnSpc>
              <a:spcBef>
                <a:spcPts val="1000"/>
              </a:spcBef>
              <a:spcAft>
                <a:spcPts val="0"/>
              </a:spcAft>
              <a:buClr>
                <a:schemeClr val="dk1"/>
              </a:buClr>
              <a:buSzPts val="2200"/>
              <a:buFont typeface="Noto Sans Symbols"/>
              <a:buChar char="▪"/>
            </a:pPr>
            <a:r>
              <a:rPr lang="en-GB" sz="2200"/>
              <a:t>Develop contingency plans to adjust to the evolving situation; imagine ‘worst case’ scenarios (i.e. civil unrest, delays in food supply chain, a primary caregiver becomes ill, etc.) and ensure family is clear how they can support and protect themselves </a:t>
            </a:r>
            <a:endParaRPr/>
          </a:p>
          <a:p>
            <a:pPr marL="228600" lvl="0" indent="-228600" algn="l" rtl="0">
              <a:lnSpc>
                <a:spcPct val="90000"/>
              </a:lnSpc>
              <a:spcBef>
                <a:spcPts val="1000"/>
              </a:spcBef>
              <a:spcAft>
                <a:spcPts val="0"/>
              </a:spcAft>
              <a:buClr>
                <a:schemeClr val="dk1"/>
              </a:buClr>
              <a:buSzPts val="2200"/>
              <a:buFont typeface="Noto Sans Symbols"/>
              <a:buChar char="▪"/>
            </a:pPr>
            <a:r>
              <a:rPr lang="en-GB" sz="2200"/>
              <a:t>Efforts should be made to ensure education continues. </a:t>
            </a:r>
            <a:endParaRPr/>
          </a:p>
          <a:p>
            <a:pPr marL="228600" lvl="0" indent="-228600" algn="l" rtl="0">
              <a:lnSpc>
                <a:spcPct val="90000"/>
              </a:lnSpc>
              <a:spcBef>
                <a:spcPts val="1000"/>
              </a:spcBef>
              <a:spcAft>
                <a:spcPts val="0"/>
              </a:spcAft>
              <a:buClr>
                <a:schemeClr val="dk1"/>
              </a:buClr>
              <a:buSzPts val="2200"/>
              <a:buFont typeface="Noto Sans Symbols"/>
              <a:buChar char="▪"/>
            </a:pPr>
            <a:r>
              <a:rPr lang="en-GB" sz="2200"/>
              <a:t>Parenting support will be essential. </a:t>
            </a:r>
            <a:endParaRPr/>
          </a:p>
        </p:txBody>
      </p:sp>
      <p:grpSp>
        <p:nvGrpSpPr>
          <p:cNvPr id="278" name="Google Shape;278;p6"/>
          <p:cNvGrpSpPr/>
          <p:nvPr/>
        </p:nvGrpSpPr>
        <p:grpSpPr>
          <a:xfrm>
            <a:off x="0" y="4601497"/>
            <a:ext cx="1014061" cy="2017580"/>
            <a:chOff x="0" y="4601497"/>
            <a:chExt cx="1014061" cy="2017580"/>
          </a:xfrm>
        </p:grpSpPr>
        <p:sp>
          <p:nvSpPr>
            <p:cNvPr id="279" name="Google Shape;279;p6"/>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0" name="Google Shape;280;p6"/>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1" name="Google Shape;281;p6"/>
          <p:cNvGrpSpPr/>
          <p:nvPr/>
        </p:nvGrpSpPr>
        <p:grpSpPr>
          <a:xfrm>
            <a:off x="11219290" y="1"/>
            <a:ext cx="972709" cy="1935307"/>
            <a:chOff x="10918968" y="713127"/>
            <a:chExt cx="1273032" cy="2532832"/>
          </a:xfrm>
        </p:grpSpPr>
        <p:sp>
          <p:nvSpPr>
            <p:cNvPr id="282" name="Google Shape;282;p6"/>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3" name="Google Shape;283;p6"/>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aphicFrame>
        <p:nvGraphicFramePr>
          <p:cNvPr id="284" name="Google Shape;284;p6"/>
          <p:cNvGraphicFramePr/>
          <p:nvPr/>
        </p:nvGraphicFramePr>
        <p:xfrm>
          <a:off x="6084271" y="1457471"/>
          <a:ext cx="5517275" cy="4393975"/>
        </p:xfrm>
        <a:graphic>
          <a:graphicData uri="http://schemas.openxmlformats.org/drawingml/2006/table">
            <a:tbl>
              <a:tblPr firstRow="1" bandRow="1">
                <a:noFill/>
                <a:tableStyleId>{311788A2-D9A9-4ED3-BC56-C8E382999992}</a:tableStyleId>
              </a:tblPr>
              <a:tblGrid>
                <a:gridCol w="5517275">
                  <a:extLst>
                    <a:ext uri="{9D8B030D-6E8A-4147-A177-3AD203B41FA5}">
                      <a16:colId xmlns:a16="http://schemas.microsoft.com/office/drawing/2014/main" val="20000"/>
                    </a:ext>
                  </a:extLst>
                </a:gridCol>
              </a:tblGrid>
              <a:tr h="431550">
                <a:tc>
                  <a:txBody>
                    <a:bodyPr/>
                    <a:lstStyle/>
                    <a:p>
                      <a:pPr marL="0" marR="0" lvl="0" indent="0" algn="l" rtl="0">
                        <a:spcBef>
                          <a:spcPts val="0"/>
                        </a:spcBef>
                        <a:spcAft>
                          <a:spcPts val="0"/>
                        </a:spcAft>
                        <a:buNone/>
                      </a:pPr>
                      <a:r>
                        <a:rPr lang="en-GB" sz="1900"/>
                        <a:t>Essential case plan goals</a:t>
                      </a:r>
                      <a:endParaRPr sz="1900"/>
                    </a:p>
                  </a:txBody>
                  <a:tcPr marL="97375" marR="97375" marT="48675" marB="48675"/>
                </a:tc>
                <a:extLst>
                  <a:ext uri="{0D108BD9-81ED-4DB2-BD59-A6C34878D82A}">
                    <a16:rowId xmlns:a16="http://schemas.microsoft.com/office/drawing/2014/main" val="10000"/>
                  </a:ext>
                </a:extLst>
              </a:tr>
              <a:tr h="3962425">
                <a:tc>
                  <a:txBody>
                    <a:bodyPr/>
                    <a:lstStyle/>
                    <a:p>
                      <a:pPr marL="742950" marR="0" lvl="1" indent="-285750" algn="l" rtl="0">
                        <a:spcBef>
                          <a:spcPts val="0"/>
                        </a:spcBef>
                        <a:spcAft>
                          <a:spcPts val="0"/>
                        </a:spcAft>
                        <a:buClr>
                          <a:schemeClr val="dk1"/>
                        </a:buClr>
                        <a:buSzPts val="1900"/>
                        <a:buFont typeface="Noto Sans Symbols"/>
                        <a:buChar char="▪"/>
                      </a:pPr>
                      <a:r>
                        <a:rPr lang="en-GB" sz="1900" u="none" strike="noStrike" cap="none"/>
                        <a:t>Consistent access to water</a:t>
                      </a:r>
                      <a:endParaRPr/>
                    </a:p>
                    <a:p>
                      <a:pPr marL="742950" marR="0" lvl="1" indent="-285750" algn="l" rtl="0">
                        <a:spcBef>
                          <a:spcPts val="0"/>
                        </a:spcBef>
                        <a:spcAft>
                          <a:spcPts val="0"/>
                        </a:spcAft>
                        <a:buClr>
                          <a:schemeClr val="dk1"/>
                        </a:buClr>
                        <a:buSzPts val="1900"/>
                        <a:buFont typeface="Noto Sans Symbols"/>
                        <a:buChar char="▪"/>
                      </a:pPr>
                      <a:r>
                        <a:rPr lang="en-GB" sz="1900" u="none" strike="noStrike" cap="none"/>
                        <a:t>Food security</a:t>
                      </a:r>
                      <a:endParaRPr/>
                    </a:p>
                    <a:p>
                      <a:pPr marL="742950" marR="0" lvl="1" indent="-285750" algn="l" rtl="0">
                        <a:spcBef>
                          <a:spcPts val="0"/>
                        </a:spcBef>
                        <a:spcAft>
                          <a:spcPts val="0"/>
                        </a:spcAft>
                        <a:buClr>
                          <a:schemeClr val="dk1"/>
                        </a:buClr>
                        <a:buSzPts val="1900"/>
                        <a:buFont typeface="Noto Sans Symbols"/>
                        <a:buChar char="▪"/>
                      </a:pPr>
                      <a:r>
                        <a:rPr lang="en-GB" sz="1900" u="none" strike="noStrike" cap="none"/>
                        <a:t>Shelter which allows for physical isolation</a:t>
                      </a:r>
                      <a:endParaRPr/>
                    </a:p>
                    <a:p>
                      <a:pPr marL="742950" marR="0" lvl="1" indent="-285750" algn="l" rtl="0">
                        <a:spcBef>
                          <a:spcPts val="0"/>
                        </a:spcBef>
                        <a:spcAft>
                          <a:spcPts val="0"/>
                        </a:spcAft>
                        <a:buClr>
                          <a:schemeClr val="dk1"/>
                        </a:buClr>
                        <a:buSzPts val="1900"/>
                        <a:buFont typeface="Noto Sans Symbols"/>
                        <a:buChar char="▪"/>
                      </a:pPr>
                      <a:r>
                        <a:rPr lang="en-GB" sz="1900" u="none" strike="noStrike" cap="none"/>
                        <a:t>Safety</a:t>
                      </a:r>
                      <a:endParaRPr/>
                    </a:p>
                    <a:p>
                      <a:pPr marL="742950" marR="0" lvl="1" indent="-285750" algn="l" rtl="0">
                        <a:spcBef>
                          <a:spcPts val="0"/>
                        </a:spcBef>
                        <a:spcAft>
                          <a:spcPts val="0"/>
                        </a:spcAft>
                        <a:buClr>
                          <a:schemeClr val="dk1"/>
                        </a:buClr>
                        <a:buSzPts val="1900"/>
                        <a:buFont typeface="Noto Sans Symbols"/>
                        <a:buChar char="▪"/>
                      </a:pPr>
                      <a:r>
                        <a:rPr lang="en-GB" sz="1900" u="none" strike="noStrike" cap="none"/>
                        <a:t>Care contingency options, especially if the primary caregiver is elderly / other high-risk</a:t>
                      </a:r>
                      <a:endParaRPr/>
                    </a:p>
                    <a:p>
                      <a:pPr marL="742950" marR="0" lvl="1" indent="-285750" algn="l" rtl="0">
                        <a:spcBef>
                          <a:spcPts val="0"/>
                        </a:spcBef>
                        <a:spcAft>
                          <a:spcPts val="0"/>
                        </a:spcAft>
                        <a:buClr>
                          <a:schemeClr val="dk1"/>
                        </a:buClr>
                        <a:buSzPts val="1900"/>
                        <a:buFont typeface="Noto Sans Symbols"/>
                        <a:buChar char="▪"/>
                      </a:pPr>
                      <a:r>
                        <a:rPr lang="en-GB" sz="1900" u="none" strike="noStrike" cap="none"/>
                        <a:t>Parenting support</a:t>
                      </a:r>
                      <a:endParaRPr/>
                    </a:p>
                    <a:p>
                      <a:pPr marL="742950" marR="0" lvl="1" indent="-285750" algn="l" rtl="0">
                        <a:spcBef>
                          <a:spcPts val="0"/>
                        </a:spcBef>
                        <a:spcAft>
                          <a:spcPts val="0"/>
                        </a:spcAft>
                        <a:buClr>
                          <a:schemeClr val="dk1"/>
                        </a:buClr>
                        <a:buSzPts val="1900"/>
                        <a:buFont typeface="Calibri"/>
                        <a:buChar char="-"/>
                      </a:pPr>
                      <a:r>
                        <a:rPr lang="en-GB" sz="1900" u="none" strike="noStrike" cap="none"/>
                        <a:t>Positive discipline</a:t>
                      </a:r>
                      <a:endParaRPr/>
                    </a:p>
                    <a:p>
                      <a:pPr marL="742950" marR="0" lvl="1" indent="-285750" algn="l" rtl="0">
                        <a:spcBef>
                          <a:spcPts val="0"/>
                        </a:spcBef>
                        <a:spcAft>
                          <a:spcPts val="0"/>
                        </a:spcAft>
                        <a:buClr>
                          <a:schemeClr val="dk1"/>
                        </a:buClr>
                        <a:buSzPts val="1900"/>
                        <a:buFont typeface="Calibri"/>
                        <a:buChar char="-"/>
                      </a:pPr>
                      <a:r>
                        <a:rPr lang="en-GB" sz="1900" u="none" strike="noStrike" cap="none"/>
                        <a:t>Mindfulness and self-care</a:t>
                      </a:r>
                      <a:endParaRPr/>
                    </a:p>
                    <a:p>
                      <a:pPr marL="742950" marR="0" lvl="1" indent="-285750" algn="l" rtl="0">
                        <a:spcBef>
                          <a:spcPts val="0"/>
                        </a:spcBef>
                        <a:spcAft>
                          <a:spcPts val="0"/>
                        </a:spcAft>
                        <a:buClr>
                          <a:schemeClr val="dk1"/>
                        </a:buClr>
                        <a:buSzPts val="1900"/>
                        <a:buFont typeface="Calibri"/>
                        <a:buChar char="-"/>
                      </a:pPr>
                      <a:r>
                        <a:rPr lang="en-GB" sz="1900" u="none" strike="noStrike" cap="none"/>
                        <a:t>Support for speaking to children about COVID-19 especially the importance prevention measures</a:t>
                      </a:r>
                      <a:endParaRPr/>
                    </a:p>
                  </a:txBody>
                  <a:tcPr marL="97375" marR="97375" marT="48675" marB="4867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2_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1817</Words>
  <Application>Microsoft Macintosh PowerPoint</Application>
  <PresentationFormat>Widescreen</PresentationFormat>
  <Paragraphs>150</Paragraphs>
  <Slides>19</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Wingdings</vt:lpstr>
      <vt:lpstr>Segoe UI</vt:lpstr>
      <vt:lpstr>Noto Sans Symbols</vt:lpstr>
      <vt:lpstr>Calibri</vt:lpstr>
      <vt:lpstr>2_Office Theme</vt:lpstr>
      <vt:lpstr>1_Office Theme</vt:lpstr>
      <vt:lpstr>1_Office Theme</vt:lpstr>
      <vt:lpstr>PowerPoint Presentation</vt:lpstr>
      <vt:lpstr>PowerPoint Presentation</vt:lpstr>
      <vt:lpstr>Welcome and introduction</vt:lpstr>
      <vt:lpstr>Structure of the webinars</vt:lpstr>
      <vt:lpstr>Chat box</vt:lpstr>
      <vt:lpstr>Changes to CM during containment measures</vt:lpstr>
      <vt:lpstr>Identification</vt:lpstr>
      <vt:lpstr>Assessment</vt:lpstr>
      <vt:lpstr>Case planning</vt:lpstr>
      <vt:lpstr>Referrals</vt:lpstr>
      <vt:lpstr>Chat box</vt:lpstr>
      <vt:lpstr>Virtual monitoring</vt:lpstr>
      <vt:lpstr>Suggested considerations for risk level</vt:lpstr>
      <vt:lpstr>Case Closure</vt:lpstr>
      <vt:lpstr>Supervision</vt:lpstr>
      <vt:lpstr>Considerations for strengthening case management processes</vt:lpstr>
      <vt:lpstr>Additional reading on case management</vt:lpstr>
      <vt:lpstr>Thank you!</vt:lpstr>
      <vt:lpstr>Tea break!   The zoom meeting will remain open for 20 minutes for anyone who wants an optional social catch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Bunkers</dc:creator>
  <cp:lastModifiedBy>Atieno Odenyo</cp:lastModifiedBy>
  <cp:revision>16</cp:revision>
  <dcterms:created xsi:type="dcterms:W3CDTF">2020-06-29T17:26:56Z</dcterms:created>
  <dcterms:modified xsi:type="dcterms:W3CDTF">2021-03-18T04:14:42Z</dcterms:modified>
</cp:coreProperties>
</file>