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2.xml" ContentType="application/vnd.openxmlformats-officedocument.presentationml.comment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comment3.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4.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7"/>
  </p:notesMasterIdLst>
  <p:sldIdLst>
    <p:sldId id="265" r:id="rId5"/>
    <p:sldId id="573" r:id="rId6"/>
    <p:sldId id="783" r:id="rId7"/>
    <p:sldId id="771" r:id="rId8"/>
    <p:sldId id="772" r:id="rId9"/>
    <p:sldId id="571" r:id="rId10"/>
    <p:sldId id="773" r:id="rId11"/>
    <p:sldId id="774" r:id="rId12"/>
    <p:sldId id="775" r:id="rId13"/>
    <p:sldId id="776" r:id="rId14"/>
    <p:sldId id="777" r:id="rId15"/>
    <p:sldId id="778" r:id="rId16"/>
    <p:sldId id="779" r:id="rId17"/>
    <p:sldId id="780" r:id="rId18"/>
    <p:sldId id="781" r:id="rId19"/>
    <p:sldId id="782" r:id="rId20"/>
    <p:sldId id="3504" r:id="rId21"/>
    <p:sldId id="793" r:id="rId22"/>
    <p:sldId id="794" r:id="rId23"/>
    <p:sldId id="795" r:id="rId24"/>
    <p:sldId id="796" r:id="rId25"/>
    <p:sldId id="797" r:id="rId26"/>
    <p:sldId id="798" r:id="rId27"/>
    <p:sldId id="823" r:id="rId28"/>
    <p:sldId id="824" r:id="rId29"/>
    <p:sldId id="799" r:id="rId30"/>
    <p:sldId id="800" r:id="rId31"/>
    <p:sldId id="803" r:id="rId32"/>
    <p:sldId id="827" r:id="rId33"/>
    <p:sldId id="831" r:id="rId34"/>
    <p:sldId id="832" r:id="rId35"/>
    <p:sldId id="833" r:id="rId36"/>
    <p:sldId id="834" r:id="rId37"/>
    <p:sldId id="829" r:id="rId38"/>
    <p:sldId id="804" r:id="rId39"/>
    <p:sldId id="801" r:id="rId40"/>
    <p:sldId id="805" r:id="rId41"/>
    <p:sldId id="806" r:id="rId42"/>
    <p:sldId id="807" r:id="rId43"/>
    <p:sldId id="808" r:id="rId44"/>
    <p:sldId id="809" r:id="rId45"/>
    <p:sldId id="810" r:id="rId46"/>
    <p:sldId id="811" r:id="rId47"/>
    <p:sldId id="812" r:id="rId48"/>
    <p:sldId id="813" r:id="rId49"/>
    <p:sldId id="814" r:id="rId50"/>
    <p:sldId id="817" r:id="rId51"/>
    <p:sldId id="815" r:id="rId52"/>
    <p:sldId id="3502" r:id="rId53"/>
    <p:sldId id="3505" r:id="rId54"/>
    <p:sldId id="3506" r:id="rId55"/>
    <p:sldId id="3507" r:id="rId56"/>
    <p:sldId id="3508" r:id="rId57"/>
    <p:sldId id="3509" r:id="rId58"/>
    <p:sldId id="3510" r:id="rId59"/>
    <p:sldId id="3511" r:id="rId60"/>
    <p:sldId id="3512" r:id="rId61"/>
    <p:sldId id="3513" r:id="rId62"/>
    <p:sldId id="3514" r:id="rId63"/>
    <p:sldId id="3515" r:id="rId64"/>
    <p:sldId id="3517" r:id="rId65"/>
    <p:sldId id="3516" r:id="rId66"/>
    <p:sldId id="3518" r:id="rId67"/>
    <p:sldId id="3519" r:id="rId68"/>
    <p:sldId id="3520" r:id="rId69"/>
    <p:sldId id="838" r:id="rId70"/>
    <p:sldId id="820" r:id="rId71"/>
    <p:sldId id="822" r:id="rId72"/>
    <p:sldId id="767" r:id="rId73"/>
    <p:sldId id="825" r:id="rId74"/>
    <p:sldId id="826" r:id="rId75"/>
    <p:sldId id="262"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obinson, Beth" initials="RB" lastIdx="5" clrIdx="6">
    <p:extLst>
      <p:ext uri="{19B8F6BF-5375-455C-9EA6-DF929625EA0E}">
        <p15:presenceInfo xmlns:p15="http://schemas.microsoft.com/office/powerpoint/2012/main" userId="S::elizabeth.robinson@thepalladiumgroup.com::c7e334ec-8df4-4f59-a7a4-8e847389db7f" providerId="AD"/>
      </p:ext>
    </p:extLst>
  </p:cmAuthor>
  <p:cmAuthor id="1" name="Luben, Erin" initials="LE" lastIdx="1" clrIdx="0">
    <p:extLst>
      <p:ext uri="{19B8F6BF-5375-455C-9EA6-DF929625EA0E}">
        <p15:presenceInfo xmlns:p15="http://schemas.microsoft.com/office/powerpoint/2012/main" userId="S::eluben@ad.unc.edu::3d0b831b-318f-428e-b79d-f23246fc77b3" providerId="AD"/>
      </p:ext>
    </p:extLst>
  </p:cmAuthor>
  <p:cmAuthor id="2" name="Parker, Lisa" initials="PL" lastIdx="71" clrIdx="1">
    <p:extLst>
      <p:ext uri="{19B8F6BF-5375-455C-9EA6-DF929625EA0E}">
        <p15:presenceInfo xmlns:p15="http://schemas.microsoft.com/office/powerpoint/2012/main" userId="S::Lisa.Parker@thepalladiumgroup.com::20a91bf4-8951-45d0-891e-b524a728280d" providerId="AD"/>
      </p:ext>
    </p:extLst>
  </p:cmAuthor>
  <p:cmAuthor id="3" name="Li, Michelle" initials="LM" lastIdx="27" clrIdx="2">
    <p:extLst>
      <p:ext uri="{19B8F6BF-5375-455C-9EA6-DF929625EA0E}">
        <p15:presenceInfo xmlns:p15="http://schemas.microsoft.com/office/powerpoint/2012/main" userId="S::Michelle.Li@thepalladiumgroup.com::c9a343f5-f09b-474e-8e16-9cbb2c84c17f" providerId="AD"/>
      </p:ext>
    </p:extLst>
  </p:cmAuthor>
  <p:cmAuthor id="4" name="Ismael Ddumba-Nyanzi" initials="ID" lastIdx="60" clrIdx="3">
    <p:extLst>
      <p:ext uri="{19B8F6BF-5375-455C-9EA6-DF929625EA0E}">
        <p15:presenceInfo xmlns:p15="http://schemas.microsoft.com/office/powerpoint/2012/main" userId="896c737da1a38c49" providerId="Windows Live"/>
      </p:ext>
    </p:extLst>
  </p:cmAuthor>
  <p:cmAuthor id="5" name="Langley, Meg" initials="LM" lastIdx="17" clrIdx="4">
    <p:extLst>
      <p:ext uri="{19B8F6BF-5375-455C-9EA6-DF929625EA0E}">
        <p15:presenceInfo xmlns:p15="http://schemas.microsoft.com/office/powerpoint/2012/main" userId="S::meg.langley@thepalladiumgroup.com::9e80c072-2776-44a7-9c1b-2c75116dbcbe" providerId="AD"/>
      </p:ext>
    </p:extLst>
  </p:cmAuthor>
  <p:cmAuthor id="6" name="Denise Todloski" initials="DT" lastIdx="2" clrIdx="5">
    <p:extLst>
      <p:ext uri="{19B8F6BF-5375-455C-9EA6-DF929625EA0E}">
        <p15:presenceInfo xmlns:p15="http://schemas.microsoft.com/office/powerpoint/2012/main" userId="9f6a04a231943a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C2DE"/>
    <a:srgbClr val="DAEEE7"/>
    <a:srgbClr val="69BC9E"/>
    <a:srgbClr val="00968F"/>
    <a:srgbClr val="C0F0F7"/>
    <a:srgbClr val="D44102"/>
    <a:srgbClr val="F9A23D"/>
    <a:srgbClr val="ADDBCB"/>
    <a:srgbClr val="5C7A83"/>
    <a:srgbClr val="93A7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31" autoAdjust="0"/>
    <p:restoredTop sz="69683" autoAdjust="0"/>
  </p:normalViewPr>
  <p:slideViewPr>
    <p:cSldViewPr snapToGrid="0">
      <p:cViewPr varScale="1">
        <p:scale>
          <a:sx n="79" d="100"/>
          <a:sy n="79" d="100"/>
        </p:scale>
        <p:origin x="2142" y="90"/>
      </p:cViewPr>
      <p:guideLst/>
    </p:cSldViewPr>
  </p:slideViewPr>
  <p:notesTextViewPr>
    <p:cViewPr>
      <p:scale>
        <a:sx n="125" d="100"/>
        <a:sy n="125"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AppData\Roaming\Microsoft\Excel\Graphs_Uganda_2016_final%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Ismael.Ddumba-Nyanzi\OneDrive%20-%20Palladium%20International,%20LLC\ACPA%20Team%20Folder\4.%20Uganda\Capacity%20Building_Phase%20II_2019\Data\Analysis_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Ismael.Ddumba-Nyanzi\OneDrive%20-%20Palladium%20International,%20LLC\ACPA%20Team%20Folder\4.%20Uganda\Capacity%20Building_Phase%20II_2019\Data\Analysis_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Ismael.Ddumba-Nyanzi\OneDrive%20-%20Palladium%20International,%20LLC\ACPA%20Team%20Folder\4.%20Uganda\Capacity%20Building_Phase%20II_2019\Data\Analysis_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Ismael.Ddumba-Nyanzi\OneDrive%20-%20Palladium%20International,%20LLC\ACPA%20Team%20Folder\4.%20Uganda\Capacity%20Building_Phase%20II_2019\Data\Analysis_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Ismael.Ddumba-Nyanzi\OneDrive%20-%20Palladium%20International,%20LLC\ACPA%20Team%20Folder\4.%20Uganda\Capacity%20Building_Phase%20II_2019\Data\Analysis_Graph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840" b="1" i="0" u="none" strike="noStrike" kern="1200" baseline="0">
                <a:solidFill>
                  <a:schemeClr val="tx2"/>
                </a:solidFill>
                <a:latin typeface="Helvetica" panose="020B0604020202020204" pitchFamily="34" charset="0"/>
                <a:ea typeface="+mn-ea"/>
                <a:cs typeface="Helvetica" panose="020B0604020202020204" pitchFamily="34" charset="0"/>
              </a:defRPr>
            </a:pPr>
            <a:r>
              <a:rPr lang="en-US" dirty="0"/>
              <a:t>FIGURE 6. PERCENT DISTRIBUTION OF LIVING ARRANGEMENTS AMONG CHILDREN AGES 0-18 BY SUB-REGION</a:t>
            </a:r>
          </a:p>
          <a:p>
            <a:pPr algn="ctr" rtl="0">
              <a:defRPr/>
            </a:pPr>
            <a:endParaRPr lang="en-US" dirty="0"/>
          </a:p>
        </c:rich>
      </c:tx>
      <c:overlay val="0"/>
      <c:spPr>
        <a:noFill/>
        <a:ln>
          <a:noFill/>
        </a:ln>
        <a:effectLst/>
      </c:spPr>
      <c:txPr>
        <a:bodyPr rot="0" spcFirstLastPara="1" vertOverflow="ellipsis" vert="horz" wrap="square" anchor="ctr" anchorCtr="1"/>
        <a:lstStyle/>
        <a:p>
          <a:pPr algn="ctr" rtl="0">
            <a:defRPr sz="840" b="1"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G"/>
        </a:p>
      </c:txPr>
    </c:title>
    <c:autoTitleDeleted val="0"/>
    <c:plotArea>
      <c:layout>
        <c:manualLayout>
          <c:layoutTarget val="inner"/>
          <c:xMode val="edge"/>
          <c:yMode val="edge"/>
          <c:x val="5.0696514440821162E-2"/>
          <c:y val="0.11296879917568085"/>
          <c:w val="0.91660126221998828"/>
          <c:h val="0.6755563124269176"/>
        </c:manualLayout>
      </c:layout>
      <c:barChart>
        <c:barDir val="col"/>
        <c:grouping val="stacked"/>
        <c:varyColors val="0"/>
        <c:ser>
          <c:idx val="0"/>
          <c:order val="0"/>
          <c:tx>
            <c:strRef>
              <c:f>'Figure 6 and 7 regional &lt;15'!$C$19</c:f>
              <c:strCache>
                <c:ptCount val="1"/>
                <c:pt idx="0">
                  <c:v>Living with both parents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G"/>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'Figure 6 and 7 regional &lt;15'!$B$20:$B$35</c:f>
              <c:strCache>
                <c:ptCount val="15"/>
                <c:pt idx="0">
                  <c:v>South Central</c:v>
                </c:pt>
                <c:pt idx="1">
                  <c:v>North Central</c:v>
                </c:pt>
                <c:pt idx="2">
                  <c:v>Kampala</c:v>
                </c:pt>
                <c:pt idx="3">
                  <c:v>West Nile</c:v>
                </c:pt>
                <c:pt idx="4">
                  <c:v>Karamoja</c:v>
                </c:pt>
                <c:pt idx="5">
                  <c:v>Busoga</c:v>
                </c:pt>
                <c:pt idx="6">
                  <c:v>Bukedi</c:v>
                </c:pt>
                <c:pt idx="7">
                  <c:v>Bugisu</c:v>
                </c:pt>
                <c:pt idx="8">
                  <c:v>Teso</c:v>
                </c:pt>
                <c:pt idx="9">
                  <c:v>Lango</c:v>
                </c:pt>
                <c:pt idx="10">
                  <c:v>Acholi</c:v>
                </c:pt>
                <c:pt idx="11">
                  <c:v>Bunyoro</c:v>
                </c:pt>
                <c:pt idx="12">
                  <c:v>Tooro</c:v>
                </c:pt>
                <c:pt idx="13">
                  <c:v>Ankole</c:v>
                </c:pt>
                <c:pt idx="14">
                  <c:v>Kigezi</c:v>
                </c:pt>
              </c:strCache>
            </c:strRef>
          </c:cat>
          <c:val>
            <c:numRef>
              <c:f>'Figure 6 and 7 regional &lt;15'!$C$20:$C$35</c:f>
              <c:numCache>
                <c:formatCode>General</c:formatCode>
                <c:ptCount val="16"/>
                <c:pt idx="0">
                  <c:v>48.7</c:v>
                </c:pt>
                <c:pt idx="1">
                  <c:v>45.5</c:v>
                </c:pt>
                <c:pt idx="2">
                  <c:v>48</c:v>
                </c:pt>
                <c:pt idx="3">
                  <c:v>45.6</c:v>
                </c:pt>
                <c:pt idx="4">
                  <c:v>57.3</c:v>
                </c:pt>
                <c:pt idx="5">
                  <c:v>53</c:v>
                </c:pt>
                <c:pt idx="6">
                  <c:v>59.7</c:v>
                </c:pt>
                <c:pt idx="7">
                  <c:v>51.7</c:v>
                </c:pt>
                <c:pt idx="8">
                  <c:v>55.7</c:v>
                </c:pt>
                <c:pt idx="9">
                  <c:v>58.2</c:v>
                </c:pt>
                <c:pt idx="10">
                  <c:v>50.2</c:v>
                </c:pt>
                <c:pt idx="11">
                  <c:v>53.5</c:v>
                </c:pt>
                <c:pt idx="12">
                  <c:v>55.1</c:v>
                </c:pt>
                <c:pt idx="13">
                  <c:v>55.1</c:v>
                </c:pt>
                <c:pt idx="14">
                  <c:v>54.2</c:v>
                </c:pt>
              </c:numCache>
            </c:numRef>
          </c:val>
          <c:extLst>
            <c:ext xmlns:c16="http://schemas.microsoft.com/office/drawing/2014/chart" uri="{C3380CC4-5D6E-409C-BE32-E72D297353CC}">
              <c16:uniqueId val="{00000000-FEF7-4E29-8799-6B8DB0346FF4}"/>
            </c:ext>
          </c:extLst>
        </c:ser>
        <c:ser>
          <c:idx val="1"/>
          <c:order val="1"/>
          <c:tx>
            <c:strRef>
              <c:f>'Figure 6 and 7 regional &lt;15'!$D$19</c:f>
              <c:strCache>
                <c:ptCount val="1"/>
                <c:pt idx="0">
                  <c:v>Living with single parent</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G"/>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'Figure 6 and 7 regional &lt;15'!$B$20:$B$35</c:f>
              <c:strCache>
                <c:ptCount val="15"/>
                <c:pt idx="0">
                  <c:v>South Central</c:v>
                </c:pt>
                <c:pt idx="1">
                  <c:v>North Central</c:v>
                </c:pt>
                <c:pt idx="2">
                  <c:v>Kampala</c:v>
                </c:pt>
                <c:pt idx="3">
                  <c:v>West Nile</c:v>
                </c:pt>
                <c:pt idx="4">
                  <c:v>Karamoja</c:v>
                </c:pt>
                <c:pt idx="5">
                  <c:v>Busoga</c:v>
                </c:pt>
                <c:pt idx="6">
                  <c:v>Bukedi</c:v>
                </c:pt>
                <c:pt idx="7">
                  <c:v>Bugisu</c:v>
                </c:pt>
                <c:pt idx="8">
                  <c:v>Teso</c:v>
                </c:pt>
                <c:pt idx="9">
                  <c:v>Lango</c:v>
                </c:pt>
                <c:pt idx="10">
                  <c:v>Acholi</c:v>
                </c:pt>
                <c:pt idx="11">
                  <c:v>Bunyoro</c:v>
                </c:pt>
                <c:pt idx="12">
                  <c:v>Tooro</c:v>
                </c:pt>
                <c:pt idx="13">
                  <c:v>Ankole</c:v>
                </c:pt>
                <c:pt idx="14">
                  <c:v>Kigezi</c:v>
                </c:pt>
              </c:strCache>
            </c:strRef>
          </c:cat>
          <c:val>
            <c:numRef>
              <c:f>'Figure 6 and 7 regional &lt;15'!$D$20:$D$35</c:f>
              <c:numCache>
                <c:formatCode>General</c:formatCode>
                <c:ptCount val="16"/>
                <c:pt idx="0">
                  <c:v>25.899999999999995</c:v>
                </c:pt>
                <c:pt idx="1">
                  <c:v>29.3</c:v>
                </c:pt>
                <c:pt idx="2">
                  <c:v>31.699999999999996</c:v>
                </c:pt>
                <c:pt idx="3">
                  <c:v>33.1</c:v>
                </c:pt>
                <c:pt idx="4">
                  <c:v>27.6</c:v>
                </c:pt>
                <c:pt idx="5">
                  <c:v>24.8</c:v>
                </c:pt>
                <c:pt idx="6">
                  <c:v>22.4</c:v>
                </c:pt>
                <c:pt idx="7">
                  <c:v>25.4</c:v>
                </c:pt>
                <c:pt idx="8">
                  <c:v>29.099999999999998</c:v>
                </c:pt>
                <c:pt idx="9">
                  <c:v>25.7</c:v>
                </c:pt>
                <c:pt idx="10">
                  <c:v>28.799999999999997</c:v>
                </c:pt>
                <c:pt idx="11">
                  <c:v>28.7</c:v>
                </c:pt>
                <c:pt idx="12">
                  <c:v>26.700000000000003</c:v>
                </c:pt>
                <c:pt idx="13">
                  <c:v>26.299999999999997</c:v>
                </c:pt>
                <c:pt idx="14">
                  <c:v>25.999999999999996</c:v>
                </c:pt>
              </c:numCache>
            </c:numRef>
          </c:val>
          <c:extLst>
            <c:ext xmlns:c16="http://schemas.microsoft.com/office/drawing/2014/chart" uri="{C3380CC4-5D6E-409C-BE32-E72D297353CC}">
              <c16:uniqueId val="{00000001-FEF7-4E29-8799-6B8DB0346FF4}"/>
            </c:ext>
          </c:extLst>
        </c:ser>
        <c:ser>
          <c:idx val="2"/>
          <c:order val="2"/>
          <c:tx>
            <c:strRef>
              <c:f>'Figure 6 and 7 regional &lt;15'!$E$19</c:f>
              <c:strCache>
                <c:ptCount val="1"/>
                <c:pt idx="0">
                  <c:v>Not living with parent</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G"/>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'Figure 6 and 7 regional &lt;15'!$B$20:$B$35</c:f>
              <c:strCache>
                <c:ptCount val="15"/>
                <c:pt idx="0">
                  <c:v>South Central</c:v>
                </c:pt>
                <c:pt idx="1">
                  <c:v>North Central</c:v>
                </c:pt>
                <c:pt idx="2">
                  <c:v>Kampala</c:v>
                </c:pt>
                <c:pt idx="3">
                  <c:v>West Nile</c:v>
                </c:pt>
                <c:pt idx="4">
                  <c:v>Karamoja</c:v>
                </c:pt>
                <c:pt idx="5">
                  <c:v>Busoga</c:v>
                </c:pt>
                <c:pt idx="6">
                  <c:v>Bukedi</c:v>
                </c:pt>
                <c:pt idx="7">
                  <c:v>Bugisu</c:v>
                </c:pt>
                <c:pt idx="8">
                  <c:v>Teso</c:v>
                </c:pt>
                <c:pt idx="9">
                  <c:v>Lango</c:v>
                </c:pt>
                <c:pt idx="10">
                  <c:v>Acholi</c:v>
                </c:pt>
                <c:pt idx="11">
                  <c:v>Bunyoro</c:v>
                </c:pt>
                <c:pt idx="12">
                  <c:v>Tooro</c:v>
                </c:pt>
                <c:pt idx="13">
                  <c:v>Ankole</c:v>
                </c:pt>
                <c:pt idx="14">
                  <c:v>Kigezi</c:v>
                </c:pt>
              </c:strCache>
            </c:strRef>
          </c:cat>
          <c:val>
            <c:numRef>
              <c:f>'Figure 6 and 7 regional &lt;15'!$E$20:$E$35</c:f>
              <c:numCache>
                <c:formatCode>General</c:formatCode>
                <c:ptCount val="16"/>
                <c:pt idx="0">
                  <c:v>24.7</c:v>
                </c:pt>
                <c:pt idx="1">
                  <c:v>24.4</c:v>
                </c:pt>
                <c:pt idx="2">
                  <c:v>19.5</c:v>
                </c:pt>
                <c:pt idx="3">
                  <c:v>21.1</c:v>
                </c:pt>
                <c:pt idx="4">
                  <c:v>15</c:v>
                </c:pt>
                <c:pt idx="5">
                  <c:v>21.8</c:v>
                </c:pt>
                <c:pt idx="6">
                  <c:v>17.600000000000001</c:v>
                </c:pt>
                <c:pt idx="7">
                  <c:v>22.6</c:v>
                </c:pt>
                <c:pt idx="8">
                  <c:v>14.1</c:v>
                </c:pt>
                <c:pt idx="9">
                  <c:v>15.6</c:v>
                </c:pt>
                <c:pt idx="10">
                  <c:v>20.6</c:v>
                </c:pt>
                <c:pt idx="11">
                  <c:v>17.5</c:v>
                </c:pt>
                <c:pt idx="12">
                  <c:v>17.600000000000001</c:v>
                </c:pt>
                <c:pt idx="13">
                  <c:v>17.5</c:v>
                </c:pt>
                <c:pt idx="14">
                  <c:v>18.399999999999999</c:v>
                </c:pt>
              </c:numCache>
            </c:numRef>
          </c:val>
          <c:extLst>
            <c:ext xmlns:c16="http://schemas.microsoft.com/office/drawing/2014/chart" uri="{C3380CC4-5D6E-409C-BE32-E72D297353CC}">
              <c16:uniqueId val="{00000002-FEF7-4E29-8799-6B8DB0346FF4}"/>
            </c:ext>
          </c:extLst>
        </c:ser>
        <c:dLbls>
          <c:dLblPos val="ctr"/>
          <c:showLegendKey val="0"/>
          <c:showVal val="1"/>
          <c:showCatName val="0"/>
          <c:showSerName val="0"/>
          <c:showPercent val="0"/>
          <c:showBubbleSize val="0"/>
        </c:dLbls>
        <c:gapWidth val="40"/>
        <c:overlap val="100"/>
        <c:axId val="956651775"/>
        <c:axId val="956653423"/>
      </c:barChart>
      <c:catAx>
        <c:axId val="956651775"/>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G"/>
          </a:p>
        </c:txPr>
        <c:crossAx val="956653423"/>
        <c:crosses val="autoZero"/>
        <c:auto val="1"/>
        <c:lblAlgn val="ctr"/>
        <c:lblOffset val="100"/>
        <c:noMultiLvlLbl val="0"/>
      </c:catAx>
      <c:valAx>
        <c:axId val="956653423"/>
        <c:scaling>
          <c:orientation val="minMax"/>
        </c:scaling>
        <c:delete val="1"/>
        <c:axPos val="l"/>
        <c:title>
          <c:tx>
            <c:rich>
              <a:bodyPr rot="-5400000" spcFirstLastPara="1" vertOverflow="ellipsis" vert="horz" wrap="square" anchor="ctr" anchorCtr="1"/>
              <a:lstStyle/>
              <a:p>
                <a:pPr>
                  <a:defRPr sz="700" b="1" i="0" u="none" strike="noStrike" kern="1200" baseline="0">
                    <a:solidFill>
                      <a:schemeClr val="tx2"/>
                    </a:solidFill>
                    <a:latin typeface="Helvetica" panose="020B0604020202020204" pitchFamily="34" charset="0"/>
                    <a:ea typeface="+mn-ea"/>
                    <a:cs typeface="Helvetica" panose="020B0604020202020204" pitchFamily="34" charset="0"/>
                  </a:defRPr>
                </a:pPr>
                <a:r>
                  <a:rPr lang="en-GB" sz="800" b="0" dirty="0">
                    <a:effectLst/>
                  </a:rPr>
                  <a:t>Percentage </a:t>
                </a:r>
                <a:endParaRPr lang="en-UG" sz="800" b="0" dirty="0">
                  <a:effectLst/>
                </a:endParaRPr>
              </a:p>
            </c:rich>
          </c:tx>
          <c:layout>
            <c:manualLayout>
              <c:xMode val="edge"/>
              <c:yMode val="edge"/>
              <c:x val="9.9797215398802191E-3"/>
              <c:y val="0.3854611717805782"/>
            </c:manualLayout>
          </c:layout>
          <c:overlay val="0"/>
          <c:spPr>
            <a:noFill/>
            <a:ln>
              <a:noFill/>
            </a:ln>
            <a:effectLst/>
          </c:spPr>
          <c:txPr>
            <a:bodyPr rot="-5400000" spcFirstLastPara="1" vertOverflow="ellipsis" vert="horz" wrap="square" anchor="ctr" anchorCtr="1"/>
            <a:lstStyle/>
            <a:p>
              <a:pPr>
                <a:defRPr sz="700" b="1"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G"/>
            </a:p>
          </c:txPr>
        </c:title>
        <c:numFmt formatCode="General" sourceLinked="1"/>
        <c:majorTickMark val="none"/>
        <c:minorTickMark val="none"/>
        <c:tickLblPos val="nextTo"/>
        <c:crossAx val="9566517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2"/>
              </a:solidFill>
              <a:latin typeface="Helvetica" panose="020B0604020202020204" pitchFamily="34" charset="0"/>
              <a:ea typeface="+mn-ea"/>
              <a:cs typeface="Helvetica" panose="020B0604020202020204" pitchFamily="34" charset="0"/>
            </a:defRPr>
          </a:pPr>
          <a:endParaRPr lang="en-UG"/>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65000"/>
          <a:lumOff val="35000"/>
          <a:alpha val="99000"/>
        </a:schemeClr>
      </a:solidFill>
      <a:round/>
    </a:ln>
    <a:effectLst/>
  </c:spPr>
  <c:txPr>
    <a:bodyPr/>
    <a:lstStyle/>
    <a:p>
      <a:pPr>
        <a:defRPr sz="700">
          <a:latin typeface="Helvetica" panose="020B0604020202020204" pitchFamily="34" charset="0"/>
          <a:cs typeface="Helvetica" panose="020B0604020202020204" pitchFamily="34" charset="0"/>
        </a:defRPr>
      </a:pPr>
      <a:endParaRPr lang="en-UG"/>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r>
              <a:rPr lang="en-GB" sz="1200" dirty="0"/>
              <a:t>PROPORTION OF CHILDREN LEAVING RESIDENTIAL CARE FOR FAMILY PLACEMENT IN DISTRICT X (2014-2020)</a:t>
            </a:r>
            <a:endParaRPr lang="en-UG" sz="1200" dirty="0"/>
          </a:p>
        </c:rich>
      </c:tx>
      <c:layout>
        <c:manualLayout>
          <c:xMode val="edge"/>
          <c:yMode val="edge"/>
          <c:x val="0.11185617103984451"/>
          <c:y val="1.4864362690449646E-2"/>
        </c:manualLayout>
      </c:layout>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G"/>
        </a:p>
      </c:txPr>
    </c:title>
    <c:autoTitleDeleted val="0"/>
    <c:plotArea>
      <c:layout/>
      <c:lineChart>
        <c:grouping val="standard"/>
        <c:varyColors val="0"/>
        <c:ser>
          <c:idx val="3"/>
          <c:order val="0"/>
          <c:tx>
            <c:strRef>
              <c:f>Sheet1!$A$12</c:f>
              <c:strCache>
                <c:ptCount val="1"/>
                <c:pt idx="0">
                  <c:v>Overall </c:v>
                </c:pt>
              </c:strCache>
            </c:strRef>
          </c:tx>
          <c:spPr>
            <a:ln w="22225" cap="rnd" cmpd="sng" algn="ctr">
              <a:solidFill>
                <a:schemeClr val="accent4"/>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G"/>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35000"/>
                          <a:lumOff val="65000"/>
                        </a:schemeClr>
                      </a:solidFill>
                    </a:ln>
                    <a:effectLst/>
                  </c:spPr>
                </c15:leaderLines>
              </c:ext>
            </c:extLst>
          </c:dLbls>
          <c:cat>
            <c:numRef>
              <c:f>Sheet1!$B$8:$H$8</c:f>
              <c:numCache>
                <c:formatCode>General</c:formatCode>
                <c:ptCount val="7"/>
                <c:pt idx="0">
                  <c:v>2014</c:v>
                </c:pt>
                <c:pt idx="1">
                  <c:v>2015</c:v>
                </c:pt>
                <c:pt idx="2">
                  <c:v>2016</c:v>
                </c:pt>
                <c:pt idx="3">
                  <c:v>2017</c:v>
                </c:pt>
                <c:pt idx="4">
                  <c:v>2018</c:v>
                </c:pt>
                <c:pt idx="5">
                  <c:v>2019</c:v>
                </c:pt>
                <c:pt idx="6">
                  <c:v>2020</c:v>
                </c:pt>
              </c:numCache>
            </c:numRef>
          </c:cat>
          <c:val>
            <c:numRef>
              <c:f>Sheet1!$B$12:$H$12</c:f>
              <c:numCache>
                <c:formatCode>0.0</c:formatCode>
                <c:ptCount val="7"/>
                <c:pt idx="0">
                  <c:v>32.066307385229543</c:v>
                </c:pt>
                <c:pt idx="1">
                  <c:v>35.410500610500613</c:v>
                </c:pt>
                <c:pt idx="2">
                  <c:v>36.357650120840312</c:v>
                </c:pt>
                <c:pt idx="3">
                  <c:v>36.165948089123582</c:v>
                </c:pt>
                <c:pt idx="4">
                  <c:v>33.424801563559491</c:v>
                </c:pt>
                <c:pt idx="5">
                  <c:v>23.296642527978936</c:v>
                </c:pt>
                <c:pt idx="6">
                  <c:v>16.74126984126984</c:v>
                </c:pt>
              </c:numCache>
            </c:numRef>
          </c:val>
          <c:smooth val="0"/>
          <c:extLst>
            <c:ext xmlns:c16="http://schemas.microsoft.com/office/drawing/2014/chart" uri="{C3380CC4-5D6E-409C-BE32-E72D297353CC}">
              <c16:uniqueId val="{00000003-4AD5-4F54-88CE-95D300D963D8}"/>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225572255"/>
        <c:axId val="1225569759"/>
      </c:lineChart>
      <c:catAx>
        <c:axId val="1225572255"/>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G"/>
          </a:p>
        </c:txPr>
        <c:crossAx val="1225569759"/>
        <c:crosses val="autoZero"/>
        <c:auto val="1"/>
        <c:lblAlgn val="ctr"/>
        <c:lblOffset val="100"/>
        <c:noMultiLvlLbl val="0"/>
      </c:catAx>
      <c:valAx>
        <c:axId val="1225569759"/>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G"/>
          </a:p>
        </c:txPr>
        <c:crossAx val="1225572255"/>
        <c:crosses val="autoZero"/>
        <c:crossBetween val="between"/>
      </c:valAx>
      <c:spPr>
        <a:gradFill>
          <a:gsLst>
            <a:gs pos="100000">
              <a:schemeClr val="lt1">
                <a:lumMod val="95000"/>
              </a:schemeClr>
            </a:gs>
            <a:gs pos="0">
              <a:schemeClr val="lt1"/>
            </a:gs>
          </a:gsLst>
          <a:lin ang="5400000" scaled="0"/>
        </a:gradFill>
        <a:ln>
          <a:noFill/>
        </a:ln>
        <a:effectLst/>
      </c:spPr>
    </c:plotArea>
    <c:plotVisOnly val="1"/>
    <c:dispBlanksAs val="gap"/>
    <c:showDLblsOverMax val="0"/>
  </c:chart>
  <c:spPr>
    <a:solidFill>
      <a:schemeClr val="lt1"/>
    </a:solidFill>
    <a:ln>
      <a:noFill/>
    </a:ln>
    <a:effectLst/>
  </c:spPr>
  <c:txPr>
    <a:bodyPr/>
    <a:lstStyle/>
    <a:p>
      <a:pPr>
        <a:defRPr/>
      </a:pPr>
      <a:endParaRPr lang="en-UG"/>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200" b="0" i="0" u="none" strike="noStrike" kern="1200" cap="all" spc="0" normalizeH="0" baseline="0" dirty="0">
                <a:solidFill>
                  <a:prstClr val="black">
                    <a:lumMod val="65000"/>
                    <a:lumOff val="35000"/>
                  </a:prstClr>
                </a:solidFill>
                <a:effectLst/>
                <a:latin typeface="Helvetica" panose="020B0604020202020204" pitchFamily="34" charset="0"/>
                <a:ea typeface="+mn-ea"/>
                <a:cs typeface="Helvetica" panose="020B0604020202020204" pitchFamily="34" charset="0"/>
              </a:defRPr>
            </a:pPr>
            <a:r>
              <a:rPr lang="en-US" sz="1200" b="0" i="0" u="none" strike="noStrike" kern="1200" spc="0" baseline="0" dirty="0">
                <a:solidFill>
                  <a:prstClr val="black">
                    <a:lumMod val="65000"/>
                    <a:lumOff val="35000"/>
                  </a:prstClr>
                </a:solidFill>
                <a:effectLst/>
                <a:latin typeface="Helvetica" panose="020B0604020202020204" pitchFamily="34" charset="0"/>
                <a:ea typeface="+mn-ea"/>
                <a:cs typeface="Helvetica" panose="020B0604020202020204" pitchFamily="34" charset="0"/>
              </a:rPr>
              <a:t>% of Children with valid care order by sex</a:t>
            </a:r>
          </a:p>
        </c:rich>
      </c:tx>
      <c:layout>
        <c:manualLayout>
          <c:xMode val="edge"/>
          <c:yMode val="edge"/>
          <c:x val="0.11828436886365871"/>
          <c:y val="3.7110969986617899E-2"/>
        </c:manualLayout>
      </c:layout>
      <c:overlay val="0"/>
      <c:spPr>
        <a:noFill/>
        <a:ln>
          <a:noFill/>
        </a:ln>
        <a:effectLst/>
      </c:spPr>
      <c:txPr>
        <a:bodyPr rot="0" spcFirstLastPara="1" vertOverflow="ellipsis" vert="horz" wrap="square" anchor="ctr" anchorCtr="1"/>
        <a:lstStyle/>
        <a:p>
          <a:pPr algn="ctr" rtl="0">
            <a:defRPr lang="en-US" sz="1200" b="0" i="0" u="none" strike="noStrike" kern="1200" cap="all" spc="0" normalizeH="0" baseline="0" dirty="0">
              <a:solidFill>
                <a:prstClr val="black">
                  <a:lumMod val="65000"/>
                  <a:lumOff val="35000"/>
                </a:prstClr>
              </a:solidFill>
              <a:effectLst/>
              <a:latin typeface="Helvetica" panose="020B0604020202020204" pitchFamily="34" charset="0"/>
              <a:ea typeface="+mn-ea"/>
              <a:cs typeface="Helvetica" panose="020B0604020202020204" pitchFamily="34" charset="0"/>
            </a:defRPr>
          </a:pPr>
          <a:endParaRPr lang="en-UG"/>
        </a:p>
      </c:txPr>
    </c:title>
    <c:autoTitleDeleted val="0"/>
    <c:plotArea>
      <c:layout>
        <c:manualLayout>
          <c:layoutTarget val="inner"/>
          <c:xMode val="edge"/>
          <c:yMode val="edge"/>
          <c:x val="1.9157034164898674E-2"/>
          <c:y val="0.1433872137432593"/>
          <c:w val="0.96487867177522346"/>
          <c:h val="0.718315436006282"/>
        </c:manualLayout>
      </c:layout>
      <c:barChart>
        <c:barDir val="col"/>
        <c:grouping val="clustered"/>
        <c:varyColors val="0"/>
        <c:ser>
          <c:idx val="0"/>
          <c:order val="0"/>
          <c:tx>
            <c:strRef>
              <c:f>All!$G$308</c:f>
              <c:strCache>
                <c:ptCount val="1"/>
                <c:pt idx="0">
                  <c:v>Female</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All!$F$309:$F$312</c:f>
              <c:strCache>
                <c:ptCount val="4"/>
                <c:pt idx="0">
                  <c:v>All districts </c:v>
                </c:pt>
                <c:pt idx="1">
                  <c:v>Buikwe </c:v>
                </c:pt>
                <c:pt idx="2">
                  <c:v>Jinja </c:v>
                </c:pt>
                <c:pt idx="3">
                  <c:v>Wakiso </c:v>
                </c:pt>
              </c:strCache>
            </c:strRef>
          </c:cat>
          <c:val>
            <c:numRef>
              <c:f>All!$G$309:$G$312</c:f>
              <c:numCache>
                <c:formatCode>0.0</c:formatCode>
                <c:ptCount val="4"/>
                <c:pt idx="0">
                  <c:v>17.325949367088608</c:v>
                </c:pt>
                <c:pt idx="1">
                  <c:v>26.881720430107524</c:v>
                </c:pt>
                <c:pt idx="2">
                  <c:v>43.801652892561982</c:v>
                </c:pt>
                <c:pt idx="3">
                  <c:v>12.121212121212121</c:v>
                </c:pt>
              </c:numCache>
            </c:numRef>
          </c:val>
          <c:extLst>
            <c:ext xmlns:c16="http://schemas.microsoft.com/office/drawing/2014/chart" uri="{C3380CC4-5D6E-409C-BE32-E72D297353CC}">
              <c16:uniqueId val="{00000000-2554-4258-8A4A-C1AE2EC56883}"/>
            </c:ext>
          </c:extLst>
        </c:ser>
        <c:ser>
          <c:idx val="1"/>
          <c:order val="1"/>
          <c:tx>
            <c:strRef>
              <c:f>All!$H$308</c:f>
              <c:strCache>
                <c:ptCount val="1"/>
                <c:pt idx="0">
                  <c:v>Male </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All!$F$309:$F$312</c:f>
              <c:strCache>
                <c:ptCount val="4"/>
                <c:pt idx="0">
                  <c:v>All districts </c:v>
                </c:pt>
                <c:pt idx="1">
                  <c:v>Buikwe </c:v>
                </c:pt>
                <c:pt idx="2">
                  <c:v>Jinja </c:v>
                </c:pt>
                <c:pt idx="3">
                  <c:v>Wakiso </c:v>
                </c:pt>
              </c:strCache>
            </c:strRef>
          </c:cat>
          <c:val>
            <c:numRef>
              <c:f>All!$H$309:$H$312</c:f>
              <c:numCache>
                <c:formatCode>0.0</c:formatCode>
                <c:ptCount val="4"/>
                <c:pt idx="0">
                  <c:v>16.889738687061822</c:v>
                </c:pt>
                <c:pt idx="1">
                  <c:v>34.375</c:v>
                </c:pt>
                <c:pt idx="2">
                  <c:v>51.401869158878498</c:v>
                </c:pt>
                <c:pt idx="3">
                  <c:v>8.3682008368200833</c:v>
                </c:pt>
              </c:numCache>
            </c:numRef>
          </c:val>
          <c:extLst>
            <c:ext xmlns:c16="http://schemas.microsoft.com/office/drawing/2014/chart" uri="{C3380CC4-5D6E-409C-BE32-E72D297353CC}">
              <c16:uniqueId val="{00000001-2554-4258-8A4A-C1AE2EC56883}"/>
            </c:ext>
          </c:extLst>
        </c:ser>
        <c:ser>
          <c:idx val="2"/>
          <c:order val="2"/>
          <c:tx>
            <c:strRef>
              <c:f>All!$I$308</c:f>
              <c:strCache>
                <c:ptCount val="1"/>
                <c:pt idx="0">
                  <c:v> Total </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en-U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All!$F$309:$F$312</c:f>
              <c:strCache>
                <c:ptCount val="4"/>
                <c:pt idx="0">
                  <c:v>All districts </c:v>
                </c:pt>
                <c:pt idx="1">
                  <c:v>Buikwe </c:v>
                </c:pt>
                <c:pt idx="2">
                  <c:v>Jinja </c:v>
                </c:pt>
                <c:pt idx="3">
                  <c:v>Wakiso </c:v>
                </c:pt>
              </c:strCache>
            </c:strRef>
          </c:cat>
          <c:val>
            <c:numRef>
              <c:f>All!$I$309:$I$312</c:f>
              <c:numCache>
                <c:formatCode>0.0</c:formatCode>
                <c:ptCount val="4"/>
                <c:pt idx="0">
                  <c:v>17.084362866219553</c:v>
                </c:pt>
                <c:pt idx="1">
                  <c:v>30.346820809248555</c:v>
                </c:pt>
                <c:pt idx="2">
                  <c:v>48.656716417910445</c:v>
                </c:pt>
                <c:pt idx="3">
                  <c:v>10.037174721189592</c:v>
                </c:pt>
              </c:numCache>
            </c:numRef>
          </c:val>
          <c:extLst>
            <c:ext xmlns:c16="http://schemas.microsoft.com/office/drawing/2014/chart" uri="{C3380CC4-5D6E-409C-BE32-E72D297353CC}">
              <c16:uniqueId val="{00000002-2554-4258-8A4A-C1AE2EC56883}"/>
            </c:ext>
          </c:extLst>
        </c:ser>
        <c:dLbls>
          <c:dLblPos val="outEnd"/>
          <c:showLegendKey val="0"/>
          <c:showVal val="1"/>
          <c:showCatName val="0"/>
          <c:showSerName val="0"/>
          <c:showPercent val="0"/>
          <c:showBubbleSize val="0"/>
        </c:dLbls>
        <c:gapWidth val="206"/>
        <c:overlap val="-90"/>
        <c:axId val="699045288"/>
        <c:axId val="699047584"/>
      </c:barChart>
      <c:catAx>
        <c:axId val="6990452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lumMod val="65000"/>
                    <a:lumOff val="35000"/>
                  </a:schemeClr>
                </a:solidFill>
                <a:latin typeface="Helvetica" panose="020B0604020202020204" pitchFamily="34" charset="0"/>
                <a:ea typeface="+mn-ea"/>
                <a:cs typeface="Helvetica" panose="020B0604020202020204" pitchFamily="34" charset="0"/>
              </a:defRPr>
            </a:pPr>
            <a:endParaRPr lang="en-UG"/>
          </a:p>
        </c:txPr>
        <c:crossAx val="699047584"/>
        <c:crosses val="autoZero"/>
        <c:auto val="1"/>
        <c:lblAlgn val="ctr"/>
        <c:lblOffset val="100"/>
        <c:noMultiLvlLbl val="0"/>
      </c:catAx>
      <c:valAx>
        <c:axId val="699047584"/>
        <c:scaling>
          <c:orientation val="minMax"/>
        </c:scaling>
        <c:delete val="1"/>
        <c:axPos val="l"/>
        <c:numFmt formatCode="0.0" sourceLinked="1"/>
        <c:majorTickMark val="none"/>
        <c:minorTickMark val="none"/>
        <c:tickLblPos val="nextTo"/>
        <c:crossAx val="699045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G"/>
        </a:p>
      </c:txPr>
    </c:legend>
    <c:plotVisOnly val="1"/>
    <c:dispBlanksAs val="gap"/>
    <c:showDLblsOverMax val="0"/>
  </c:chart>
  <c:spPr>
    <a:noFill/>
    <a:ln>
      <a:noFill/>
    </a:ln>
    <a:effectLst/>
  </c:spPr>
  <c:txPr>
    <a:bodyPr/>
    <a:lstStyle/>
    <a:p>
      <a:pPr>
        <a:defRPr sz="1400"/>
      </a:pPr>
      <a:endParaRPr lang="en-UG"/>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stacked"/>
        <c:varyColors val="0"/>
        <c:ser>
          <c:idx val="0"/>
          <c:order val="0"/>
          <c:tx>
            <c:strRef>
              <c:f>All!$C$26</c:f>
              <c:strCache>
                <c:ptCount val="1"/>
                <c:pt idx="0">
                  <c:v>Male</c:v>
                </c:pt>
              </c:strCache>
            </c:strRef>
          </c:tx>
          <c:spPr>
            <a:solidFill>
              <a:srgbClr val="D44102"/>
            </a:solidFill>
            <a:ln>
              <a:noFill/>
            </a:ln>
            <a:effectLst/>
          </c:spPr>
          <c:invertIfNegative val="0"/>
          <c:dLbls>
            <c:dLbl>
              <c:idx val="0"/>
              <c:tx>
                <c:rich>
                  <a:bodyPr/>
                  <a:lstStyle/>
                  <a:p>
                    <a:fld id="{428841C8-FD34-4B89-BD40-CA35D61BFC8A}"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405-47CC-A26F-11BF1BD93934}"/>
                </c:ext>
              </c:extLst>
            </c:dLbl>
            <c:dLbl>
              <c:idx val="1"/>
              <c:tx>
                <c:rich>
                  <a:bodyPr/>
                  <a:lstStyle/>
                  <a:p>
                    <a:fld id="{5CF1F8C2-B0B9-4153-8DAB-99C5CB55854F}"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405-47CC-A26F-11BF1BD93934}"/>
                </c:ext>
              </c:extLst>
            </c:dLbl>
            <c:dLbl>
              <c:idx val="2"/>
              <c:tx>
                <c:rich>
                  <a:bodyPr/>
                  <a:lstStyle/>
                  <a:p>
                    <a:fld id="{88070EAC-A6BC-42A9-A186-34370A164C8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405-47CC-A26F-11BF1BD93934}"/>
                </c:ext>
              </c:extLst>
            </c:dLbl>
            <c:dLbl>
              <c:idx val="3"/>
              <c:tx>
                <c:rich>
                  <a:bodyPr/>
                  <a:lstStyle/>
                  <a:p>
                    <a:fld id="{A192CA86-805F-434B-A1E0-1321A25B6FCD}"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405-47CC-A26F-11BF1BD93934}"/>
                </c:ext>
              </c:extLst>
            </c:dLbl>
            <c:spPr>
              <a:noFill/>
              <a:ln>
                <a:noFill/>
              </a:ln>
              <a:effectLst/>
            </c:spPr>
            <c:txPr>
              <a:bodyPr rot="0" spcFirstLastPara="1" vertOverflow="ellipsis" vert="horz" wrap="square" anchor="ctr" anchorCtr="1"/>
              <a:lstStyle/>
              <a:p>
                <a:pPr>
                  <a:defRPr sz="1400" b="0" i="0" u="none" strike="noStrike" kern="1200" baseline="0">
                    <a:solidFill>
                      <a:schemeClr val="lt1"/>
                    </a:solidFill>
                    <a:latin typeface="Arial" panose="020B0604020202020204" pitchFamily="34" charset="0"/>
                    <a:ea typeface="+mn-ea"/>
                    <a:cs typeface="Arial" panose="020B0604020202020204" pitchFamily="34" charset="0"/>
                  </a:defRPr>
                </a:pPr>
                <a:endParaRPr lang="en-UG"/>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All!$B$27:$B$30</c:f>
              <c:strCache>
                <c:ptCount val="4"/>
                <c:pt idx="0">
                  <c:v>All districts (n=2833)</c:v>
                </c:pt>
                <c:pt idx="1">
                  <c:v>Buikwe (N=346)</c:v>
                </c:pt>
                <c:pt idx="2">
                  <c:v>Jinja (N=335)</c:v>
                </c:pt>
                <c:pt idx="3">
                  <c:v>Wakiso (N=2152)</c:v>
                </c:pt>
              </c:strCache>
            </c:strRef>
          </c:cat>
          <c:val>
            <c:numRef>
              <c:f>All!$C$27:$C$30</c:f>
              <c:numCache>
                <c:formatCode>0.0</c:formatCode>
                <c:ptCount val="4"/>
                <c:pt idx="0">
                  <c:v>55.382986233674544</c:v>
                </c:pt>
                <c:pt idx="1">
                  <c:v>46.24277456647399</c:v>
                </c:pt>
                <c:pt idx="2">
                  <c:v>63.880597014925378</c:v>
                </c:pt>
                <c:pt idx="3">
                  <c:v>55.529739776951672</c:v>
                </c:pt>
              </c:numCache>
            </c:numRef>
          </c:val>
          <c:extLst>
            <c:ext xmlns:c16="http://schemas.microsoft.com/office/drawing/2014/chart" uri="{C3380CC4-5D6E-409C-BE32-E72D297353CC}">
              <c16:uniqueId val="{00000000-632F-4B1F-A268-77E5246653BB}"/>
            </c:ext>
          </c:extLst>
        </c:ser>
        <c:ser>
          <c:idx val="1"/>
          <c:order val="1"/>
          <c:tx>
            <c:strRef>
              <c:f>All!$D$26</c:f>
              <c:strCache>
                <c:ptCount val="1"/>
                <c:pt idx="0">
                  <c:v>Female</c:v>
                </c:pt>
              </c:strCache>
            </c:strRef>
          </c:tx>
          <c:spPr>
            <a:solidFill>
              <a:srgbClr val="F9A23D"/>
            </a:solidFill>
            <a:ln>
              <a:noFill/>
            </a:ln>
            <a:effectLst/>
          </c:spPr>
          <c:invertIfNegative val="0"/>
          <c:dLbls>
            <c:dLbl>
              <c:idx val="0"/>
              <c:tx>
                <c:rich>
                  <a:bodyPr/>
                  <a:lstStyle/>
                  <a:p>
                    <a:fld id="{19F56B45-4BE0-41A8-81E7-FD7B45918D20}"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405-47CC-A26F-11BF1BD93934}"/>
                </c:ext>
              </c:extLst>
            </c:dLbl>
            <c:dLbl>
              <c:idx val="1"/>
              <c:tx>
                <c:rich>
                  <a:bodyPr/>
                  <a:lstStyle/>
                  <a:p>
                    <a:fld id="{81707349-D96F-4FCE-B2A0-9DB97620E34B}"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405-47CC-A26F-11BF1BD93934}"/>
                </c:ext>
              </c:extLst>
            </c:dLbl>
            <c:dLbl>
              <c:idx val="2"/>
              <c:tx>
                <c:rich>
                  <a:bodyPr/>
                  <a:lstStyle/>
                  <a:p>
                    <a:fld id="{BB59A481-75A0-4D0E-94D6-A646739337B1}"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405-47CC-A26F-11BF1BD93934}"/>
                </c:ext>
              </c:extLst>
            </c:dLbl>
            <c:dLbl>
              <c:idx val="3"/>
              <c:tx>
                <c:rich>
                  <a:bodyPr/>
                  <a:lstStyle/>
                  <a:p>
                    <a:fld id="{C3FB78C7-820E-4346-B9E5-B437C3185E2D}" type="VALUE">
                      <a:rPr lang="en-US" smtClean="0"/>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405-47CC-A26F-11BF1BD93934}"/>
                </c:ext>
              </c:extLst>
            </c:dLbl>
            <c:spPr>
              <a:noFill/>
              <a:ln>
                <a:noFill/>
              </a:ln>
              <a:effectLst/>
            </c:spPr>
            <c:txPr>
              <a:bodyPr rot="0" spcFirstLastPara="1" vertOverflow="ellipsis" vert="horz" wrap="square" anchor="ctr" anchorCtr="1"/>
              <a:lstStyle/>
              <a:p>
                <a:pPr>
                  <a:defRPr sz="1400" b="0" i="0" u="none" strike="noStrike" kern="1200" baseline="0">
                    <a:solidFill>
                      <a:schemeClr val="lt1"/>
                    </a:solidFill>
                    <a:latin typeface="Arial" panose="020B0604020202020204" pitchFamily="34" charset="0"/>
                    <a:ea typeface="+mn-ea"/>
                    <a:cs typeface="Arial" panose="020B0604020202020204" pitchFamily="34" charset="0"/>
                  </a:defRPr>
                </a:pPr>
                <a:endParaRPr lang="en-UG"/>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All!$B$27:$B$30</c:f>
              <c:strCache>
                <c:ptCount val="4"/>
                <c:pt idx="0">
                  <c:v>All districts (n=2833)</c:v>
                </c:pt>
                <c:pt idx="1">
                  <c:v>Buikwe (N=346)</c:v>
                </c:pt>
                <c:pt idx="2">
                  <c:v>Jinja (N=335)</c:v>
                </c:pt>
                <c:pt idx="3">
                  <c:v>Wakiso (N=2152)</c:v>
                </c:pt>
              </c:strCache>
            </c:strRef>
          </c:cat>
          <c:val>
            <c:numRef>
              <c:f>All!$D$27:$D$30</c:f>
              <c:numCache>
                <c:formatCode>0.0</c:formatCode>
                <c:ptCount val="4"/>
                <c:pt idx="0">
                  <c:v>44.617013766325449</c:v>
                </c:pt>
                <c:pt idx="1">
                  <c:v>53.75722543352601</c:v>
                </c:pt>
                <c:pt idx="2">
                  <c:v>36.119402985074629</c:v>
                </c:pt>
                <c:pt idx="3">
                  <c:v>44.470260223048328</c:v>
                </c:pt>
              </c:numCache>
            </c:numRef>
          </c:val>
          <c:extLst>
            <c:ext xmlns:c16="http://schemas.microsoft.com/office/drawing/2014/chart" uri="{C3380CC4-5D6E-409C-BE32-E72D297353CC}">
              <c16:uniqueId val="{00000001-632F-4B1F-A268-77E5246653BB}"/>
            </c:ext>
          </c:extLst>
        </c:ser>
        <c:dLbls>
          <c:dLblPos val="ctr"/>
          <c:showLegendKey val="0"/>
          <c:showVal val="1"/>
          <c:showCatName val="0"/>
          <c:showSerName val="0"/>
          <c:showPercent val="0"/>
          <c:showBubbleSize val="0"/>
        </c:dLbls>
        <c:gapWidth val="79"/>
        <c:overlap val="100"/>
        <c:axId val="616888568"/>
        <c:axId val="616887256"/>
      </c:barChart>
      <c:catAx>
        <c:axId val="616888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lumMod val="65000"/>
                    <a:lumOff val="35000"/>
                  </a:schemeClr>
                </a:solidFill>
                <a:latin typeface="+mn-lt"/>
                <a:ea typeface="+mn-ea"/>
                <a:cs typeface="+mn-cs"/>
              </a:defRPr>
            </a:pPr>
            <a:endParaRPr lang="en-UG"/>
          </a:p>
        </c:txPr>
        <c:crossAx val="616887256"/>
        <c:crosses val="autoZero"/>
        <c:auto val="1"/>
        <c:lblAlgn val="ctr"/>
        <c:lblOffset val="100"/>
        <c:noMultiLvlLbl val="0"/>
      </c:catAx>
      <c:valAx>
        <c:axId val="616887256"/>
        <c:scaling>
          <c:orientation val="minMax"/>
        </c:scaling>
        <c:delete val="1"/>
        <c:axPos val="l"/>
        <c:numFmt formatCode="0.0" sourceLinked="1"/>
        <c:majorTickMark val="none"/>
        <c:minorTickMark val="none"/>
        <c:tickLblPos val="nextTo"/>
        <c:crossAx val="616888568"/>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G"/>
        </a:p>
      </c:txPr>
    </c:legend>
    <c:plotVisOnly val="1"/>
    <c:dispBlanksAs val="gap"/>
    <c:showDLblsOverMax val="0"/>
  </c:chart>
  <c:spPr>
    <a:noFill/>
    <a:ln>
      <a:noFill/>
    </a:ln>
    <a:effectLst/>
  </c:spPr>
  <c:txPr>
    <a:bodyPr/>
    <a:lstStyle/>
    <a:p>
      <a:pPr>
        <a:defRPr sz="1200"/>
      </a:pPr>
      <a:endParaRPr lang="en-UG"/>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spPr>
            <a:gradFill rotWithShape="1">
              <a:gsLst>
                <a:gs pos="0">
                  <a:srgbClr val="00968F"/>
                </a:gs>
                <a:gs pos="80000">
                  <a:srgbClr val="69BC9E"/>
                </a:gs>
                <a:gs pos="100000">
                  <a:srgbClr val="ADDBCB"/>
                </a:gs>
              </a:gsLst>
              <a:lin ang="16200000" scaled="0"/>
            </a:gra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All!$C$65:$I$65</c:f>
              <c:strCache>
                <c:ptCount val="7"/>
                <c:pt idx="0">
                  <c:v>0–3</c:v>
                </c:pt>
                <c:pt idx="1">
                  <c:v>4–6</c:v>
                </c:pt>
                <c:pt idx="2">
                  <c:v>7–10</c:v>
                </c:pt>
                <c:pt idx="3">
                  <c:v>11–14</c:v>
                </c:pt>
                <c:pt idx="4">
                  <c:v>15–17</c:v>
                </c:pt>
                <c:pt idx="5">
                  <c:v>18+</c:v>
                </c:pt>
                <c:pt idx="6">
                  <c:v>Unknown</c:v>
                </c:pt>
              </c:strCache>
            </c:strRef>
          </c:cat>
          <c:val>
            <c:numRef>
              <c:f>All!$C$66:$I$66</c:f>
              <c:numCache>
                <c:formatCode>0.0</c:formatCode>
                <c:ptCount val="7"/>
                <c:pt idx="0">
                  <c:v>8.753971055418285</c:v>
                </c:pt>
                <c:pt idx="1">
                  <c:v>8.0480056477232615</c:v>
                </c:pt>
                <c:pt idx="2">
                  <c:v>15.319449346981997</c:v>
                </c:pt>
                <c:pt idx="3">
                  <c:v>28.062124955877159</c:v>
                </c:pt>
                <c:pt idx="4">
                  <c:v>18.213907518531592</c:v>
                </c:pt>
                <c:pt idx="5">
                  <c:v>18.602188492763855</c:v>
                </c:pt>
                <c:pt idx="6">
                  <c:v>3.0003529827038475</c:v>
                </c:pt>
              </c:numCache>
            </c:numRef>
          </c:val>
          <c:extLst>
            <c:ext xmlns:c16="http://schemas.microsoft.com/office/drawing/2014/chart" uri="{C3380CC4-5D6E-409C-BE32-E72D297353CC}">
              <c16:uniqueId val="{00000000-F01C-4511-B1FC-F99262B50FC5}"/>
            </c:ext>
          </c:extLst>
        </c:ser>
        <c:dLbls>
          <c:dLblPos val="outEnd"/>
          <c:showLegendKey val="0"/>
          <c:showVal val="1"/>
          <c:showCatName val="0"/>
          <c:showSerName val="0"/>
          <c:showPercent val="0"/>
          <c:showBubbleSize val="0"/>
        </c:dLbls>
        <c:gapWidth val="100"/>
        <c:overlap val="-24"/>
        <c:axId val="619262000"/>
        <c:axId val="619263312"/>
      </c:barChart>
      <c:catAx>
        <c:axId val="61926200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G"/>
          </a:p>
        </c:txPr>
        <c:crossAx val="619263312"/>
        <c:crosses val="autoZero"/>
        <c:auto val="1"/>
        <c:lblAlgn val="ctr"/>
        <c:lblOffset val="100"/>
        <c:noMultiLvlLbl val="0"/>
      </c:catAx>
      <c:valAx>
        <c:axId val="619263312"/>
        <c:scaling>
          <c:orientation val="minMax"/>
        </c:scaling>
        <c:delete val="0"/>
        <c:axPos val="l"/>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2"/>
                </a:solidFill>
                <a:latin typeface="Arial" panose="020B0604020202020204" pitchFamily="34" charset="0"/>
                <a:ea typeface="+mn-ea"/>
                <a:cs typeface="Arial" panose="020B0604020202020204" pitchFamily="34" charset="0"/>
              </a:defRPr>
            </a:pPr>
            <a:endParaRPr lang="en-UG"/>
          </a:p>
        </c:txPr>
        <c:crossAx val="619262000"/>
        <c:crosses val="autoZero"/>
        <c:crossBetween val="between"/>
      </c:valAx>
      <c:spPr>
        <a:noFill/>
        <a:ln>
          <a:noFill/>
        </a:ln>
        <a:effectLst/>
      </c:spPr>
    </c:plotArea>
    <c:plotVisOnly val="1"/>
    <c:dispBlanksAs val="gap"/>
    <c:showDLblsOverMax val="0"/>
  </c:chart>
  <c:spPr>
    <a:noFill/>
    <a:ln>
      <a:noFill/>
    </a:ln>
    <a:effectLst/>
  </c:spPr>
  <c:txPr>
    <a:bodyPr/>
    <a:lstStyle/>
    <a:p>
      <a:pPr>
        <a:defRPr sz="1400"/>
      </a:pPr>
      <a:endParaRPr lang="en-UG"/>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975308641975308E-2"/>
          <c:y val="0.14400865092025703"/>
          <c:w val="0.96604938271604934"/>
          <c:h val="0.74372961074795851"/>
        </c:manualLayout>
      </c:layout>
      <c:barChart>
        <c:barDir val="col"/>
        <c:grouping val="clustered"/>
        <c:varyColors val="0"/>
        <c:ser>
          <c:idx val="0"/>
          <c:order val="0"/>
          <c:tx>
            <c:strRef>
              <c:f>All!$C$92</c:f>
              <c:strCache>
                <c:ptCount val="1"/>
                <c:pt idx="0">
                  <c:v>Both Living</c:v>
                </c:pt>
              </c:strCache>
            </c:strRef>
          </c:tx>
          <c:spPr>
            <a:solidFill>
              <a:srgbClr val="5C7A8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All!$B$93:$B$96</c:f>
              <c:strCache>
                <c:ptCount val="4"/>
                <c:pt idx="0">
                  <c:v>Buikwe (N=346)</c:v>
                </c:pt>
                <c:pt idx="1">
                  <c:v>Jinja (N=335)</c:v>
                </c:pt>
                <c:pt idx="2">
                  <c:v>Wakiso (N=2152)</c:v>
                </c:pt>
                <c:pt idx="3">
                  <c:v>All districts (n=2833)</c:v>
                </c:pt>
              </c:strCache>
            </c:strRef>
          </c:cat>
          <c:val>
            <c:numRef>
              <c:f>All!$C$93:$C$96</c:f>
              <c:numCache>
                <c:formatCode>0.0</c:formatCode>
                <c:ptCount val="4"/>
                <c:pt idx="0">
                  <c:v>23.98843930635838</c:v>
                </c:pt>
                <c:pt idx="1">
                  <c:v>21.791044776119403</c:v>
                </c:pt>
                <c:pt idx="2">
                  <c:v>15.566914498141262</c:v>
                </c:pt>
                <c:pt idx="3">
                  <c:v>17.331450758912816</c:v>
                </c:pt>
              </c:numCache>
            </c:numRef>
          </c:val>
          <c:extLst>
            <c:ext xmlns:c16="http://schemas.microsoft.com/office/drawing/2014/chart" uri="{C3380CC4-5D6E-409C-BE32-E72D297353CC}">
              <c16:uniqueId val="{00000000-1ED9-4D87-A3D4-E07482BE0909}"/>
            </c:ext>
          </c:extLst>
        </c:ser>
        <c:ser>
          <c:idx val="1"/>
          <c:order val="1"/>
          <c:tx>
            <c:strRef>
              <c:f>All!$D$92</c:f>
              <c:strCache>
                <c:ptCount val="1"/>
                <c:pt idx="0">
                  <c:v>One Living</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All!$B$93:$B$96</c:f>
              <c:strCache>
                <c:ptCount val="4"/>
                <c:pt idx="0">
                  <c:v>Buikwe (N=346)</c:v>
                </c:pt>
                <c:pt idx="1">
                  <c:v>Jinja (N=335)</c:v>
                </c:pt>
                <c:pt idx="2">
                  <c:v>Wakiso (N=2152)</c:v>
                </c:pt>
                <c:pt idx="3">
                  <c:v>All districts (n=2833)</c:v>
                </c:pt>
              </c:strCache>
            </c:strRef>
          </c:cat>
          <c:val>
            <c:numRef>
              <c:f>All!$D$93:$D$96</c:f>
              <c:numCache>
                <c:formatCode>0.0</c:formatCode>
                <c:ptCount val="4"/>
                <c:pt idx="0">
                  <c:v>41.907514450867048</c:v>
                </c:pt>
                <c:pt idx="1">
                  <c:v>42.388059701492537</c:v>
                </c:pt>
                <c:pt idx="2">
                  <c:v>28.345724907063197</c:v>
                </c:pt>
                <c:pt idx="3">
                  <c:v>31.662548535121783</c:v>
                </c:pt>
              </c:numCache>
            </c:numRef>
          </c:val>
          <c:extLst>
            <c:ext xmlns:c16="http://schemas.microsoft.com/office/drawing/2014/chart" uri="{C3380CC4-5D6E-409C-BE32-E72D297353CC}">
              <c16:uniqueId val="{00000001-1ED9-4D87-A3D4-E07482BE0909}"/>
            </c:ext>
          </c:extLst>
        </c:ser>
        <c:ser>
          <c:idx val="2"/>
          <c:order val="2"/>
          <c:tx>
            <c:strRef>
              <c:f>All!$E$92</c:f>
              <c:strCache>
                <c:ptCount val="1"/>
                <c:pt idx="0">
                  <c:v>None Living</c:v>
                </c:pt>
              </c:strCache>
            </c:strRef>
          </c:tx>
          <c:spPr>
            <a:solidFill>
              <a:srgbClr val="ADDBCB"/>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All!$B$93:$B$96</c:f>
              <c:strCache>
                <c:ptCount val="4"/>
                <c:pt idx="0">
                  <c:v>Buikwe (N=346)</c:v>
                </c:pt>
                <c:pt idx="1">
                  <c:v>Jinja (N=335)</c:v>
                </c:pt>
                <c:pt idx="2">
                  <c:v>Wakiso (N=2152)</c:v>
                </c:pt>
                <c:pt idx="3">
                  <c:v>All districts (n=2833)</c:v>
                </c:pt>
              </c:strCache>
            </c:strRef>
          </c:cat>
          <c:val>
            <c:numRef>
              <c:f>All!$E$93:$E$96</c:f>
              <c:numCache>
                <c:formatCode>0.0</c:formatCode>
                <c:ptCount val="4"/>
                <c:pt idx="0">
                  <c:v>23.699421965317917</c:v>
                </c:pt>
                <c:pt idx="1">
                  <c:v>17.910447761194028</c:v>
                </c:pt>
                <c:pt idx="2">
                  <c:v>22.397769516728623</c:v>
                </c:pt>
                <c:pt idx="3">
                  <c:v>22.026120720084716</c:v>
                </c:pt>
              </c:numCache>
            </c:numRef>
          </c:val>
          <c:extLst>
            <c:ext xmlns:c16="http://schemas.microsoft.com/office/drawing/2014/chart" uri="{C3380CC4-5D6E-409C-BE32-E72D297353CC}">
              <c16:uniqueId val="{00000002-1ED9-4D87-A3D4-E07482BE0909}"/>
            </c:ext>
          </c:extLst>
        </c:ser>
        <c:ser>
          <c:idx val="3"/>
          <c:order val="3"/>
          <c:tx>
            <c:strRef>
              <c:f>All!$F$92</c:f>
              <c:strCache>
                <c:ptCount val="1"/>
                <c:pt idx="0">
                  <c:v>Unknown</c:v>
                </c:pt>
              </c:strCache>
            </c:strRef>
          </c:tx>
          <c:spPr>
            <a:solidFill>
              <a:srgbClr val="00968F"/>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All!$B$93:$B$96</c:f>
              <c:strCache>
                <c:ptCount val="4"/>
                <c:pt idx="0">
                  <c:v>Buikwe (N=346)</c:v>
                </c:pt>
                <c:pt idx="1">
                  <c:v>Jinja (N=335)</c:v>
                </c:pt>
                <c:pt idx="2">
                  <c:v>Wakiso (N=2152)</c:v>
                </c:pt>
                <c:pt idx="3">
                  <c:v>All districts (n=2833)</c:v>
                </c:pt>
              </c:strCache>
            </c:strRef>
          </c:cat>
          <c:val>
            <c:numRef>
              <c:f>All!$F$93:$F$96</c:f>
              <c:numCache>
                <c:formatCode>0.0</c:formatCode>
                <c:ptCount val="4"/>
                <c:pt idx="0">
                  <c:v>10.404624277456648</c:v>
                </c:pt>
                <c:pt idx="1">
                  <c:v>17.910447761194028</c:v>
                </c:pt>
                <c:pt idx="2">
                  <c:v>33.689591078066918</c:v>
                </c:pt>
                <c:pt idx="3">
                  <c:v>28.979879985880689</c:v>
                </c:pt>
              </c:numCache>
            </c:numRef>
          </c:val>
          <c:extLst>
            <c:ext xmlns:c16="http://schemas.microsoft.com/office/drawing/2014/chart" uri="{C3380CC4-5D6E-409C-BE32-E72D297353CC}">
              <c16:uniqueId val="{00000003-1ED9-4D87-A3D4-E07482BE0909}"/>
            </c:ext>
          </c:extLst>
        </c:ser>
        <c:dLbls>
          <c:dLblPos val="outEnd"/>
          <c:showLegendKey val="0"/>
          <c:showVal val="1"/>
          <c:showCatName val="0"/>
          <c:showSerName val="0"/>
          <c:showPercent val="0"/>
          <c:showBubbleSize val="0"/>
        </c:dLbls>
        <c:gapWidth val="259"/>
        <c:overlap val="-28"/>
        <c:axId val="699047912"/>
        <c:axId val="699042336"/>
      </c:barChart>
      <c:catAx>
        <c:axId val="6990479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G"/>
          </a:p>
        </c:txPr>
        <c:crossAx val="699042336"/>
        <c:crosses val="autoZero"/>
        <c:auto val="1"/>
        <c:lblAlgn val="ctr"/>
        <c:lblOffset val="100"/>
        <c:noMultiLvlLbl val="0"/>
      </c:catAx>
      <c:valAx>
        <c:axId val="699042336"/>
        <c:scaling>
          <c:orientation val="minMax"/>
        </c:scaling>
        <c:delete val="1"/>
        <c:axPos val="l"/>
        <c:numFmt formatCode="0.0" sourceLinked="1"/>
        <c:majorTickMark val="none"/>
        <c:minorTickMark val="none"/>
        <c:tickLblPos val="nextTo"/>
        <c:crossAx val="6990479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G"/>
        </a:p>
      </c:txPr>
    </c:legend>
    <c:plotVisOnly val="1"/>
    <c:dispBlanksAs val="gap"/>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G"/>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All!$C$122</c:f>
              <c:strCache>
                <c:ptCount val="1"/>
                <c:pt idx="0">
                  <c:v>With Disability</c:v>
                </c:pt>
              </c:strCache>
            </c:strRef>
          </c:tx>
          <c:spPr>
            <a:solidFill>
              <a:srgbClr val="00968F"/>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All!$B$123:$B$126</c:f>
              <c:strCache>
                <c:ptCount val="4"/>
                <c:pt idx="0">
                  <c:v>All districts (n=2833)</c:v>
                </c:pt>
                <c:pt idx="1">
                  <c:v>Buikwe (N=346)</c:v>
                </c:pt>
                <c:pt idx="2">
                  <c:v>Jinja (N=335)</c:v>
                </c:pt>
                <c:pt idx="3">
                  <c:v>Wakiso (N=2152)</c:v>
                </c:pt>
              </c:strCache>
            </c:strRef>
          </c:cat>
          <c:val>
            <c:numRef>
              <c:f>All!$C$123:$C$126</c:f>
              <c:numCache>
                <c:formatCode>0.0</c:formatCode>
                <c:ptCount val="4"/>
                <c:pt idx="0">
                  <c:v>6.2477938581009527</c:v>
                </c:pt>
                <c:pt idx="1">
                  <c:v>18.20809248554913</c:v>
                </c:pt>
                <c:pt idx="2">
                  <c:v>18.805970149253731</c:v>
                </c:pt>
                <c:pt idx="3">
                  <c:v>2.3698884758364311</c:v>
                </c:pt>
              </c:numCache>
            </c:numRef>
          </c:val>
          <c:extLst>
            <c:ext xmlns:c16="http://schemas.microsoft.com/office/drawing/2014/chart" uri="{C3380CC4-5D6E-409C-BE32-E72D297353CC}">
              <c16:uniqueId val="{00000000-AEF8-40E9-8036-6F6A7D68CBB2}"/>
            </c:ext>
          </c:extLst>
        </c:ser>
        <c:ser>
          <c:idx val="1"/>
          <c:order val="1"/>
          <c:tx>
            <c:strRef>
              <c:f>All!$D$122</c:f>
              <c:strCache>
                <c:ptCount val="1"/>
                <c:pt idx="0">
                  <c:v>Without disabiity </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Arial" panose="020B0604020202020204" pitchFamily="34" charset="0"/>
                    <a:ea typeface="+mn-ea"/>
                    <a:cs typeface="Arial" panose="020B0604020202020204" pitchFamily="34" charset="0"/>
                  </a:defRPr>
                </a:pPr>
                <a:endParaRPr lang="en-UG"/>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All!$B$123:$B$126</c:f>
              <c:strCache>
                <c:ptCount val="4"/>
                <c:pt idx="0">
                  <c:v>All districts (n=2833)</c:v>
                </c:pt>
                <c:pt idx="1">
                  <c:v>Buikwe (N=346)</c:v>
                </c:pt>
                <c:pt idx="2">
                  <c:v>Jinja (N=335)</c:v>
                </c:pt>
                <c:pt idx="3">
                  <c:v>Wakiso (N=2152)</c:v>
                </c:pt>
              </c:strCache>
            </c:strRef>
          </c:cat>
          <c:val>
            <c:numRef>
              <c:f>All!$D$123:$D$126</c:f>
              <c:numCache>
                <c:formatCode>0.0</c:formatCode>
                <c:ptCount val="4"/>
                <c:pt idx="0">
                  <c:v>93.752206141899052</c:v>
                </c:pt>
                <c:pt idx="1">
                  <c:v>81.213872832369944</c:v>
                </c:pt>
                <c:pt idx="2">
                  <c:v>81.194029850746261</c:v>
                </c:pt>
                <c:pt idx="3">
                  <c:v>97.630111524163567</c:v>
                </c:pt>
              </c:numCache>
            </c:numRef>
          </c:val>
          <c:extLst>
            <c:ext xmlns:c16="http://schemas.microsoft.com/office/drawing/2014/chart" uri="{C3380CC4-5D6E-409C-BE32-E72D297353CC}">
              <c16:uniqueId val="{00000001-AEF8-40E9-8036-6F6A7D68CBB2}"/>
            </c:ext>
          </c:extLst>
        </c:ser>
        <c:dLbls>
          <c:dLblPos val="outEnd"/>
          <c:showLegendKey val="0"/>
          <c:showVal val="1"/>
          <c:showCatName val="0"/>
          <c:showSerName val="0"/>
          <c:showPercent val="0"/>
          <c:showBubbleSize val="0"/>
        </c:dLbls>
        <c:gapWidth val="91"/>
        <c:overlap val="-90"/>
        <c:axId val="501304816"/>
        <c:axId val="501307112"/>
      </c:barChart>
      <c:catAx>
        <c:axId val="501304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G"/>
          </a:p>
        </c:txPr>
        <c:crossAx val="501307112"/>
        <c:crosses val="autoZero"/>
        <c:auto val="1"/>
        <c:lblAlgn val="ctr"/>
        <c:lblOffset val="100"/>
        <c:noMultiLvlLbl val="0"/>
      </c:catAx>
      <c:valAx>
        <c:axId val="501307112"/>
        <c:scaling>
          <c:orientation val="minMax"/>
        </c:scaling>
        <c:delete val="1"/>
        <c:axPos val="l"/>
        <c:numFmt formatCode="0.0" sourceLinked="1"/>
        <c:majorTickMark val="none"/>
        <c:minorTickMark val="none"/>
        <c:tickLblPos val="nextTo"/>
        <c:crossAx val="5013048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G"/>
        </a:p>
      </c:txPr>
    </c:legend>
    <c:plotVisOnly val="1"/>
    <c:dispBlanksAs val="gap"/>
    <c:showDLblsOverMax val="0"/>
  </c:chart>
  <c:spPr>
    <a:noFill/>
    <a:ln>
      <a:noFill/>
    </a:ln>
    <a:effectLst/>
  </c:spPr>
  <c:txPr>
    <a:bodyPr/>
    <a:lstStyle/>
    <a:p>
      <a:pPr>
        <a:defRPr sz="1400"/>
      </a:pPr>
      <a:endParaRPr lang="en-UG"/>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Sheet1!$A$9</c:f>
              <c:strCache>
                <c:ptCount val="1"/>
                <c:pt idx="0">
                  <c:v>Children Home X</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Sheet1!$B$8:$H$8</c:f>
              <c:numCache>
                <c:formatCode>General</c:formatCode>
                <c:ptCount val="7"/>
                <c:pt idx="0">
                  <c:v>2014</c:v>
                </c:pt>
                <c:pt idx="1">
                  <c:v>2015</c:v>
                </c:pt>
                <c:pt idx="2">
                  <c:v>2016</c:v>
                </c:pt>
                <c:pt idx="3">
                  <c:v>2017</c:v>
                </c:pt>
                <c:pt idx="4">
                  <c:v>2018</c:v>
                </c:pt>
                <c:pt idx="5">
                  <c:v>2019</c:v>
                </c:pt>
                <c:pt idx="6">
                  <c:v>2020</c:v>
                </c:pt>
              </c:numCache>
            </c:numRef>
          </c:cat>
          <c:val>
            <c:numRef>
              <c:f>Sheet1!$B$9:$H$9</c:f>
              <c:numCache>
                <c:formatCode>0.0</c:formatCode>
                <c:ptCount val="7"/>
                <c:pt idx="0">
                  <c:v>30.538922155688624</c:v>
                </c:pt>
                <c:pt idx="1">
                  <c:v>33.974358974358978</c:v>
                </c:pt>
                <c:pt idx="2">
                  <c:v>45.454545454545453</c:v>
                </c:pt>
                <c:pt idx="3">
                  <c:v>47.982062780269061</c:v>
                </c:pt>
                <c:pt idx="4">
                  <c:v>34.42622950819672</c:v>
                </c:pt>
                <c:pt idx="5">
                  <c:v>18.367346938775512</c:v>
                </c:pt>
                <c:pt idx="6">
                  <c:v>9.5238095238095237</c:v>
                </c:pt>
              </c:numCache>
            </c:numRef>
          </c:val>
          <c:smooth val="0"/>
          <c:extLst>
            <c:ext xmlns:c16="http://schemas.microsoft.com/office/drawing/2014/chart" uri="{C3380CC4-5D6E-409C-BE32-E72D297353CC}">
              <c16:uniqueId val="{00000000-3B19-4EA5-AA97-DE0D7FB8A78B}"/>
            </c:ext>
          </c:extLst>
        </c:ser>
        <c:ser>
          <c:idx val="1"/>
          <c:order val="1"/>
          <c:tx>
            <c:strRef>
              <c:f>Sheet1!$A$10</c:f>
              <c:strCache>
                <c:ptCount val="1"/>
                <c:pt idx="0">
                  <c:v>Children Home P</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Sheet1!$B$8:$H$8</c:f>
              <c:numCache>
                <c:formatCode>General</c:formatCode>
                <c:ptCount val="7"/>
                <c:pt idx="0">
                  <c:v>2014</c:v>
                </c:pt>
                <c:pt idx="1">
                  <c:v>2015</c:v>
                </c:pt>
                <c:pt idx="2">
                  <c:v>2016</c:v>
                </c:pt>
                <c:pt idx="3">
                  <c:v>2017</c:v>
                </c:pt>
                <c:pt idx="4">
                  <c:v>2018</c:v>
                </c:pt>
                <c:pt idx="5">
                  <c:v>2019</c:v>
                </c:pt>
                <c:pt idx="6">
                  <c:v>2020</c:v>
                </c:pt>
              </c:numCache>
            </c:numRef>
          </c:cat>
          <c:val>
            <c:numRef>
              <c:f>Sheet1!$B$10:$H$10</c:f>
              <c:numCache>
                <c:formatCode>0.0</c:formatCode>
                <c:ptCount val="7"/>
                <c:pt idx="0">
                  <c:v>31.16</c:v>
                </c:pt>
                <c:pt idx="1">
                  <c:v>49.4</c:v>
                </c:pt>
                <c:pt idx="2">
                  <c:v>44.6</c:v>
                </c:pt>
                <c:pt idx="3">
                  <c:v>46.1</c:v>
                </c:pt>
                <c:pt idx="4">
                  <c:v>47.6</c:v>
                </c:pt>
                <c:pt idx="5">
                  <c:v>36.200000000000003</c:v>
                </c:pt>
                <c:pt idx="6">
                  <c:v>23.5</c:v>
                </c:pt>
              </c:numCache>
            </c:numRef>
          </c:val>
          <c:smooth val="0"/>
          <c:extLst>
            <c:ext xmlns:c16="http://schemas.microsoft.com/office/drawing/2014/chart" uri="{C3380CC4-5D6E-409C-BE32-E72D297353CC}">
              <c16:uniqueId val="{00000001-3B19-4EA5-AA97-DE0D7FB8A78B}"/>
            </c:ext>
          </c:extLst>
        </c:ser>
        <c:ser>
          <c:idx val="2"/>
          <c:order val="2"/>
          <c:tx>
            <c:strRef>
              <c:f>Sheet1!$A$11</c:f>
              <c:strCache>
                <c:ptCount val="1"/>
                <c:pt idx="0">
                  <c:v>Children Home Y</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numRef>
              <c:f>Sheet1!$B$8:$H$8</c:f>
              <c:numCache>
                <c:formatCode>General</c:formatCode>
                <c:ptCount val="7"/>
                <c:pt idx="0">
                  <c:v>2014</c:v>
                </c:pt>
                <c:pt idx="1">
                  <c:v>2015</c:v>
                </c:pt>
                <c:pt idx="2">
                  <c:v>2016</c:v>
                </c:pt>
                <c:pt idx="3">
                  <c:v>2017</c:v>
                </c:pt>
                <c:pt idx="4">
                  <c:v>2018</c:v>
                </c:pt>
                <c:pt idx="5">
                  <c:v>2019</c:v>
                </c:pt>
                <c:pt idx="6">
                  <c:v>2020</c:v>
                </c:pt>
              </c:numCache>
            </c:numRef>
          </c:cat>
          <c:val>
            <c:numRef>
              <c:f>Sheet1!$B$11:$H$11</c:f>
              <c:numCache>
                <c:formatCode>0.0</c:formatCode>
                <c:ptCount val="7"/>
                <c:pt idx="0">
                  <c:v>34.5</c:v>
                </c:pt>
                <c:pt idx="1">
                  <c:v>22.857142857142858</c:v>
                </c:pt>
                <c:pt idx="2">
                  <c:v>19.018404907975462</c:v>
                </c:pt>
                <c:pt idx="3">
                  <c:v>14.41578148710167</c:v>
                </c:pt>
                <c:pt idx="4">
                  <c:v>18.248175182481752</c:v>
                </c:pt>
                <c:pt idx="5">
                  <c:v>15.32258064516129</c:v>
                </c:pt>
                <c:pt idx="6">
                  <c:v>17.2</c:v>
                </c:pt>
              </c:numCache>
            </c:numRef>
          </c:val>
          <c:smooth val="0"/>
          <c:extLst>
            <c:ext xmlns:c16="http://schemas.microsoft.com/office/drawing/2014/chart" uri="{C3380CC4-5D6E-409C-BE32-E72D297353CC}">
              <c16:uniqueId val="{00000002-3B19-4EA5-AA97-DE0D7FB8A78B}"/>
            </c:ext>
          </c:extLst>
        </c:ser>
        <c:ser>
          <c:idx val="3"/>
          <c:order val="3"/>
          <c:tx>
            <c:strRef>
              <c:f>Sheet1!$A$12</c:f>
              <c:strCache>
                <c:ptCount val="1"/>
                <c:pt idx="0">
                  <c:v>Overall </c:v>
                </c:pt>
              </c:strCache>
            </c:strRef>
          </c:tx>
          <c:spPr>
            <a:ln w="22225" cap="rnd">
              <a:solidFill>
                <a:schemeClr val="accent4"/>
              </a:solidFill>
              <a:round/>
            </a:ln>
            <a:effectLst/>
          </c:spPr>
          <c:marker>
            <c:symbol val="x"/>
            <c:size val="6"/>
            <c:spPr>
              <a:noFill/>
              <a:ln w="9525">
                <a:solidFill>
                  <a:schemeClr val="accent4"/>
                </a:solidFill>
                <a:round/>
              </a:ln>
              <a:effectLst/>
            </c:spPr>
          </c:marker>
          <c:cat>
            <c:numRef>
              <c:f>Sheet1!$B$8:$H$8</c:f>
              <c:numCache>
                <c:formatCode>General</c:formatCode>
                <c:ptCount val="7"/>
                <c:pt idx="0">
                  <c:v>2014</c:v>
                </c:pt>
                <c:pt idx="1">
                  <c:v>2015</c:v>
                </c:pt>
                <c:pt idx="2">
                  <c:v>2016</c:v>
                </c:pt>
                <c:pt idx="3">
                  <c:v>2017</c:v>
                </c:pt>
                <c:pt idx="4">
                  <c:v>2018</c:v>
                </c:pt>
                <c:pt idx="5">
                  <c:v>2019</c:v>
                </c:pt>
                <c:pt idx="6">
                  <c:v>2020</c:v>
                </c:pt>
              </c:numCache>
            </c:numRef>
          </c:cat>
          <c:val>
            <c:numRef>
              <c:f>Sheet1!$B$12:$H$12</c:f>
              <c:numCache>
                <c:formatCode>0.0</c:formatCode>
                <c:ptCount val="7"/>
                <c:pt idx="0">
                  <c:v>32.066307385229543</c:v>
                </c:pt>
                <c:pt idx="1">
                  <c:v>35.410500610500613</c:v>
                </c:pt>
                <c:pt idx="2">
                  <c:v>36.357650120840312</c:v>
                </c:pt>
                <c:pt idx="3">
                  <c:v>36.165948089123582</c:v>
                </c:pt>
                <c:pt idx="4">
                  <c:v>33.424801563559491</c:v>
                </c:pt>
                <c:pt idx="5">
                  <c:v>23.296642527978936</c:v>
                </c:pt>
                <c:pt idx="6">
                  <c:v>16.74126984126984</c:v>
                </c:pt>
              </c:numCache>
            </c:numRef>
          </c:val>
          <c:smooth val="0"/>
          <c:extLst>
            <c:ext xmlns:c16="http://schemas.microsoft.com/office/drawing/2014/chart" uri="{C3380CC4-5D6E-409C-BE32-E72D297353CC}">
              <c16:uniqueId val="{00000003-3B19-4EA5-AA97-DE0D7FB8A78B}"/>
            </c:ext>
          </c:extLst>
        </c:ser>
        <c:dLbls>
          <c:showLegendKey val="0"/>
          <c:showVal val="0"/>
          <c:showCatName val="0"/>
          <c:showSerName val="0"/>
          <c:showPercent val="0"/>
          <c:showBubbleSize val="0"/>
        </c:dLbls>
        <c:marker val="1"/>
        <c:smooth val="0"/>
        <c:axId val="1225572255"/>
        <c:axId val="1225569759"/>
      </c:lineChart>
      <c:catAx>
        <c:axId val="122557225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dirty="0">
                    <a:latin typeface="Arial" panose="020B0604020202020204" pitchFamily="34" charset="0"/>
                    <a:cs typeface="Arial" panose="020B0604020202020204" pitchFamily="34" charset="0"/>
                  </a:rPr>
                  <a:t>Years</a:t>
                </a:r>
              </a:p>
            </c:rich>
          </c:tx>
          <c:layout>
            <c:manualLayout>
              <c:xMode val="edge"/>
              <c:yMode val="edge"/>
              <c:x val="0.45116402340382933"/>
              <c:y val="0.96285291922805349"/>
            </c:manualLayout>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G"/>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G"/>
          </a:p>
        </c:txPr>
        <c:crossAx val="1225569759"/>
        <c:crosses val="autoZero"/>
        <c:auto val="1"/>
        <c:lblAlgn val="ctr"/>
        <c:lblOffset val="100"/>
        <c:noMultiLvlLbl val="0"/>
      </c:catAx>
      <c:valAx>
        <c:axId val="1225569759"/>
        <c:scaling>
          <c:orientation val="minMax"/>
        </c:scaling>
        <c:delete val="0"/>
        <c:axPos val="l"/>
        <c:title>
          <c:tx>
            <c:rich>
              <a:bodyPr rot="-5400000" spcFirstLastPara="1" vertOverflow="ellipsis" vert="horz" wrap="square" anchor="ctr" anchorCtr="1"/>
              <a:lstStyle/>
              <a:p>
                <a:pPr>
                  <a:defRPr sz="10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000" dirty="0">
                    <a:latin typeface="Arial" panose="020B0604020202020204" pitchFamily="34" charset="0"/>
                    <a:cs typeface="Arial" panose="020B0604020202020204" pitchFamily="34" charset="0"/>
                  </a:rPr>
                  <a:t>Percentage</a:t>
                </a:r>
              </a:p>
            </c:rich>
          </c:tx>
          <c:layout>
            <c:manualLayout>
              <c:xMode val="edge"/>
              <c:yMode val="edge"/>
              <c:x val="1.6491446133612918E-3"/>
              <c:y val="0.52003215049409524"/>
            </c:manualLayout>
          </c:layout>
          <c:overlay val="0"/>
          <c:spPr>
            <a:noFill/>
            <a:ln>
              <a:noFill/>
            </a:ln>
            <a:effectLst/>
          </c:spPr>
          <c:txPr>
            <a:bodyPr rot="-5400000" spcFirstLastPara="1" vertOverflow="ellipsis" vert="horz" wrap="square" anchor="ctr" anchorCtr="1"/>
            <a:lstStyle/>
            <a:p>
              <a:pPr>
                <a:defRPr sz="10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G"/>
            </a:p>
          </c:txPr>
        </c:title>
        <c:numFmt formatCode="0.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G"/>
          </a:p>
        </c:txPr>
        <c:crossAx val="1225572255"/>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G"/>
        </a:p>
      </c:txPr>
    </c:legend>
    <c:plotVisOnly val="1"/>
    <c:dispBlanksAs val="gap"/>
    <c:showDLblsOverMax val="0"/>
  </c:chart>
  <c:spPr>
    <a:noFill/>
    <a:ln>
      <a:noFill/>
    </a:ln>
    <a:effectLst/>
  </c:spPr>
  <c:txPr>
    <a:bodyPr/>
    <a:lstStyle/>
    <a:p>
      <a:pPr>
        <a:defRPr/>
      </a:pPr>
      <a:endParaRPr lang="en-UG"/>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1-07-16T09:52:08.606" idx="71">
    <p:pos x="10" y="10"/>
    <p:text>Ismael - can you add percent on the left hand side and remove the 120 as it really couldn't be 120 percent right?</p:text>
    <p:extLst>
      <p:ext uri="{C676402C-5697-4E1C-873F-D02D1690AC5C}">
        <p15:threadingInfo xmlns:p15="http://schemas.microsoft.com/office/powerpoint/2012/main" timeZoneBias="240"/>
      </p:ext>
    </p:extLst>
  </p:cm>
  <p:cm authorId="4" dt="2021-07-22T10:16:45.065" idx="58">
    <p:pos x="10" y="106"/>
    <p:text>Done</p:text>
    <p:extLst>
      <p:ext uri="{C676402C-5697-4E1C-873F-D02D1690AC5C}">
        <p15:threadingInfo xmlns:p15="http://schemas.microsoft.com/office/powerpoint/2012/main" timeZoneBias="-180">
          <p15:parentCm authorId="2" idx="7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7" dt="2021-07-07T08:05:22.157" idx="1">
    <p:pos x="1650" y="3674"/>
    <p:text>Do you mean decreased by 25 and 30 PERCENT?</p:text>
    <p:extLst>
      <p:ext uri="{C676402C-5697-4E1C-873F-D02D1690AC5C}">
        <p15:threadingInfo xmlns:p15="http://schemas.microsoft.com/office/powerpoint/2012/main" timeZoneBias="240"/>
      </p:ext>
    </p:extLst>
  </p:cm>
  <p:cm authorId="2" dt="2021-07-16T09:42:05.956" idx="69">
    <p:pos x="1650" y="3770"/>
    <p:text>Ismael:  So I think we need to update the graph to be % right if it is proportion?  Then would also need to add % after the 25 and 30 in the text.  And you could also add thew word percent on the left and year on the bottom.</p:text>
    <p:extLst>
      <p:ext uri="{C676402C-5697-4E1C-873F-D02D1690AC5C}">
        <p15:threadingInfo xmlns:p15="http://schemas.microsoft.com/office/powerpoint/2012/main" timeZoneBias="240">
          <p15:parentCm authorId="7" idx="1"/>
        </p15:threadingInfo>
      </p:ext>
    </p:extLst>
  </p:cm>
  <p:cm authorId="4" dt="2021-07-22T10:24:37.016" idx="59">
    <p:pos x="1650" y="3866"/>
    <p:text>Updated</p:text>
    <p:extLst>
      <p:ext uri="{C676402C-5697-4E1C-873F-D02D1690AC5C}">
        <p15:threadingInfo xmlns:p15="http://schemas.microsoft.com/office/powerpoint/2012/main" timeZoneBias="-180">
          <p15:parentCm authorId="7" idx="1"/>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5-10T12:29:26.401" idx="12">
    <p:pos x="5791" y="959"/>
    <p:text>Ismael: can you match hese colors with the other graphs below?</p:text>
    <p:extLst>
      <p:ext uri="{C676402C-5697-4E1C-873F-D02D1690AC5C}">
        <p15:threadingInfo xmlns:p15="http://schemas.microsoft.com/office/powerpoint/2012/main" timeZoneBias="240"/>
      </p:ext>
    </p:extLst>
  </p:cm>
  <p:cm authorId="4" dt="2021-07-22T10:27:51.572" idx="60">
    <p:pos x="5791" y="1055"/>
    <p:text>Changed</p:text>
    <p:extLst>
      <p:ext uri="{C676402C-5697-4E1C-873F-D02D1690AC5C}">
        <p15:threadingInfo xmlns:p15="http://schemas.microsoft.com/office/powerpoint/2012/main" timeZoneBias="-180">
          <p15:parentCm authorId="2" idx="12"/>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5" dt="2021-06-23T11:39:47.873" idx="7">
    <p:pos x="4750" y="831"/>
    <p:text>it might be nice as you are going through these to have a visual/animation that circles the step you are on, because I think the eye is generally drawn to the blue boxes</p:text>
    <p:extLst>
      <p:ext uri="{C676402C-5697-4E1C-873F-D02D1690AC5C}">
        <p15:threadingInfo xmlns:p15="http://schemas.microsoft.com/office/powerpoint/2012/main" timeZoneBias="300"/>
      </p:ext>
    </p:extLst>
  </p:cm>
  <p:cm authorId="4" dt="2021-06-30T14:28:05.082" idx="45">
    <p:pos x="4750" y="927"/>
    <p:text>I agree. Lisa- can KM help with this?</p:text>
    <p:extLst>
      <p:ext uri="{C676402C-5697-4E1C-873F-D02D1690AC5C}">
        <p15:threadingInfo xmlns:p15="http://schemas.microsoft.com/office/powerpoint/2012/main" timeZoneBias="-180">
          <p15:parentCm authorId="5" idx="7"/>
        </p15:threadingInfo>
      </p:ext>
    </p:extLst>
  </p:cm>
  <p:cm authorId="2" dt="2021-06-30T11:25:27.948" idx="67">
    <p:pos x="4750" y="1023"/>
    <p:text>KM  - can you help with this?</p:text>
    <p:extLst>
      <p:ext uri="{C676402C-5697-4E1C-873F-D02D1690AC5C}">
        <p15:threadingInfo xmlns:p15="http://schemas.microsoft.com/office/powerpoint/2012/main" timeZoneBias="240">
          <p15:parentCm authorId="5" idx="7"/>
        </p15:threadingInfo>
      </p:ext>
    </p:extLst>
  </p:cm>
  <p:cm authorId="6" dt="2021-07-04T16:20:22.819" idx="1">
    <p:pos x="4750" y="1119"/>
    <p:text>I've added a slow cirlce rotation to the numbered heading, drawing attention to them when you click  on each slide's anmation icon in the thunbnail.</p:text>
    <p:extLst>
      <p:ext uri="{C676402C-5697-4E1C-873F-D02D1690AC5C}">
        <p15:threadingInfo xmlns:p15="http://schemas.microsoft.com/office/powerpoint/2012/main" timeZoneBias="240">
          <p15:parentCm authorId="5" idx="7"/>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6F73D-A18E-4E5F-91C0-AAC1F0322A89}" type="datetimeFigureOut">
              <a:rPr lang="en-US" smtClean="0"/>
              <a:t>8/2/2021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E94B8-AAFD-4649-AE1B-992D32DDBE71}" type="slidenum">
              <a:rPr lang="en-US" smtClean="0"/>
              <a:t>‹#›</a:t>
            </a:fld>
            <a:endParaRPr lang="en-US" dirty="0"/>
          </a:p>
        </p:txBody>
      </p:sp>
    </p:spTree>
    <p:extLst>
      <p:ext uri="{BB962C8B-B14F-4D97-AF65-F5344CB8AC3E}">
        <p14:creationId xmlns:p14="http://schemas.microsoft.com/office/powerpoint/2010/main" val="224894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1</a:t>
            </a:fld>
            <a:endParaRPr lang="en-US" dirty="0"/>
          </a:p>
        </p:txBody>
      </p:sp>
    </p:spTree>
    <p:extLst>
      <p:ext uri="{BB962C8B-B14F-4D97-AF65-F5344CB8AC3E}">
        <p14:creationId xmlns:p14="http://schemas.microsoft.com/office/powerpoint/2010/main" val="1136166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pPr marL="171450" indent="-171450">
              <a:buFont typeface="Arial" panose="020B0604020202020204" pitchFamily="34" charset="0"/>
              <a:buChar char="•"/>
            </a:pPr>
            <a:r>
              <a:rPr lang="en-US" dirty="0"/>
              <a:t>Data on children in residential care</a:t>
            </a:r>
          </a:p>
          <a:p>
            <a:pPr marL="171450" indent="-171450">
              <a:buFont typeface="Arial" panose="020B0604020202020204" pitchFamily="34" charset="0"/>
              <a:buChar char="•"/>
            </a:pPr>
            <a:r>
              <a:rPr lang="en-US" dirty="0"/>
              <a:t>Data on foster care (approved foster parents,  children placed in foster care)</a:t>
            </a:r>
          </a:p>
          <a:p>
            <a:pPr marL="171450" indent="-171450">
              <a:buFont typeface="Arial" panose="020B0604020202020204" pitchFamily="34" charset="0"/>
              <a:buChar char="•"/>
            </a:pPr>
            <a:r>
              <a:rPr lang="en-US" dirty="0"/>
              <a:t>Data on children’s home (approved, unapproved,  meeting minimum standards, quality of care)</a:t>
            </a:r>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13</a:t>
            </a:fld>
            <a:endParaRPr lang="en-US" dirty="0"/>
          </a:p>
        </p:txBody>
      </p:sp>
    </p:spTree>
    <p:extLst>
      <p:ext uri="{BB962C8B-B14F-4D97-AF65-F5344CB8AC3E}">
        <p14:creationId xmlns:p14="http://schemas.microsoft.com/office/powerpoint/2010/main" val="439103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sto MT" panose="02040603050505030304" pitchFamily="18" charset="0"/>
              </a:rPr>
              <a:t>Some things to think about when creating visual presentations of data for stakeholder groups include: </a:t>
            </a:r>
            <a:endParaRPr lang="en-US" b="0" i="0" dirty="0">
              <a:solidFill>
                <a:srgbClr val="000000"/>
              </a:solidFill>
              <a:effectLst/>
              <a:latin typeface="Calisto MT" panose="02040603050505030304" pitchFamily="18" charset="0"/>
            </a:endParaRPr>
          </a:p>
          <a:p>
            <a:pPr marL="285750" lvl="0" indent="-285750" algn="l" rtl="0" fontAlgn="base">
              <a:buFont typeface="Arial" panose="020B0604020202020204" pitchFamily="34" charset="0"/>
              <a:buChar char="•"/>
            </a:pPr>
            <a:r>
              <a:rPr lang="en-US" sz="1800" b="0" i="0" dirty="0">
                <a:solidFill>
                  <a:srgbClr val="000000"/>
                </a:solidFill>
                <a:effectLst/>
                <a:latin typeface="Calisto MT" panose="02040603050505030304" pitchFamily="18" charset="0"/>
              </a:rPr>
              <a:t>Keep data presentations simple—each graph/visual should present one concept </a:t>
            </a:r>
          </a:p>
          <a:p>
            <a:pPr marL="285750" lvl="0" indent="-285750" algn="l" rtl="0" fontAlgn="base">
              <a:buFont typeface="Arial" panose="020B0604020202020204" pitchFamily="34" charset="0"/>
              <a:buChar char="•"/>
            </a:pPr>
            <a:r>
              <a:rPr lang="en-US" sz="1800" b="0" i="0" dirty="0">
                <a:solidFill>
                  <a:srgbClr val="000000"/>
                </a:solidFill>
                <a:effectLst/>
                <a:latin typeface="Calisto MT" panose="02040603050505030304" pitchFamily="18" charset="0"/>
              </a:rPr>
              <a:t>Define acronyms, abbreviations, or other terms </a:t>
            </a:r>
          </a:p>
          <a:p>
            <a:pPr marL="285750" lvl="0" indent="-285750" algn="l" rtl="0" fontAlgn="base">
              <a:buFont typeface="Arial" panose="020B0604020202020204" pitchFamily="34" charset="0"/>
              <a:buChar char="•"/>
            </a:pPr>
            <a:r>
              <a:rPr lang="en-US" sz="1800" b="0" i="0" dirty="0">
                <a:solidFill>
                  <a:srgbClr val="000000"/>
                </a:solidFill>
                <a:effectLst/>
                <a:latin typeface="Calisto MT" panose="02040603050505030304" pitchFamily="18" charset="0"/>
              </a:rPr>
              <a:t>Clearly identify all the items displayed on the visual </a:t>
            </a:r>
          </a:p>
          <a:p>
            <a:pPr marL="285750" lvl="0" indent="-285750" algn="l" rtl="0" fontAlgn="base">
              <a:buFont typeface="Arial" panose="020B0604020202020204" pitchFamily="34" charset="0"/>
              <a:buChar char="•"/>
            </a:pPr>
            <a:r>
              <a:rPr lang="en-US" sz="1800" b="0" i="0" dirty="0">
                <a:solidFill>
                  <a:srgbClr val="000000"/>
                </a:solidFill>
                <a:effectLst/>
                <a:latin typeface="Calisto MT" panose="02040603050505030304" pitchFamily="18" charset="0"/>
              </a:rPr>
              <a:t>Show visuals to staff who are not involved in the meeting to gauge how easy it is to understand the visuals </a:t>
            </a:r>
          </a:p>
          <a:p>
            <a:pPr marL="285750" lvl="0" indent="-285750" algn="l" rtl="0" fontAlgn="base">
              <a:buFont typeface="Arial" panose="020B0604020202020204" pitchFamily="34" charset="0"/>
              <a:buChar char="•"/>
            </a:pPr>
            <a:r>
              <a:rPr lang="en-US" sz="1800" b="0" i="0" dirty="0">
                <a:solidFill>
                  <a:srgbClr val="000000"/>
                </a:solidFill>
                <a:effectLst/>
                <a:latin typeface="Calisto MT" panose="02040603050505030304" pitchFamily="18" charset="0"/>
              </a:rPr>
              <a:t>Prepare a short introduction and summary for each visual, including the source and any other critical information participants will need to interpret data accurately </a:t>
            </a:r>
          </a:p>
          <a:p>
            <a:pPr marL="285750" lvl="0" indent="-285750" algn="l" rtl="0" fontAlgn="base">
              <a:buFont typeface="Arial" panose="020B0604020202020204" pitchFamily="34" charset="0"/>
              <a:buChar char="•"/>
            </a:pPr>
            <a:r>
              <a:rPr lang="en-US" sz="1800" b="0" i="0" dirty="0">
                <a:solidFill>
                  <a:srgbClr val="000000"/>
                </a:solidFill>
                <a:effectLst/>
                <a:latin typeface="Calisto MT" panose="02040603050505030304" pitchFamily="18" charset="0"/>
              </a:rPr>
              <a:t>Consider whether stakeholders may need hard or digital copies of the data when trying to understand the information </a:t>
            </a: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14</a:t>
            </a:fld>
            <a:endParaRPr lang="en-US" dirty="0"/>
          </a:p>
        </p:txBody>
      </p:sp>
    </p:spTree>
    <p:extLst>
      <p:ext uri="{BB962C8B-B14F-4D97-AF65-F5344CB8AC3E}">
        <p14:creationId xmlns:p14="http://schemas.microsoft.com/office/powerpoint/2010/main" val="3665564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15</a:t>
            </a:fld>
            <a:endParaRPr lang="en-US" dirty="0"/>
          </a:p>
        </p:txBody>
      </p:sp>
    </p:spTree>
    <p:extLst>
      <p:ext uri="{BB962C8B-B14F-4D97-AF65-F5344CB8AC3E}">
        <p14:creationId xmlns:p14="http://schemas.microsoft.com/office/powerpoint/2010/main" val="113676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spcAft>
                <a:spcPts val="1200"/>
              </a:spcAft>
            </a:pPr>
            <a:r>
              <a:rPr lang="en-US" dirty="0">
                <a:solidFill>
                  <a:srgbClr val="242154"/>
                </a:solidFill>
              </a:rPr>
              <a:t>While the improvement of data collection systems are important precursors to data use, they are not linked specifically to decision making processes.</a:t>
            </a:r>
            <a:r>
              <a:rPr lang="es-ES" dirty="0">
                <a:solidFill>
                  <a:srgbClr val="242154"/>
                </a:solidFill>
              </a:rPr>
              <a:t>  </a:t>
            </a:r>
          </a:p>
          <a:p>
            <a:pPr>
              <a:lnSpc>
                <a:spcPct val="120000"/>
              </a:lnSpc>
              <a:spcBef>
                <a:spcPts val="0"/>
              </a:spcBef>
              <a:spcAft>
                <a:spcPts val="1200"/>
              </a:spcAft>
            </a:pPr>
            <a:r>
              <a:rPr lang="es-ES" dirty="0">
                <a:solidFill>
                  <a:srgbClr val="242154"/>
                </a:solidFill>
              </a:rPr>
              <a:t>Also, dissemination of data which does not specifically help make a decision leading </a:t>
            </a:r>
            <a:r>
              <a:rPr lang="en-US" noProof="0" dirty="0">
                <a:solidFill>
                  <a:srgbClr val="242154"/>
                </a:solidFill>
              </a:rPr>
              <a:t>to</a:t>
            </a:r>
            <a:r>
              <a:rPr lang="es-ES" dirty="0">
                <a:solidFill>
                  <a:srgbClr val="242154"/>
                </a:solidFill>
              </a:rPr>
              <a:t> </a:t>
            </a:r>
            <a:r>
              <a:rPr lang="en-GB" noProof="0" dirty="0">
                <a:solidFill>
                  <a:srgbClr val="242154"/>
                </a:solidFill>
              </a:rPr>
              <a:t>improved</a:t>
            </a:r>
            <a:r>
              <a:rPr lang="es-ES" dirty="0">
                <a:solidFill>
                  <a:srgbClr val="242154"/>
                </a:solidFill>
              </a:rPr>
              <a:t> clinical outcomes </a:t>
            </a:r>
            <a:r>
              <a:rPr lang="en-GB" noProof="0" dirty="0">
                <a:solidFill>
                  <a:srgbClr val="242154"/>
                </a:solidFill>
              </a:rPr>
              <a:t>would</a:t>
            </a:r>
            <a:r>
              <a:rPr lang="es-ES" dirty="0">
                <a:solidFill>
                  <a:srgbClr val="242154"/>
                </a:solidFill>
              </a:rPr>
              <a:t> </a:t>
            </a:r>
            <a:r>
              <a:rPr lang="en-GB" noProof="0" dirty="0">
                <a:solidFill>
                  <a:srgbClr val="242154"/>
                </a:solidFill>
              </a:rPr>
              <a:t>not</a:t>
            </a:r>
            <a:r>
              <a:rPr lang="es-ES" dirty="0">
                <a:solidFill>
                  <a:srgbClr val="242154"/>
                </a:solidFill>
              </a:rPr>
              <a:t> be </a:t>
            </a:r>
            <a:r>
              <a:rPr lang="en-GB" noProof="0" dirty="0">
                <a:solidFill>
                  <a:srgbClr val="242154"/>
                </a:solidFill>
              </a:rPr>
              <a:t>considered</a:t>
            </a:r>
            <a:r>
              <a:rPr lang="es-ES" dirty="0">
                <a:solidFill>
                  <a:srgbClr val="242154"/>
                </a:solidFill>
              </a:rPr>
              <a:t> an example of data use.</a:t>
            </a: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16</a:t>
            </a:fld>
            <a:endParaRPr lang="en-US" dirty="0"/>
          </a:p>
        </p:txBody>
      </p:sp>
    </p:spTree>
    <p:extLst>
      <p:ext uri="{BB962C8B-B14F-4D97-AF65-F5344CB8AC3E}">
        <p14:creationId xmlns:p14="http://schemas.microsoft.com/office/powerpoint/2010/main" val="3518840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17</a:t>
            </a:fld>
            <a:endParaRPr lang="en-US" dirty="0"/>
          </a:p>
        </p:txBody>
      </p:sp>
    </p:spTree>
    <p:extLst>
      <p:ext uri="{BB962C8B-B14F-4D97-AF65-F5344CB8AC3E}">
        <p14:creationId xmlns:p14="http://schemas.microsoft.com/office/powerpoint/2010/main" val="1237741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19</a:t>
            </a:fld>
            <a:endParaRPr lang="en-US" dirty="0"/>
          </a:p>
        </p:txBody>
      </p:sp>
    </p:spTree>
    <p:extLst>
      <p:ext uri="{BB962C8B-B14F-4D97-AF65-F5344CB8AC3E}">
        <p14:creationId xmlns:p14="http://schemas.microsoft.com/office/powerpoint/2010/main" val="3440364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22</a:t>
            </a:fld>
            <a:endParaRPr lang="en-US" dirty="0"/>
          </a:p>
        </p:txBody>
      </p:sp>
    </p:spTree>
    <p:extLst>
      <p:ext uri="{BB962C8B-B14F-4D97-AF65-F5344CB8AC3E}">
        <p14:creationId xmlns:p14="http://schemas.microsoft.com/office/powerpoint/2010/main" val="4133387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a:t>
            </a:r>
          </a:p>
          <a:p>
            <a:r>
              <a:rPr lang="en-US" dirty="0"/>
              <a:t>What issues do you see with developing your PowerPoint with this approach?</a:t>
            </a:r>
          </a:p>
          <a:p>
            <a:r>
              <a:rPr lang="en-US" dirty="0"/>
              <a:t>Is it reasonable to provide details on all your indicators within the framework of one data review meeting?</a:t>
            </a:r>
          </a:p>
          <a:p>
            <a:endParaRPr lang="en-US" dirty="0"/>
          </a:p>
          <a:p>
            <a:r>
              <a:rPr lang="en-US" dirty="0"/>
              <a:t>Answer:</a:t>
            </a:r>
          </a:p>
          <a:p>
            <a:pPr marL="228600" indent="-228600">
              <a:buAutoNum type="arabicPeriod"/>
            </a:pPr>
            <a:r>
              <a:rPr lang="en-US" dirty="0"/>
              <a:t>By providing updates on all indicators, you have not targeted the focus of the meeting</a:t>
            </a:r>
          </a:p>
          <a:p>
            <a:pPr marL="228600" indent="-228600">
              <a:buAutoNum type="arabicPeriod"/>
            </a:pPr>
            <a:r>
              <a:rPr lang="en-US" dirty="0"/>
              <a:t>By tackling all the indicators at once, you will not have the time (or attention span) to allow you to drill down to identify low performers</a:t>
            </a:r>
          </a:p>
          <a:p>
            <a:endParaRPr lang="en-US" dirty="0"/>
          </a:p>
          <a:p>
            <a:r>
              <a:rPr lang="en-US" dirty="0"/>
              <a:t>Conclusion:</a:t>
            </a:r>
          </a:p>
          <a:p>
            <a:r>
              <a:rPr lang="en-US" dirty="0"/>
              <a:t>To use your time wisely, we must both focus the meeting on the area of interest and prepare analyses drilling down to seek low performers</a:t>
            </a: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23</a:t>
            </a:fld>
            <a:endParaRPr lang="en-US" dirty="0"/>
          </a:p>
        </p:txBody>
      </p:sp>
    </p:spTree>
    <p:extLst>
      <p:ext uri="{BB962C8B-B14F-4D97-AF65-F5344CB8AC3E}">
        <p14:creationId xmlns:p14="http://schemas.microsoft.com/office/powerpoint/2010/main" val="293524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0" dirty="0">
                <a:ea typeface="+mn-ea"/>
              </a:rPr>
              <a:t>Guided by these questions, decisions can be made based on, for example, geographic areas that are underperforming or over performing</a:t>
            </a:r>
            <a:endParaRPr lang="en-UG" sz="1200" spc="50" dirty="0">
              <a:ea typeface="+mn-ea"/>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26</a:t>
            </a:fld>
            <a:endParaRPr lang="en-US" dirty="0"/>
          </a:p>
        </p:txBody>
      </p:sp>
    </p:spTree>
    <p:extLst>
      <p:ext uri="{BB962C8B-B14F-4D97-AF65-F5344CB8AC3E}">
        <p14:creationId xmlns:p14="http://schemas.microsoft.com/office/powerpoint/2010/main" val="2784259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27</a:t>
            </a:fld>
            <a:endParaRPr lang="en-US" dirty="0"/>
          </a:p>
        </p:txBody>
      </p:sp>
    </p:spTree>
    <p:extLst>
      <p:ext uri="{BB962C8B-B14F-4D97-AF65-F5344CB8AC3E}">
        <p14:creationId xmlns:p14="http://schemas.microsoft.com/office/powerpoint/2010/main" val="219266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F5135664-EA05-44F1-8018-B0673561A2BF}" type="slidenum">
              <a:rPr lang="en-US"/>
              <a:t>2</a:t>
            </a:fld>
            <a:endParaRPr lang="en-US" dirty="0"/>
          </a:p>
        </p:txBody>
      </p:sp>
    </p:spTree>
    <p:extLst>
      <p:ext uri="{BB962C8B-B14F-4D97-AF65-F5344CB8AC3E}">
        <p14:creationId xmlns:p14="http://schemas.microsoft.com/office/powerpoint/2010/main" val="4077044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28</a:t>
            </a:fld>
            <a:endParaRPr lang="en-US" dirty="0"/>
          </a:p>
        </p:txBody>
      </p:sp>
    </p:spTree>
    <p:extLst>
      <p:ext uri="{BB962C8B-B14F-4D97-AF65-F5344CB8AC3E}">
        <p14:creationId xmlns:p14="http://schemas.microsoft.com/office/powerpoint/2010/main" val="3328363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ts val="1400"/>
              </a:lnSpc>
              <a:spcBef>
                <a:spcPts val="1000"/>
              </a:spcBef>
              <a:spcAft>
                <a:spcPts val="0"/>
              </a:spcAft>
              <a:buClrTx/>
              <a:buSzTx/>
              <a:buFont typeface="Calibri" panose="020F0502020204030204" pitchFamily="34" charset="0"/>
              <a:buChar char="•"/>
              <a:tabLst/>
              <a:defRPr/>
            </a:pPr>
            <a:r>
              <a:rPr lang="en-US" sz="1800" i="1" dirty="0">
                <a:effectLst/>
                <a:latin typeface="Calisto MT" panose="02040603050505030304" pitchFamily="18" charset="0"/>
                <a:ea typeface="Calibri" panose="020F0502020204030204" pitchFamily="34" charset="0"/>
                <a:cs typeface="Times New Roman" panose="02020603050405020304" pitchFamily="18" charset="0"/>
              </a:rPr>
              <a:t>Data analysis.</a:t>
            </a:r>
            <a:r>
              <a:rPr lang="en-US" sz="1800" dirty="0">
                <a:effectLst/>
                <a:latin typeface="Calisto MT" panose="02040603050505030304" pitchFamily="18" charset="0"/>
                <a:ea typeface="Calibri" panose="020F0502020204030204" pitchFamily="34" charset="0"/>
                <a:cs typeface="Times New Roman" panose="02020603050405020304" pitchFamily="18" charset="0"/>
              </a:rPr>
              <a:t> Analysis involves reviewing and examining data and transforming them into useful information to answer priority questions of interest. </a:t>
            </a:r>
            <a:r>
              <a:rPr lang="en-US" sz="1800" spc="50" dirty="0">
                <a:ea typeface="+mn-ea"/>
              </a:rPr>
              <a:t>For example, consider the following question: How many children are living in residential care (disaggregated by age, sex, parental status, disability status)? </a:t>
            </a:r>
            <a:r>
              <a:rPr lang="en-US" sz="1800" dirty="0">
                <a:effectLst/>
                <a:latin typeface="Calisto MT" panose="02040603050505030304" pitchFamily="18" charset="0"/>
                <a:ea typeface="Calibri" panose="020F0502020204030204" pitchFamily="34" charset="0"/>
                <a:cs typeface="Times New Roman" panose="02020603050405020304" pitchFamily="18" charset="0"/>
              </a:rPr>
              <a:t>To answer this question, one must look at the aggregate of the number of children in residential care  in a given reporting period.   During the analysis, it is important to aggregate or disaggregate the data, as appropriate (for example, by sex, age, parental status, disability status)</a:t>
            </a:r>
            <a:endParaRPr lang="en-UG" sz="1800" dirty="0">
              <a:solidFill>
                <a:srgbClr val="FF0000"/>
              </a:solidFill>
              <a:effectLst/>
              <a:latin typeface="Calisto MT" panose="02040603050505030304" pitchFamily="18" charset="0"/>
              <a:ea typeface="Calibri" panose="020F0502020204030204" pitchFamily="34" charset="0"/>
              <a:cs typeface="Times New Roman" panose="02020603050405020304" pitchFamily="18" charset="0"/>
            </a:endParaRPr>
          </a:p>
          <a:p>
            <a:pPr marL="457200" indent="-228600">
              <a:lnSpc>
                <a:spcPts val="1400"/>
              </a:lnSpc>
            </a:pPr>
            <a:r>
              <a:rPr lang="en-US" sz="1800" dirty="0">
                <a:effectLst/>
                <a:latin typeface="Calisto MT" panose="02040603050505030304" pitchFamily="18" charset="0"/>
                <a:ea typeface="Calibri" panose="020F0502020204030204" pitchFamily="34" charset="0"/>
                <a:cs typeface="Times New Roman" panose="02020603050405020304" pitchFamily="18" charset="0"/>
              </a:rPr>
              <a:t> </a:t>
            </a:r>
            <a:endParaRPr lang="en-UG" sz="1800" dirty="0">
              <a:effectLst/>
              <a:latin typeface="Calisto MT" panose="02040603050505030304" pitchFamily="18" charset="0"/>
              <a:ea typeface="Calibri" panose="020F0502020204030204" pitchFamily="34" charset="0"/>
              <a:cs typeface="Times New Roman" panose="02020603050405020304" pitchFamily="18" charset="0"/>
            </a:endParaRPr>
          </a:p>
          <a:p>
            <a:pPr marL="342900" lvl="0" indent="-342900">
              <a:lnSpc>
                <a:spcPts val="1400"/>
              </a:lnSpc>
              <a:spcAft>
                <a:spcPts val="1000"/>
              </a:spcAft>
              <a:buFont typeface="Calibri" panose="020F0502020204030204" pitchFamily="34" charset="0"/>
              <a:buChar char="•"/>
            </a:pPr>
            <a:r>
              <a:rPr lang="en-US" sz="1800" i="1" dirty="0">
                <a:effectLst/>
                <a:latin typeface="Calisto MT" panose="02040603050505030304" pitchFamily="18" charset="0"/>
                <a:ea typeface="Calibri" panose="020F0502020204030204" pitchFamily="34" charset="0"/>
                <a:cs typeface="Times New Roman" panose="02020603050405020304" pitchFamily="18" charset="0"/>
              </a:rPr>
              <a:t>Prepare PowerPoint presentation(s), with appropriate data visualization (see Example  in next slide)</a:t>
            </a:r>
            <a:endParaRPr lang="en-UG" sz="1800" dirty="0">
              <a:effectLst/>
              <a:latin typeface="Calisto MT" panose="02040603050505030304" pitchFamily="18"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29</a:t>
            </a:fld>
            <a:endParaRPr lang="en-US" dirty="0"/>
          </a:p>
        </p:txBody>
      </p:sp>
    </p:spTree>
    <p:extLst>
      <p:ext uri="{BB962C8B-B14F-4D97-AF65-F5344CB8AC3E}">
        <p14:creationId xmlns:p14="http://schemas.microsoft.com/office/powerpoint/2010/main" val="2413675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30</a:t>
            </a:fld>
            <a:endParaRPr lang="en-US" dirty="0"/>
          </a:p>
        </p:txBody>
      </p:sp>
    </p:spTree>
    <p:extLst>
      <p:ext uri="{BB962C8B-B14F-4D97-AF65-F5344CB8AC3E}">
        <p14:creationId xmlns:p14="http://schemas.microsoft.com/office/powerpoint/2010/main" val="3966275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33</a:t>
            </a:fld>
            <a:endParaRPr lang="en-US" dirty="0"/>
          </a:p>
        </p:txBody>
      </p:sp>
    </p:spTree>
    <p:extLst>
      <p:ext uri="{BB962C8B-B14F-4D97-AF65-F5344CB8AC3E}">
        <p14:creationId xmlns:p14="http://schemas.microsoft.com/office/powerpoint/2010/main" val="4158002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Should it be mentioned that a standard template/set will be developed, and stress the importance of reviewing the same analyses over time to understand changes?</a:t>
            </a:r>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34</a:t>
            </a:fld>
            <a:endParaRPr lang="en-US" dirty="0"/>
          </a:p>
        </p:txBody>
      </p:sp>
    </p:spTree>
    <p:extLst>
      <p:ext uri="{BB962C8B-B14F-4D97-AF65-F5344CB8AC3E}">
        <p14:creationId xmlns:p14="http://schemas.microsoft.com/office/powerpoint/2010/main" val="495399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35</a:t>
            </a:fld>
            <a:endParaRPr lang="en-US" dirty="0"/>
          </a:p>
        </p:txBody>
      </p:sp>
    </p:spTree>
    <p:extLst>
      <p:ext uri="{BB962C8B-B14F-4D97-AF65-F5344CB8AC3E}">
        <p14:creationId xmlns:p14="http://schemas.microsoft.com/office/powerpoint/2010/main" val="1753066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36</a:t>
            </a:fld>
            <a:endParaRPr lang="en-US" dirty="0"/>
          </a:p>
        </p:txBody>
      </p:sp>
    </p:spTree>
    <p:extLst>
      <p:ext uri="{BB962C8B-B14F-4D97-AF65-F5344CB8AC3E}">
        <p14:creationId xmlns:p14="http://schemas.microsoft.com/office/powerpoint/2010/main" val="820074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Prompt group to have a discussion about who these people are.</a:t>
            </a:r>
          </a:p>
          <a:p>
            <a:endParaRPr lang="en-US" dirty="0"/>
          </a:p>
          <a:p>
            <a:r>
              <a:rPr lang="en-US" dirty="0"/>
              <a:t>Note:  Identify who  the people in the data review meeting are, in relation to the above categorizations.</a:t>
            </a:r>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37</a:t>
            </a:fld>
            <a:endParaRPr lang="en-US" dirty="0"/>
          </a:p>
        </p:txBody>
      </p:sp>
    </p:spTree>
    <p:extLst>
      <p:ext uri="{BB962C8B-B14F-4D97-AF65-F5344CB8AC3E}">
        <p14:creationId xmlns:p14="http://schemas.microsoft.com/office/powerpoint/2010/main" val="2303130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38</a:t>
            </a:fld>
            <a:endParaRPr lang="en-US" dirty="0"/>
          </a:p>
        </p:txBody>
      </p:sp>
    </p:spTree>
    <p:extLst>
      <p:ext uri="{BB962C8B-B14F-4D97-AF65-F5344CB8AC3E}">
        <p14:creationId xmlns:p14="http://schemas.microsoft.com/office/powerpoint/2010/main" val="2631720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ts val="1400"/>
              </a:lnSpc>
              <a:spcBef>
                <a:spcPts val="1000"/>
              </a:spcBef>
              <a:buFont typeface="Calibri" panose="020F0502020204030204" pitchFamily="34" charset="0"/>
              <a:buChar char="•"/>
            </a:pPr>
            <a:r>
              <a:rPr lang="en-US" sz="1800" i="1" dirty="0">
                <a:effectLst/>
                <a:latin typeface="Calisto MT" panose="02040603050505030304" pitchFamily="18" charset="0"/>
                <a:ea typeface="Calibri" panose="020F0502020204030204" pitchFamily="34" charset="0"/>
                <a:cs typeface="Times New Roman" panose="02020603050405020304" pitchFamily="18" charset="0"/>
              </a:rPr>
              <a:t>Meeting coordinator/host. </a:t>
            </a:r>
            <a:r>
              <a:rPr lang="en-US" sz="1800" dirty="0">
                <a:effectLst/>
                <a:latin typeface="Calisto MT" panose="02040603050505030304" pitchFamily="18" charset="0"/>
                <a:ea typeface="Calibri" panose="020F0502020204030204" pitchFamily="34" charset="0"/>
                <a:cs typeface="Times New Roman" panose="02020603050405020304" pitchFamily="18" charset="0"/>
              </a:rPr>
              <a:t>District PSWOs and the head of NACIU should lead the process of organizing the meetings at district and national levels, respectively. </a:t>
            </a:r>
          </a:p>
          <a:p>
            <a:pPr marL="0" lvl="0" indent="0">
              <a:lnSpc>
                <a:spcPts val="1400"/>
              </a:lnSpc>
              <a:spcBef>
                <a:spcPts val="1000"/>
              </a:spcBef>
              <a:buFont typeface="Calibri" panose="020F0502020204030204" pitchFamily="34" charset="0"/>
              <a:buNone/>
            </a:pPr>
            <a:endParaRPr lang="en-UG" sz="1800" dirty="0">
              <a:effectLst/>
              <a:latin typeface="Calisto MT" panose="02040603050505030304" pitchFamily="18" charset="0"/>
              <a:ea typeface="Calibri" panose="020F0502020204030204" pitchFamily="34" charset="0"/>
              <a:cs typeface="Times New Roman" panose="02020603050405020304" pitchFamily="18" charset="0"/>
            </a:endParaRPr>
          </a:p>
          <a:p>
            <a:pPr marL="342900" lvl="0" indent="-342900">
              <a:lnSpc>
                <a:spcPts val="1400"/>
              </a:lnSpc>
              <a:buFont typeface="Calibri" panose="020F0502020204030204" pitchFamily="34" charset="0"/>
              <a:buChar char="•"/>
            </a:pPr>
            <a:r>
              <a:rPr lang="en-US" sz="1800" i="1" dirty="0">
                <a:effectLst/>
                <a:latin typeface="Calisto MT" panose="02040603050505030304" pitchFamily="18" charset="0"/>
                <a:ea typeface="Calibri" panose="020F0502020204030204" pitchFamily="34" charset="0"/>
                <a:cs typeface="Times New Roman" panose="02020603050405020304" pitchFamily="18" charset="0"/>
              </a:rPr>
              <a:t>Meeting facilitator.</a:t>
            </a:r>
            <a:r>
              <a:rPr lang="en-US" sz="1800" dirty="0">
                <a:effectLst/>
                <a:latin typeface="Calisto MT" panose="02040603050505030304" pitchFamily="18" charset="0"/>
                <a:ea typeface="Calibri" panose="020F0502020204030204" pitchFamily="34" charset="0"/>
                <a:cs typeface="Times New Roman" panose="02020603050405020304" pitchFamily="18" charset="0"/>
              </a:rPr>
              <a:t> In many cases the meeting coordinator will also be the meeting facilitator. The meeting facilitator guides participants in discussing observations based on the presented data, interpretations and implications of the data, next steps for the group, and reflections on meeting </a:t>
            </a:r>
            <a:r>
              <a:rPr lang="en-US" sz="1800" b="0" dirty="0">
                <a:effectLst/>
                <a:latin typeface="Calisto MT" panose="02040603050505030304" pitchFamily="18" charset="0"/>
                <a:ea typeface="Calibri" panose="020F0502020204030204" pitchFamily="34" charset="0"/>
                <a:cs typeface="Times New Roman" panose="02020603050405020304" pitchFamily="18" charset="0"/>
              </a:rPr>
              <a:t>effectiveness. It is sometimes helpful to bring in an outside facilitator for data discussions. </a:t>
            </a:r>
          </a:p>
          <a:p>
            <a:pPr marL="342900" lvl="0" indent="-342900">
              <a:lnSpc>
                <a:spcPts val="1400"/>
              </a:lnSpc>
              <a:buFont typeface="Calibri" panose="020F0502020204030204" pitchFamily="34" charset="0"/>
              <a:buChar char="•"/>
            </a:pPr>
            <a:endParaRPr lang="en-UG" sz="1800" dirty="0">
              <a:effectLst/>
              <a:latin typeface="Calisto MT" panose="02040603050505030304" pitchFamily="18" charset="0"/>
              <a:ea typeface="Calibri" panose="020F0502020204030204" pitchFamily="34" charset="0"/>
              <a:cs typeface="Times New Roman" panose="02020603050405020304" pitchFamily="18" charset="0"/>
            </a:endParaRPr>
          </a:p>
          <a:p>
            <a:pPr marL="342900" lvl="0" indent="-342900">
              <a:lnSpc>
                <a:spcPts val="1400"/>
              </a:lnSpc>
              <a:spcAft>
                <a:spcPts val="1000"/>
              </a:spcAft>
              <a:buFont typeface="Calibri" panose="020F0502020204030204" pitchFamily="34" charset="0"/>
              <a:buChar char="•"/>
            </a:pPr>
            <a:r>
              <a:rPr lang="en-US" sz="1800" i="1" dirty="0">
                <a:effectLst/>
                <a:latin typeface="Calisto MT" panose="02040603050505030304" pitchFamily="18" charset="0"/>
                <a:ea typeface="Calibri" panose="020F0502020204030204" pitchFamily="34" charset="0"/>
                <a:cs typeface="Times New Roman" panose="02020603050405020304" pitchFamily="18" charset="0"/>
              </a:rPr>
              <a:t>Notetaker and timekeeper. </a:t>
            </a:r>
            <a:r>
              <a:rPr lang="en-US" sz="1800" dirty="0">
                <a:effectLst/>
                <a:latin typeface="Calisto MT" panose="02040603050505030304" pitchFamily="18" charset="0"/>
                <a:ea typeface="Calibri" panose="020F0502020204030204" pitchFamily="34" charset="0"/>
                <a:cs typeface="Times New Roman" panose="02020603050405020304" pitchFamily="18" charset="0"/>
              </a:rPr>
              <a:t>In addition to the meeting facilitator, it is important to identify people prior to the meeting to serve in supporting roles, such as the timekeeper and notetaker.</a:t>
            </a:r>
            <a:r>
              <a:rPr lang="en-US" sz="1800" b="1" dirty="0">
                <a:effectLst/>
                <a:latin typeface="Calisto MT" panose="02040603050505030304" pitchFamily="18" charset="0"/>
                <a:ea typeface="Calibri" panose="020F0502020204030204" pitchFamily="34" charset="0"/>
                <a:cs typeface="Times New Roman" panose="02020603050405020304" pitchFamily="18" charset="0"/>
              </a:rPr>
              <a:t> </a:t>
            </a:r>
            <a:r>
              <a:rPr lang="en-US" sz="1800" dirty="0">
                <a:effectLst/>
                <a:latin typeface="Calisto MT" panose="02040603050505030304" pitchFamily="18" charset="0"/>
                <a:ea typeface="Calibri" panose="020F0502020204030204" pitchFamily="34" charset="0"/>
                <a:cs typeface="Times New Roman" panose="02020603050405020304" pitchFamily="18" charset="0"/>
              </a:rPr>
              <a:t>The notetaker is responsible for capturing the group memory of the data meeting. Ideally, the meeting notes should capture important points and decisions, without becoming a verbatim transcript of the meeting. The timekeeper is responsible for assisting the facilitator by keeping the meeting on schedule. Using the timeframes on the agenda, the timekeeper alerts the group when the time allocated for a particular part of the meeting will soon elapse.</a:t>
            </a:r>
            <a:endParaRPr lang="en-UG" sz="1800" dirty="0">
              <a:effectLst/>
              <a:latin typeface="Calisto MT" panose="02040603050505030304" pitchFamily="18"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39</a:t>
            </a:fld>
            <a:endParaRPr lang="en-US" dirty="0"/>
          </a:p>
        </p:txBody>
      </p:sp>
    </p:spTree>
    <p:extLst>
      <p:ext uri="{BB962C8B-B14F-4D97-AF65-F5344CB8AC3E}">
        <p14:creationId xmlns:p14="http://schemas.microsoft.com/office/powerpoint/2010/main" val="2577006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9712" indent="0">
              <a:lnSpc>
                <a:spcPct val="120000"/>
              </a:lnSpc>
              <a:buFont typeface="+mj-lt"/>
              <a:buNone/>
            </a:pPr>
            <a:endParaRPr lang="en-US" sz="1200" dirty="0">
              <a:solidFill>
                <a:srgbClr val="242154"/>
              </a:solidFill>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3</a:t>
            </a:fld>
            <a:endParaRPr lang="en-US" dirty="0"/>
          </a:p>
        </p:txBody>
      </p:sp>
    </p:spTree>
    <p:extLst>
      <p:ext uri="{BB962C8B-B14F-4D97-AF65-F5344CB8AC3E}">
        <p14:creationId xmlns:p14="http://schemas.microsoft.com/office/powerpoint/2010/main" val="3834794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42</a:t>
            </a:fld>
            <a:endParaRPr lang="en-US" dirty="0"/>
          </a:p>
        </p:txBody>
      </p:sp>
    </p:spTree>
    <p:extLst>
      <p:ext uri="{BB962C8B-B14F-4D97-AF65-F5344CB8AC3E}">
        <p14:creationId xmlns:p14="http://schemas.microsoft.com/office/powerpoint/2010/main" val="1899033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44</a:t>
            </a:fld>
            <a:endParaRPr lang="en-US" dirty="0"/>
          </a:p>
        </p:txBody>
      </p:sp>
    </p:spTree>
    <p:extLst>
      <p:ext uri="{BB962C8B-B14F-4D97-AF65-F5344CB8AC3E}">
        <p14:creationId xmlns:p14="http://schemas.microsoft.com/office/powerpoint/2010/main" val="2802958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46</a:t>
            </a:fld>
            <a:endParaRPr lang="en-US" dirty="0"/>
          </a:p>
        </p:txBody>
      </p:sp>
    </p:spTree>
    <p:extLst>
      <p:ext uri="{BB962C8B-B14F-4D97-AF65-F5344CB8AC3E}">
        <p14:creationId xmlns:p14="http://schemas.microsoft.com/office/powerpoint/2010/main" val="3837844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48</a:t>
            </a:fld>
            <a:endParaRPr lang="en-US" dirty="0"/>
          </a:p>
        </p:txBody>
      </p:sp>
    </p:spTree>
    <p:extLst>
      <p:ext uri="{BB962C8B-B14F-4D97-AF65-F5344CB8AC3E}">
        <p14:creationId xmlns:p14="http://schemas.microsoft.com/office/powerpoint/2010/main" val="3939711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49</a:t>
            </a:fld>
            <a:endParaRPr lang="en-US" dirty="0"/>
          </a:p>
        </p:txBody>
      </p:sp>
    </p:spTree>
    <p:extLst>
      <p:ext uri="{BB962C8B-B14F-4D97-AF65-F5344CB8AC3E}">
        <p14:creationId xmlns:p14="http://schemas.microsoft.com/office/powerpoint/2010/main" val="19005281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50</a:t>
            </a:fld>
            <a:endParaRPr lang="en-US" dirty="0"/>
          </a:p>
        </p:txBody>
      </p:sp>
    </p:spTree>
    <p:extLst>
      <p:ext uri="{BB962C8B-B14F-4D97-AF65-F5344CB8AC3E}">
        <p14:creationId xmlns:p14="http://schemas.microsoft.com/office/powerpoint/2010/main" val="1207715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51</a:t>
            </a:fld>
            <a:endParaRPr lang="en-US" dirty="0"/>
          </a:p>
        </p:txBody>
      </p:sp>
    </p:spTree>
    <p:extLst>
      <p:ext uri="{BB962C8B-B14F-4D97-AF65-F5344CB8AC3E}">
        <p14:creationId xmlns:p14="http://schemas.microsoft.com/office/powerpoint/2010/main" val="43293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52</a:t>
            </a:fld>
            <a:endParaRPr lang="en-US" dirty="0"/>
          </a:p>
        </p:txBody>
      </p:sp>
    </p:spTree>
    <p:extLst>
      <p:ext uri="{BB962C8B-B14F-4D97-AF65-F5344CB8AC3E}">
        <p14:creationId xmlns:p14="http://schemas.microsoft.com/office/powerpoint/2010/main" val="2888666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53</a:t>
            </a:fld>
            <a:endParaRPr lang="en-US" dirty="0"/>
          </a:p>
        </p:txBody>
      </p:sp>
    </p:spTree>
    <p:extLst>
      <p:ext uri="{BB962C8B-B14F-4D97-AF65-F5344CB8AC3E}">
        <p14:creationId xmlns:p14="http://schemas.microsoft.com/office/powerpoint/2010/main" val="2259699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54</a:t>
            </a:fld>
            <a:endParaRPr lang="en-US" dirty="0"/>
          </a:p>
        </p:txBody>
      </p:sp>
    </p:spTree>
    <p:extLst>
      <p:ext uri="{BB962C8B-B14F-4D97-AF65-F5344CB8AC3E}">
        <p14:creationId xmlns:p14="http://schemas.microsoft.com/office/powerpoint/2010/main" val="1702007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6</a:t>
            </a:fld>
            <a:endParaRPr lang="en-US" dirty="0"/>
          </a:p>
        </p:txBody>
      </p:sp>
    </p:spTree>
    <p:extLst>
      <p:ext uri="{BB962C8B-B14F-4D97-AF65-F5344CB8AC3E}">
        <p14:creationId xmlns:p14="http://schemas.microsoft.com/office/powerpoint/2010/main" val="16701219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55</a:t>
            </a:fld>
            <a:endParaRPr lang="en-US" dirty="0"/>
          </a:p>
        </p:txBody>
      </p:sp>
    </p:spTree>
    <p:extLst>
      <p:ext uri="{BB962C8B-B14F-4D97-AF65-F5344CB8AC3E}">
        <p14:creationId xmlns:p14="http://schemas.microsoft.com/office/powerpoint/2010/main" val="925499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56</a:t>
            </a:fld>
            <a:endParaRPr lang="en-US" dirty="0"/>
          </a:p>
        </p:txBody>
      </p:sp>
    </p:spTree>
    <p:extLst>
      <p:ext uri="{BB962C8B-B14F-4D97-AF65-F5344CB8AC3E}">
        <p14:creationId xmlns:p14="http://schemas.microsoft.com/office/powerpoint/2010/main" val="3226813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57</a:t>
            </a:fld>
            <a:endParaRPr lang="en-US" dirty="0"/>
          </a:p>
        </p:txBody>
      </p:sp>
    </p:spTree>
    <p:extLst>
      <p:ext uri="{BB962C8B-B14F-4D97-AF65-F5344CB8AC3E}">
        <p14:creationId xmlns:p14="http://schemas.microsoft.com/office/powerpoint/2010/main" val="22343518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58</a:t>
            </a:fld>
            <a:endParaRPr lang="en-US" dirty="0"/>
          </a:p>
        </p:txBody>
      </p:sp>
    </p:spTree>
    <p:extLst>
      <p:ext uri="{BB962C8B-B14F-4D97-AF65-F5344CB8AC3E}">
        <p14:creationId xmlns:p14="http://schemas.microsoft.com/office/powerpoint/2010/main" val="3274266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59</a:t>
            </a:fld>
            <a:endParaRPr lang="en-US" dirty="0"/>
          </a:p>
        </p:txBody>
      </p:sp>
    </p:spTree>
    <p:extLst>
      <p:ext uri="{BB962C8B-B14F-4D97-AF65-F5344CB8AC3E}">
        <p14:creationId xmlns:p14="http://schemas.microsoft.com/office/powerpoint/2010/main" val="2251143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60</a:t>
            </a:fld>
            <a:endParaRPr lang="en-US" dirty="0"/>
          </a:p>
        </p:txBody>
      </p:sp>
    </p:spTree>
    <p:extLst>
      <p:ext uri="{BB962C8B-B14F-4D97-AF65-F5344CB8AC3E}">
        <p14:creationId xmlns:p14="http://schemas.microsoft.com/office/powerpoint/2010/main" val="567192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61</a:t>
            </a:fld>
            <a:endParaRPr lang="en-US" dirty="0"/>
          </a:p>
        </p:txBody>
      </p:sp>
    </p:spTree>
    <p:extLst>
      <p:ext uri="{BB962C8B-B14F-4D97-AF65-F5344CB8AC3E}">
        <p14:creationId xmlns:p14="http://schemas.microsoft.com/office/powerpoint/2010/main" val="3121131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62</a:t>
            </a:fld>
            <a:endParaRPr lang="en-US" dirty="0"/>
          </a:p>
        </p:txBody>
      </p:sp>
    </p:spTree>
    <p:extLst>
      <p:ext uri="{BB962C8B-B14F-4D97-AF65-F5344CB8AC3E}">
        <p14:creationId xmlns:p14="http://schemas.microsoft.com/office/powerpoint/2010/main" val="14749408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63</a:t>
            </a:fld>
            <a:endParaRPr lang="en-US" dirty="0"/>
          </a:p>
        </p:txBody>
      </p:sp>
    </p:spTree>
    <p:extLst>
      <p:ext uri="{BB962C8B-B14F-4D97-AF65-F5344CB8AC3E}">
        <p14:creationId xmlns:p14="http://schemas.microsoft.com/office/powerpoint/2010/main" val="513730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1200"/>
              </a:spcBef>
              <a:spcAft>
                <a:spcPts val="1200"/>
              </a:spcAft>
            </a:pPr>
            <a:r>
              <a:rPr lang="en-US" sz="18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a:p>
            <a:pPr>
              <a:lnSpc>
                <a:spcPct val="115000"/>
              </a:lnSpc>
              <a:spcBef>
                <a:spcPts val="1200"/>
              </a:spcBef>
              <a:spcAft>
                <a:spcPts val="1200"/>
              </a:spcAft>
            </a:pPr>
            <a:endParaRPr lang="en-US" sz="1800" b="1" strike="sngStrike"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64</a:t>
            </a:fld>
            <a:endParaRPr lang="en-US" dirty="0"/>
          </a:p>
        </p:txBody>
      </p:sp>
    </p:spTree>
    <p:extLst>
      <p:ext uri="{BB962C8B-B14F-4D97-AF65-F5344CB8AC3E}">
        <p14:creationId xmlns:p14="http://schemas.microsoft.com/office/powerpoint/2010/main" val="267367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Question: Is this an example of data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  Presentation or dissemination of data is not in itself data use. </a:t>
            </a:r>
            <a:r>
              <a:rPr lang="en-US" sz="1200" b="1" dirty="0">
                <a:solidFill>
                  <a:srgbClr val="FF0000"/>
                </a:solidFill>
                <a:latin typeface="Century Gothic" panose="020B0502020202020204" pitchFamily="34" charset="0"/>
              </a:rPr>
              <a:t>Data use needs to include the review of information to help make a decision or answer a question</a:t>
            </a:r>
            <a:r>
              <a:rPr lang="en-US" sz="1200" b="1" dirty="0">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Question: What would need to happen to transform this into a meaningful “data use”?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Answer: If decisions are made,  based on this data, such as increases in funding, re-prioritization of resources based on data shown (e.g. Geographical prioritization) then this would be data use. </a:t>
            </a: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7</a:t>
            </a:fld>
            <a:endParaRPr lang="en-US" dirty="0"/>
          </a:p>
        </p:txBody>
      </p:sp>
    </p:spTree>
    <p:extLst>
      <p:ext uri="{BB962C8B-B14F-4D97-AF65-F5344CB8AC3E}">
        <p14:creationId xmlns:p14="http://schemas.microsoft.com/office/powerpoint/2010/main" val="20888894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65</a:t>
            </a:fld>
            <a:endParaRPr lang="en-US" dirty="0"/>
          </a:p>
        </p:txBody>
      </p:sp>
    </p:spTree>
    <p:extLst>
      <p:ext uri="{BB962C8B-B14F-4D97-AF65-F5344CB8AC3E}">
        <p14:creationId xmlns:p14="http://schemas.microsoft.com/office/powerpoint/2010/main" val="13572141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66</a:t>
            </a:fld>
            <a:endParaRPr lang="en-US" dirty="0"/>
          </a:p>
        </p:txBody>
      </p:sp>
    </p:spTree>
    <p:extLst>
      <p:ext uri="{BB962C8B-B14F-4D97-AF65-F5344CB8AC3E}">
        <p14:creationId xmlns:p14="http://schemas.microsoft.com/office/powerpoint/2010/main" val="23771261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67</a:t>
            </a:fld>
            <a:endParaRPr lang="en-US" dirty="0"/>
          </a:p>
        </p:txBody>
      </p:sp>
    </p:spTree>
    <p:extLst>
      <p:ext uri="{BB962C8B-B14F-4D97-AF65-F5344CB8AC3E}">
        <p14:creationId xmlns:p14="http://schemas.microsoft.com/office/powerpoint/2010/main" val="1389941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delineate between data quality and data use. Review of data often leads to identification of data quality issues.  This is important but review of data does not equate to date use. Therefore, this is not an instance of data use. </a:t>
            </a: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8</a:t>
            </a:fld>
            <a:endParaRPr lang="en-US" dirty="0"/>
          </a:p>
        </p:txBody>
      </p:sp>
    </p:spTree>
    <p:extLst>
      <p:ext uri="{BB962C8B-B14F-4D97-AF65-F5344CB8AC3E}">
        <p14:creationId xmlns:p14="http://schemas.microsoft.com/office/powerpoint/2010/main" val="3425086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this is an example of data use.</a:t>
            </a:r>
          </a:p>
        </p:txBody>
      </p:sp>
      <p:sp>
        <p:nvSpPr>
          <p:cNvPr id="4" name="Slide Number Placeholder 3"/>
          <p:cNvSpPr>
            <a:spLocks noGrp="1"/>
          </p:cNvSpPr>
          <p:nvPr>
            <p:ph type="sldNum" sz="quarter" idx="5"/>
          </p:nvPr>
        </p:nvSpPr>
        <p:spPr/>
        <p:txBody>
          <a:bodyPr/>
          <a:lstStyle/>
          <a:p>
            <a:fld id="{408E94B8-AAFD-4649-AE1B-992D32DDBE71}" type="slidenum">
              <a:rPr lang="en-US" smtClean="0"/>
              <a:t>9</a:t>
            </a:fld>
            <a:endParaRPr lang="en-US" dirty="0"/>
          </a:p>
        </p:txBody>
      </p:sp>
    </p:spTree>
    <p:extLst>
      <p:ext uri="{BB962C8B-B14F-4D97-AF65-F5344CB8AC3E}">
        <p14:creationId xmlns:p14="http://schemas.microsoft.com/office/powerpoint/2010/main" val="2116433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08E94B8-AAFD-4649-AE1B-992D32DDBE71}" type="slidenum">
              <a:rPr lang="en-US" smtClean="0"/>
              <a:t>11</a:t>
            </a:fld>
            <a:endParaRPr lang="en-US" dirty="0"/>
          </a:p>
        </p:txBody>
      </p:sp>
    </p:spTree>
    <p:extLst>
      <p:ext uri="{BB962C8B-B14F-4D97-AF65-F5344CB8AC3E}">
        <p14:creationId xmlns:p14="http://schemas.microsoft.com/office/powerpoint/2010/main" val="1670121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sto MT" panose="02040603050505030304" pitchFamily="18" charset="0"/>
              </a:rPr>
              <a:t>The data review meetings target different stakeholders (decision makers, data users, and data producers) at the national and district level: </a:t>
            </a:r>
            <a:endParaRPr lang="en-US" b="0" i="0" dirty="0">
              <a:solidFill>
                <a:srgbClr val="000000"/>
              </a:solidFill>
              <a:effectLst/>
              <a:latin typeface="Segoe UI" panose="020B0502040204020203" pitchFamily="34" charset="0"/>
            </a:endParaRPr>
          </a:p>
          <a:p>
            <a:pPr algn="l" rtl="0" fontAlgn="base">
              <a:buFont typeface="+mj-lt"/>
              <a:buNone/>
            </a:pPr>
            <a:endParaRPr lang="en-US" sz="1800" b="1" i="0" dirty="0">
              <a:solidFill>
                <a:srgbClr val="000000"/>
              </a:solidFill>
              <a:effectLst/>
              <a:latin typeface="Calisto MT" panose="02040603050505030304" pitchFamily="18" charset="0"/>
            </a:endParaRPr>
          </a:p>
          <a:p>
            <a:pPr marL="285750" indent="-285750" algn="l" rtl="0" fontAlgn="base">
              <a:buFont typeface="Arial" panose="020B0604020202020204" pitchFamily="34" charset="0"/>
              <a:buChar char="•"/>
            </a:pPr>
            <a:r>
              <a:rPr lang="en-US" sz="1800" b="1" i="0" dirty="0">
                <a:solidFill>
                  <a:srgbClr val="000000"/>
                </a:solidFill>
                <a:effectLst/>
                <a:latin typeface="Calisto MT" panose="02040603050505030304" pitchFamily="18" charset="0"/>
              </a:rPr>
              <a:t>National level: </a:t>
            </a:r>
            <a:r>
              <a:rPr lang="en-US" sz="1800" b="0" i="0" dirty="0">
                <a:solidFill>
                  <a:srgbClr val="000000"/>
                </a:solidFill>
                <a:effectLst/>
                <a:latin typeface="Calisto MT" panose="02040603050505030304" pitchFamily="18" charset="0"/>
              </a:rPr>
              <a:t>Participants should include PSWOs and community development officers (CDOs) and technical staff from the MGLSD (Department of Youth and Children Affairs, Policy and Planning Unit, Information Technology Unit). </a:t>
            </a:r>
          </a:p>
          <a:p>
            <a:pPr marL="285750" indent="-285750" algn="l" rtl="0" fontAlgn="base">
              <a:buFont typeface="Arial" panose="020B0604020202020204" pitchFamily="34" charset="0"/>
              <a:buChar char="•"/>
            </a:pPr>
            <a:endParaRPr lang="en-US" sz="1800" b="0" i="0" dirty="0">
              <a:solidFill>
                <a:srgbClr val="000000"/>
              </a:solidFill>
              <a:effectLst/>
              <a:latin typeface="Calisto MT" panose="02040603050505030304" pitchFamily="18" charset="0"/>
            </a:endParaRPr>
          </a:p>
          <a:p>
            <a:pPr marL="285750" indent="-285750" algn="l" rtl="0" fontAlgn="base">
              <a:buFont typeface="Arial" panose="020B0604020202020204" pitchFamily="34" charset="0"/>
              <a:buChar char="•"/>
            </a:pPr>
            <a:r>
              <a:rPr lang="en-US" sz="1800" b="1" i="0" dirty="0">
                <a:solidFill>
                  <a:srgbClr val="000000"/>
                </a:solidFill>
                <a:effectLst/>
                <a:latin typeface="Calisto MT" panose="02040603050505030304" pitchFamily="18" charset="0"/>
              </a:rPr>
              <a:t>District level: </a:t>
            </a:r>
            <a:r>
              <a:rPr lang="en-US" sz="1800" b="0" i="0" dirty="0">
                <a:solidFill>
                  <a:srgbClr val="000000"/>
                </a:solidFill>
                <a:effectLst/>
                <a:latin typeface="Calisto MT" panose="02040603050505030304" pitchFamily="18" charset="0"/>
              </a:rPr>
              <a:t>Participants should include representatives from children’s homes and district/local government (LG) staff such as chief administrative officer (CAO), district community development officer (DCDO), district planner, and PSWOs.  </a:t>
            </a:r>
          </a:p>
          <a:p>
            <a:endParaRPr lang="en-UG" dirty="0"/>
          </a:p>
        </p:txBody>
      </p:sp>
      <p:sp>
        <p:nvSpPr>
          <p:cNvPr id="4" name="Slide Number Placeholder 3"/>
          <p:cNvSpPr>
            <a:spLocks noGrp="1"/>
          </p:cNvSpPr>
          <p:nvPr>
            <p:ph type="sldNum" sz="quarter" idx="5"/>
          </p:nvPr>
        </p:nvSpPr>
        <p:spPr/>
        <p:txBody>
          <a:bodyPr/>
          <a:lstStyle/>
          <a:p>
            <a:fld id="{408E94B8-AAFD-4649-AE1B-992D32DDBE71}" type="slidenum">
              <a:rPr lang="en-US" smtClean="0"/>
              <a:t>12</a:t>
            </a:fld>
            <a:endParaRPr lang="en-US" dirty="0"/>
          </a:p>
        </p:txBody>
      </p:sp>
    </p:spTree>
    <p:extLst>
      <p:ext uri="{BB962C8B-B14F-4D97-AF65-F5344CB8AC3E}">
        <p14:creationId xmlns:p14="http://schemas.microsoft.com/office/powerpoint/2010/main" val="1381925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dataforimpactproject.org/" TargetMode="External"/><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FCCE439-80A3-4949-8870-9DAC2B633D0C}"/>
              </a:ext>
            </a:extLst>
          </p:cNvPr>
          <p:cNvSpPr>
            <a:spLocks noGrp="1"/>
          </p:cNvSpPr>
          <p:nvPr>
            <p:ph type="pic" sz="quarter" idx="10" hasCustomPrompt="1"/>
          </p:nvPr>
        </p:nvSpPr>
        <p:spPr>
          <a:xfrm>
            <a:off x="0" y="-8050"/>
            <a:ext cx="9147924" cy="4940900"/>
          </a:xfrm>
          <a:prstGeom prst="rect">
            <a:avLst/>
          </a:prstGeom>
          <a:solidFill>
            <a:schemeClr val="bg2"/>
          </a:solidFill>
        </p:spPr>
        <p:txBody>
          <a:bodyPr/>
          <a:lstStyle>
            <a:lvl1pPr marL="0" indent="0" algn="ctr">
              <a:buNone/>
              <a:defRPr/>
            </a:lvl1pPr>
          </a:lstStyle>
          <a:p>
            <a:br>
              <a:rPr lang="en-US" dirty="0"/>
            </a:br>
            <a:br>
              <a:rPr lang="en-US" dirty="0"/>
            </a:br>
            <a:br>
              <a:rPr lang="en-US" dirty="0"/>
            </a:br>
            <a:br>
              <a:rPr lang="en-US" dirty="0"/>
            </a:br>
            <a:br>
              <a:rPr lang="en-US" dirty="0"/>
            </a:br>
            <a:r>
              <a:rPr lang="en-US" dirty="0"/>
              <a:t>Right-click to add image or click icon </a:t>
            </a:r>
          </a:p>
        </p:txBody>
      </p:sp>
      <p:grpSp>
        <p:nvGrpSpPr>
          <p:cNvPr id="9" name="Group 8">
            <a:extLst>
              <a:ext uri="{FF2B5EF4-FFF2-40B4-BE49-F238E27FC236}">
                <a16:creationId xmlns:a16="http://schemas.microsoft.com/office/drawing/2014/main" id="{43E6D77C-0518-43FF-9176-A6F9585D0C7C}"/>
              </a:ext>
            </a:extLst>
          </p:cNvPr>
          <p:cNvGrpSpPr/>
          <p:nvPr userDrawn="1"/>
        </p:nvGrpSpPr>
        <p:grpSpPr>
          <a:xfrm>
            <a:off x="6597261" y="5992858"/>
            <a:ext cx="2149814" cy="748758"/>
            <a:chOff x="1" y="48984"/>
            <a:chExt cx="2001266" cy="718135"/>
          </a:xfrm>
        </p:grpSpPr>
        <p:pic>
          <p:nvPicPr>
            <p:cNvPr id="10" name="Picture 9">
              <a:extLst>
                <a:ext uri="{FF2B5EF4-FFF2-40B4-BE49-F238E27FC236}">
                  <a16:creationId xmlns:a16="http://schemas.microsoft.com/office/drawing/2014/main" id="{2E9E0108-1D85-432A-B455-BC494AE9B7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 y="48984"/>
              <a:ext cx="840351" cy="718135"/>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7C01BB38-FF0F-483C-8781-0A96DF652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13455" y="208401"/>
              <a:ext cx="1087812" cy="441084"/>
            </a:xfrm>
            <a:prstGeom prst="rect">
              <a:avLst/>
            </a:prstGeom>
            <a:ln>
              <a:noFill/>
            </a:ln>
            <a:extLst>
              <a:ext uri="{53640926-AAD7-44D8-BBD7-CCE9431645EC}">
                <a14:shadowObscured xmlns:a14="http://schemas.microsoft.com/office/drawing/2010/main"/>
              </a:ext>
            </a:extLst>
          </p:spPr>
        </p:pic>
      </p:grpSp>
      <p:sp>
        <p:nvSpPr>
          <p:cNvPr id="12" name="Text Placeholder 2">
            <a:extLst>
              <a:ext uri="{FF2B5EF4-FFF2-40B4-BE49-F238E27FC236}">
                <a16:creationId xmlns:a16="http://schemas.microsoft.com/office/drawing/2014/main" id="{0B8C946C-DC01-483A-8A64-6B3B8B6D0DCF}"/>
              </a:ext>
            </a:extLst>
          </p:cNvPr>
          <p:cNvSpPr>
            <a:spLocks noGrp="1"/>
          </p:cNvSpPr>
          <p:nvPr>
            <p:ph type="body" sz="quarter" idx="11" hasCustomPrompt="1"/>
          </p:nvPr>
        </p:nvSpPr>
        <p:spPr>
          <a:xfrm>
            <a:off x="573130" y="5006787"/>
            <a:ext cx="8072463" cy="691534"/>
          </a:xfrm>
          <a:prstGeom prst="rect">
            <a:avLst/>
          </a:prstGeom>
        </p:spPr>
        <p:txBody>
          <a:bodyPr/>
          <a:lstStyle>
            <a:lvl1pPr marL="0" indent="0">
              <a:buNone/>
              <a:defRPr sz="3400" baseline="0">
                <a:solidFill>
                  <a:srgbClr val="69BC9E"/>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stStyle>
          <a:p>
            <a:pPr lvl="0"/>
            <a:r>
              <a:rPr lang="en-US" dirty="0"/>
              <a:t>Title for presentation goes here</a:t>
            </a:r>
          </a:p>
        </p:txBody>
      </p:sp>
      <p:sp>
        <p:nvSpPr>
          <p:cNvPr id="13" name="Text Placeholder 4">
            <a:extLst>
              <a:ext uri="{FF2B5EF4-FFF2-40B4-BE49-F238E27FC236}">
                <a16:creationId xmlns:a16="http://schemas.microsoft.com/office/drawing/2014/main" id="{D980D520-F489-4D73-8CC4-952AE5ADC5EA}"/>
              </a:ext>
            </a:extLst>
          </p:cNvPr>
          <p:cNvSpPr>
            <a:spLocks noGrp="1"/>
          </p:cNvSpPr>
          <p:nvPr>
            <p:ph type="body" sz="quarter" idx="14" hasCustomPrompt="1"/>
          </p:nvPr>
        </p:nvSpPr>
        <p:spPr>
          <a:xfrm>
            <a:off x="573130" y="5729717"/>
            <a:ext cx="5902235" cy="1011899"/>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sz="1800">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panose="020B0604020202020204" pitchFamily="34" charset="0"/>
              <a:buChar char="•"/>
              <a:defRPr sz="1800">
                <a:latin typeface="Century Gothic" charset="0"/>
                <a:ea typeface="Arial" panose="020B0604020202020204" pitchFamily="34" charset="0"/>
                <a:cs typeface="Century Gothic" charset="0"/>
              </a:defRPr>
            </a:lvl2pPr>
            <a:lvl3pPr marL="914400" indent="0">
              <a:buFont typeface="Arial" panose="020B0604020202020204" pitchFamily="34" charset="0"/>
              <a:buNone/>
              <a:defRPr>
                <a:latin typeface="Century Gothic" charset="0"/>
                <a:ea typeface="Arial" panose="020B0604020202020204" pitchFamily="34" charset="0"/>
                <a:cs typeface="Century Gothic" charset="0"/>
              </a:defRPr>
            </a:lvl3pPr>
            <a:lvl4pPr marL="1371600" indent="0">
              <a:buFont typeface="Arial" panose="020B0604020202020204" pitchFamily="34" charset="0"/>
              <a:buNone/>
              <a:defRPr>
                <a:latin typeface="Century Gothic" charset="0"/>
                <a:ea typeface="Arial" panose="020B0604020202020204" pitchFamily="34" charset="0"/>
                <a:cs typeface="Century Gothic" charset="0"/>
              </a:defRPr>
            </a:lvl4pPr>
            <a:lvl5pPr marL="1828800" indent="0">
              <a:buFont typeface="Arial" panose="020B0604020202020204" pitchFamily="34" charset="0"/>
              <a:buNone/>
              <a:defRPr>
                <a:latin typeface="Century Gothic" charset="0"/>
                <a:ea typeface="Arial" panose="020B0604020202020204" pitchFamily="34" charset="0"/>
                <a:cs typeface="Century Gothic" charset="0"/>
              </a:defRPr>
            </a:lvl5pPr>
          </a:lstStyle>
          <a:p>
            <a:r>
              <a:rPr lang="en-US" dirty="0"/>
              <a:t>Name, Data for Impact</a:t>
            </a:r>
          </a:p>
          <a:p>
            <a:r>
              <a:rPr lang="en-US" dirty="0"/>
              <a:t>Meeting or event</a:t>
            </a:r>
          </a:p>
          <a:p>
            <a:r>
              <a:rPr lang="en-US" dirty="0"/>
              <a:t>Date</a:t>
            </a:r>
          </a:p>
        </p:txBody>
      </p:sp>
    </p:spTree>
    <p:extLst>
      <p:ext uri="{BB962C8B-B14F-4D97-AF65-F5344CB8AC3E}">
        <p14:creationId xmlns:p14="http://schemas.microsoft.com/office/powerpoint/2010/main" val="3441545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E664D866-11CD-4272-8D5E-73321B3BB668}"/>
              </a:ext>
            </a:extLst>
          </p:cNvPr>
          <p:cNvSpPr>
            <a:spLocks noGrp="1"/>
          </p:cNvSpPr>
          <p:nvPr>
            <p:ph type="body" sz="quarter" idx="11" hasCustomPrompt="1"/>
          </p:nvPr>
        </p:nvSpPr>
        <p:spPr>
          <a:xfrm>
            <a:off x="687929" y="948592"/>
            <a:ext cx="2718002" cy="3812155"/>
          </a:xfrm>
          <a:prstGeom prst="rect">
            <a:avLst/>
          </a:prstGeom>
        </p:spPr>
        <p:txBody>
          <a:bodyPr/>
          <a:lstStyle>
            <a:lvl1pPr marL="0" indent="0">
              <a:buNone/>
              <a:defRPr sz="3400" b="1">
                <a:solidFill>
                  <a:srgbClr val="F2A13E"/>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goes here</a:t>
            </a:r>
          </a:p>
        </p:txBody>
      </p:sp>
      <p:cxnSp>
        <p:nvCxnSpPr>
          <p:cNvPr id="11" name="Straight Connector 10">
            <a:extLst>
              <a:ext uri="{FF2B5EF4-FFF2-40B4-BE49-F238E27FC236}">
                <a16:creationId xmlns:a16="http://schemas.microsoft.com/office/drawing/2014/main" id="{7D9A96FF-FF96-42DB-90FB-76EF8E71BF22}"/>
              </a:ext>
            </a:extLst>
          </p:cNvPr>
          <p:cNvCxnSpPr>
            <a:cxnSpLocks/>
          </p:cNvCxnSpPr>
          <p:nvPr userDrawn="1"/>
        </p:nvCxnSpPr>
        <p:spPr>
          <a:xfrm>
            <a:off x="0" y="420576"/>
            <a:ext cx="91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D15B982-3E7F-4317-9690-E6A040DD6A2D}"/>
              </a:ext>
            </a:extLst>
          </p:cNvPr>
          <p:cNvGrpSpPr/>
          <p:nvPr userDrawn="1"/>
        </p:nvGrpSpPr>
        <p:grpSpPr>
          <a:xfrm>
            <a:off x="4370553" y="233135"/>
            <a:ext cx="402894" cy="374882"/>
            <a:chOff x="8176581" y="406764"/>
            <a:chExt cx="538212" cy="515967"/>
          </a:xfrm>
        </p:grpSpPr>
        <p:sp>
          <p:nvSpPr>
            <p:cNvPr id="13" name="Rectangle 12">
              <a:extLst>
                <a:ext uri="{FF2B5EF4-FFF2-40B4-BE49-F238E27FC236}">
                  <a16:creationId xmlns:a16="http://schemas.microsoft.com/office/drawing/2014/main" id="{3B184D37-EBC2-4E97-A464-5BC4855D6CBC}"/>
                </a:ext>
              </a:extLst>
            </p:cNvPr>
            <p:cNvSpPr/>
            <p:nvPr/>
          </p:nvSpPr>
          <p:spPr>
            <a:xfrm>
              <a:off x="8176581" y="406764"/>
              <a:ext cx="538212" cy="515967"/>
            </a:xfrm>
            <a:prstGeom prst="rect">
              <a:avLst/>
            </a:prstGeom>
            <a:solidFill>
              <a:srgbClr val="F2A1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w="9525">
                  <a:solidFill>
                    <a:schemeClr val="tx1"/>
                  </a:solidFill>
                </a:ln>
              </a:endParaRPr>
            </a:p>
          </p:txBody>
        </p:sp>
        <p:sp>
          <p:nvSpPr>
            <p:cNvPr id="14" name="Oval 13">
              <a:extLst>
                <a:ext uri="{FF2B5EF4-FFF2-40B4-BE49-F238E27FC236}">
                  <a16:creationId xmlns:a16="http://schemas.microsoft.com/office/drawing/2014/main" id="{B0F7911B-E999-4EBE-A67B-6D0F41845146}"/>
                </a:ext>
              </a:extLst>
            </p:cNvPr>
            <p:cNvSpPr/>
            <p:nvPr/>
          </p:nvSpPr>
          <p:spPr>
            <a:xfrm>
              <a:off x="8210523" y="429015"/>
              <a:ext cx="470328" cy="471464"/>
            </a:xfrm>
            <a:prstGeom prst="ellipse">
              <a:avLst/>
            </a:prstGeom>
            <a:solidFill>
              <a:srgbClr val="69BC9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5" name="Text Placeholder 4">
            <a:extLst>
              <a:ext uri="{FF2B5EF4-FFF2-40B4-BE49-F238E27FC236}">
                <a16:creationId xmlns:a16="http://schemas.microsoft.com/office/drawing/2014/main" id="{3D7A5A5B-FBE1-457F-9CCD-535A5FCEFFA6}"/>
              </a:ext>
            </a:extLst>
          </p:cNvPr>
          <p:cNvSpPr>
            <a:spLocks noGrp="1"/>
          </p:cNvSpPr>
          <p:nvPr>
            <p:ph type="body" sz="quarter" idx="14" hasCustomPrompt="1"/>
          </p:nvPr>
        </p:nvSpPr>
        <p:spPr>
          <a:xfrm>
            <a:off x="3670183" y="948592"/>
            <a:ext cx="4836253" cy="4766416"/>
          </a:xfrm>
          <a:prstGeom prst="rect">
            <a:avLst/>
          </a:prstGeom>
        </p:spPr>
        <p:txBody>
          <a:bodyPr/>
          <a:lstStyle>
            <a:lvl1pPr>
              <a:defRPr sz="2400">
                <a:latin typeface="Arial" panose="020B0604020202020204" pitchFamily="34" charset="0"/>
                <a:ea typeface="Arial" panose="020B0604020202020204" pitchFamily="34" charset="0"/>
                <a:cs typeface="Arial" panose="020B0604020202020204" pitchFamily="34" charset="0"/>
              </a:defRPr>
            </a:lvl1pPr>
            <a:lvl2pPr marL="457200" indent="0">
              <a:buFont typeface="Arial" panose="020B0604020202020204" pitchFamily="34" charset="0"/>
              <a:buNone/>
              <a:defRPr sz="1800">
                <a:latin typeface="Century Gothic" charset="0"/>
                <a:ea typeface="Arial" panose="020B0604020202020204" pitchFamily="34" charset="0"/>
                <a:cs typeface="Century Gothic" charset="0"/>
              </a:defRPr>
            </a:lvl2pPr>
            <a:lvl3pPr marL="914400" indent="0">
              <a:buFont typeface="Arial" panose="020B0604020202020204" pitchFamily="34" charset="0"/>
              <a:buNone/>
              <a:defRPr>
                <a:latin typeface="Century Gothic" charset="0"/>
                <a:ea typeface="Arial" panose="020B0604020202020204" pitchFamily="34" charset="0"/>
                <a:cs typeface="Century Gothic" charset="0"/>
              </a:defRPr>
            </a:lvl3pPr>
            <a:lvl4pPr marL="1371600" indent="0">
              <a:buFont typeface="Arial" panose="020B0604020202020204" pitchFamily="34" charset="0"/>
              <a:buNone/>
              <a:defRPr>
                <a:latin typeface="Century Gothic" charset="0"/>
                <a:ea typeface="Arial" panose="020B0604020202020204" pitchFamily="34" charset="0"/>
                <a:cs typeface="Century Gothic" charset="0"/>
              </a:defRPr>
            </a:lvl4pPr>
            <a:lvl5pPr marL="1828800" indent="0">
              <a:buFont typeface="Arial" panose="020B0604020202020204" pitchFamily="34" charset="0"/>
              <a:buNone/>
              <a:defRPr>
                <a:latin typeface="Century Gothic" charset="0"/>
                <a:ea typeface="Arial" panose="020B0604020202020204" pitchFamily="34" charset="0"/>
                <a:cs typeface="Century Gothic" charset="0"/>
              </a:defRPr>
            </a:lvl5pPr>
          </a:lstStyle>
          <a:p>
            <a:pPr lvl="0"/>
            <a:r>
              <a:rPr lang="en-US" dirty="0"/>
              <a:t>Type text here</a:t>
            </a:r>
          </a:p>
          <a:p>
            <a:pPr lvl="1"/>
            <a:r>
              <a:rPr lang="en-US" dirty="0"/>
              <a:t>Type text here</a:t>
            </a:r>
          </a:p>
          <a:p>
            <a:pPr lvl="0"/>
            <a:br>
              <a:rPr lang="en-US" dirty="0"/>
            </a:br>
            <a:r>
              <a:rPr lang="en-US" dirty="0"/>
              <a:t>Type text here</a:t>
            </a:r>
          </a:p>
          <a:p>
            <a:pPr lvl="1"/>
            <a:r>
              <a:rPr lang="en-US" dirty="0"/>
              <a:t>Type text here</a:t>
            </a:r>
          </a:p>
          <a:p>
            <a:pPr lvl="0"/>
            <a:br>
              <a:rPr lang="en-US" dirty="0"/>
            </a:br>
            <a:r>
              <a:rPr lang="en-US" dirty="0"/>
              <a:t>Type text here</a:t>
            </a:r>
          </a:p>
          <a:p>
            <a:pPr lvl="1"/>
            <a:r>
              <a:rPr lang="en-US" dirty="0"/>
              <a:t>Type text here</a:t>
            </a:r>
          </a:p>
          <a:p>
            <a:pPr lvl="1"/>
            <a:endParaRPr lang="en-US" dirty="0"/>
          </a:p>
        </p:txBody>
      </p:sp>
    </p:spTree>
    <p:extLst>
      <p:ext uri="{BB962C8B-B14F-4D97-AF65-F5344CB8AC3E}">
        <p14:creationId xmlns:p14="http://schemas.microsoft.com/office/powerpoint/2010/main" val="759617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E664D866-11CD-4272-8D5E-73321B3BB668}"/>
              </a:ext>
            </a:extLst>
          </p:cNvPr>
          <p:cNvSpPr>
            <a:spLocks noGrp="1"/>
          </p:cNvSpPr>
          <p:nvPr>
            <p:ph type="body" sz="quarter" idx="11" hasCustomPrompt="1"/>
          </p:nvPr>
        </p:nvSpPr>
        <p:spPr>
          <a:xfrm>
            <a:off x="687929" y="948592"/>
            <a:ext cx="2210460" cy="3812155"/>
          </a:xfrm>
          <a:prstGeom prst="rect">
            <a:avLst/>
          </a:prstGeom>
        </p:spPr>
        <p:txBody>
          <a:bodyPr/>
          <a:lstStyle>
            <a:lvl1pPr marL="0" indent="0">
              <a:buNone/>
              <a:defRPr sz="3400" b="1">
                <a:solidFill>
                  <a:srgbClr val="69BC9E"/>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goes here</a:t>
            </a:r>
          </a:p>
        </p:txBody>
      </p:sp>
      <p:cxnSp>
        <p:nvCxnSpPr>
          <p:cNvPr id="11" name="Straight Connector 10">
            <a:extLst>
              <a:ext uri="{FF2B5EF4-FFF2-40B4-BE49-F238E27FC236}">
                <a16:creationId xmlns:a16="http://schemas.microsoft.com/office/drawing/2014/main" id="{7D9A96FF-FF96-42DB-90FB-76EF8E71BF22}"/>
              </a:ext>
            </a:extLst>
          </p:cNvPr>
          <p:cNvCxnSpPr>
            <a:cxnSpLocks/>
          </p:cNvCxnSpPr>
          <p:nvPr userDrawn="1"/>
        </p:nvCxnSpPr>
        <p:spPr>
          <a:xfrm flipV="1">
            <a:off x="3284285" y="-1143001"/>
            <a:ext cx="0" cy="846397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D15B982-3E7F-4317-9690-E6A040DD6A2D}"/>
              </a:ext>
            </a:extLst>
          </p:cNvPr>
          <p:cNvGrpSpPr/>
          <p:nvPr userDrawn="1"/>
        </p:nvGrpSpPr>
        <p:grpSpPr>
          <a:xfrm rot="16200000">
            <a:off x="3058518" y="3183911"/>
            <a:ext cx="451535" cy="453897"/>
            <a:chOff x="8176581" y="406764"/>
            <a:chExt cx="538212" cy="515967"/>
          </a:xfrm>
        </p:grpSpPr>
        <p:sp>
          <p:nvSpPr>
            <p:cNvPr id="13" name="Rectangle 12">
              <a:extLst>
                <a:ext uri="{FF2B5EF4-FFF2-40B4-BE49-F238E27FC236}">
                  <a16:creationId xmlns:a16="http://schemas.microsoft.com/office/drawing/2014/main" id="{3B184D37-EBC2-4E97-A464-5BC4855D6CBC}"/>
                </a:ext>
              </a:extLst>
            </p:cNvPr>
            <p:cNvSpPr/>
            <p:nvPr/>
          </p:nvSpPr>
          <p:spPr>
            <a:xfrm>
              <a:off x="8176581" y="406764"/>
              <a:ext cx="538212" cy="515967"/>
            </a:xfrm>
            <a:prstGeom prst="rect">
              <a:avLst/>
            </a:prstGeom>
            <a:solidFill>
              <a:srgbClr val="F2A1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w="9525">
                  <a:solidFill>
                    <a:schemeClr val="tx1"/>
                  </a:solidFill>
                </a:ln>
              </a:endParaRPr>
            </a:p>
          </p:txBody>
        </p:sp>
        <p:sp>
          <p:nvSpPr>
            <p:cNvPr id="14" name="Oval 13">
              <a:extLst>
                <a:ext uri="{FF2B5EF4-FFF2-40B4-BE49-F238E27FC236}">
                  <a16:creationId xmlns:a16="http://schemas.microsoft.com/office/drawing/2014/main" id="{B0F7911B-E999-4EBE-A67B-6D0F41845146}"/>
                </a:ext>
              </a:extLst>
            </p:cNvPr>
            <p:cNvSpPr/>
            <p:nvPr/>
          </p:nvSpPr>
          <p:spPr>
            <a:xfrm>
              <a:off x="8210523" y="429015"/>
              <a:ext cx="470328" cy="471464"/>
            </a:xfrm>
            <a:prstGeom prst="ellipse">
              <a:avLst/>
            </a:prstGeom>
            <a:solidFill>
              <a:srgbClr val="69BC9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15" name="Text Placeholder 4">
            <a:extLst>
              <a:ext uri="{FF2B5EF4-FFF2-40B4-BE49-F238E27FC236}">
                <a16:creationId xmlns:a16="http://schemas.microsoft.com/office/drawing/2014/main" id="{3D7A5A5B-FBE1-457F-9CCD-535A5FCEFFA6}"/>
              </a:ext>
            </a:extLst>
          </p:cNvPr>
          <p:cNvSpPr>
            <a:spLocks noGrp="1"/>
          </p:cNvSpPr>
          <p:nvPr>
            <p:ph type="body" sz="quarter" idx="14" hasCustomPrompt="1"/>
          </p:nvPr>
        </p:nvSpPr>
        <p:spPr>
          <a:xfrm>
            <a:off x="3670183" y="948592"/>
            <a:ext cx="4836253" cy="4766416"/>
          </a:xfrm>
          <a:prstGeom prst="rect">
            <a:avLst/>
          </a:prstGeom>
        </p:spPr>
        <p:txBody>
          <a:bodyPr/>
          <a:lstStyle>
            <a:lvl1pPr>
              <a:defRPr sz="2400">
                <a:latin typeface="Arial" panose="020B0604020202020204" pitchFamily="34" charset="0"/>
                <a:ea typeface="Arial" panose="020B0604020202020204" pitchFamily="34" charset="0"/>
                <a:cs typeface="Arial" panose="020B0604020202020204" pitchFamily="34" charset="0"/>
              </a:defRPr>
            </a:lvl1pPr>
            <a:lvl2pPr marL="457200" indent="0">
              <a:buFont typeface="Arial" panose="020B0604020202020204" pitchFamily="34" charset="0"/>
              <a:buNone/>
              <a:defRPr sz="1800">
                <a:latin typeface="Century Gothic" charset="0"/>
                <a:ea typeface="Arial" panose="020B0604020202020204" pitchFamily="34" charset="0"/>
                <a:cs typeface="Century Gothic" charset="0"/>
              </a:defRPr>
            </a:lvl2pPr>
            <a:lvl3pPr marL="914400" indent="0">
              <a:buFont typeface="Arial" panose="020B0604020202020204" pitchFamily="34" charset="0"/>
              <a:buNone/>
              <a:defRPr>
                <a:latin typeface="Century Gothic" charset="0"/>
                <a:ea typeface="Arial" panose="020B0604020202020204" pitchFamily="34" charset="0"/>
                <a:cs typeface="Century Gothic" charset="0"/>
              </a:defRPr>
            </a:lvl3pPr>
            <a:lvl4pPr marL="1371600" indent="0">
              <a:buFont typeface="Arial" panose="020B0604020202020204" pitchFamily="34" charset="0"/>
              <a:buNone/>
              <a:defRPr>
                <a:latin typeface="Century Gothic" charset="0"/>
                <a:ea typeface="Arial" panose="020B0604020202020204" pitchFamily="34" charset="0"/>
                <a:cs typeface="Century Gothic" charset="0"/>
              </a:defRPr>
            </a:lvl4pPr>
            <a:lvl5pPr marL="1828800" indent="0">
              <a:buFont typeface="Arial" panose="020B0604020202020204" pitchFamily="34" charset="0"/>
              <a:buNone/>
              <a:defRPr>
                <a:latin typeface="Century Gothic" charset="0"/>
                <a:ea typeface="Arial" panose="020B0604020202020204" pitchFamily="34" charset="0"/>
                <a:cs typeface="Century Gothic" charset="0"/>
              </a:defRPr>
            </a:lvl5pPr>
          </a:lstStyle>
          <a:p>
            <a:pPr lvl="0"/>
            <a:r>
              <a:rPr lang="en-US" dirty="0"/>
              <a:t>Type text here</a:t>
            </a:r>
          </a:p>
          <a:p>
            <a:pPr lvl="1"/>
            <a:r>
              <a:rPr lang="en-US" dirty="0"/>
              <a:t>Type text here</a:t>
            </a:r>
          </a:p>
          <a:p>
            <a:pPr lvl="0"/>
            <a:br>
              <a:rPr lang="en-US" dirty="0"/>
            </a:br>
            <a:r>
              <a:rPr lang="en-US" dirty="0"/>
              <a:t>Type text here</a:t>
            </a:r>
          </a:p>
          <a:p>
            <a:pPr lvl="1"/>
            <a:r>
              <a:rPr lang="en-US" dirty="0"/>
              <a:t>Type text here</a:t>
            </a:r>
          </a:p>
          <a:p>
            <a:pPr lvl="0"/>
            <a:br>
              <a:rPr lang="en-US" dirty="0"/>
            </a:br>
            <a:r>
              <a:rPr lang="en-US" dirty="0"/>
              <a:t>Type text here</a:t>
            </a:r>
          </a:p>
          <a:p>
            <a:pPr lvl="1"/>
            <a:r>
              <a:rPr lang="en-US" dirty="0"/>
              <a:t>Type text here</a:t>
            </a:r>
          </a:p>
          <a:p>
            <a:pPr lvl="1"/>
            <a:endParaRPr lang="en-US" dirty="0"/>
          </a:p>
        </p:txBody>
      </p:sp>
    </p:spTree>
    <p:extLst>
      <p:ext uri="{BB962C8B-B14F-4D97-AF65-F5344CB8AC3E}">
        <p14:creationId xmlns:p14="http://schemas.microsoft.com/office/powerpoint/2010/main" val="1945526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E664D866-11CD-4272-8D5E-73321B3BB668}"/>
              </a:ext>
            </a:extLst>
          </p:cNvPr>
          <p:cNvSpPr>
            <a:spLocks noGrp="1"/>
          </p:cNvSpPr>
          <p:nvPr>
            <p:ph type="body" sz="quarter" idx="11" hasCustomPrompt="1"/>
          </p:nvPr>
        </p:nvSpPr>
        <p:spPr>
          <a:xfrm>
            <a:off x="3326265" y="2675514"/>
            <a:ext cx="4441937" cy="1895276"/>
          </a:xfrm>
          <a:prstGeom prst="rect">
            <a:avLst/>
          </a:prstGeom>
        </p:spPr>
        <p:txBody>
          <a:bodyPr/>
          <a:lstStyle>
            <a:lvl1pPr marL="0" indent="0">
              <a:buNone/>
              <a:defRPr sz="3400" b="1">
                <a:solidFill>
                  <a:srgbClr val="69BC9E"/>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Transition title Section divider total</a:t>
            </a:r>
          </a:p>
          <a:p>
            <a:pPr lvl="0"/>
            <a:r>
              <a:rPr lang="en-US" dirty="0"/>
              <a:t>Center in the space</a:t>
            </a:r>
          </a:p>
        </p:txBody>
      </p:sp>
      <p:cxnSp>
        <p:nvCxnSpPr>
          <p:cNvPr id="11" name="Straight Connector 10">
            <a:extLst>
              <a:ext uri="{FF2B5EF4-FFF2-40B4-BE49-F238E27FC236}">
                <a16:creationId xmlns:a16="http://schemas.microsoft.com/office/drawing/2014/main" id="{7D9A96FF-FF96-42DB-90FB-76EF8E71BF22}"/>
              </a:ext>
            </a:extLst>
          </p:cNvPr>
          <p:cNvCxnSpPr>
            <a:cxnSpLocks/>
          </p:cNvCxnSpPr>
          <p:nvPr userDrawn="1"/>
        </p:nvCxnSpPr>
        <p:spPr>
          <a:xfrm flipV="1">
            <a:off x="2579610" y="-1189141"/>
            <a:ext cx="0" cy="846397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D15B982-3E7F-4317-9690-E6A040DD6A2D}"/>
              </a:ext>
            </a:extLst>
          </p:cNvPr>
          <p:cNvGrpSpPr/>
          <p:nvPr userDrawn="1"/>
        </p:nvGrpSpPr>
        <p:grpSpPr>
          <a:xfrm rot="16200000">
            <a:off x="2353842" y="3198911"/>
            <a:ext cx="451535" cy="453897"/>
            <a:chOff x="8176581" y="406764"/>
            <a:chExt cx="538212" cy="515967"/>
          </a:xfrm>
        </p:grpSpPr>
        <p:sp>
          <p:nvSpPr>
            <p:cNvPr id="13" name="Rectangle 12">
              <a:extLst>
                <a:ext uri="{FF2B5EF4-FFF2-40B4-BE49-F238E27FC236}">
                  <a16:creationId xmlns:a16="http://schemas.microsoft.com/office/drawing/2014/main" id="{3B184D37-EBC2-4E97-A464-5BC4855D6CBC}"/>
                </a:ext>
              </a:extLst>
            </p:cNvPr>
            <p:cNvSpPr/>
            <p:nvPr/>
          </p:nvSpPr>
          <p:spPr>
            <a:xfrm>
              <a:off x="8176581" y="406764"/>
              <a:ext cx="538212" cy="515967"/>
            </a:xfrm>
            <a:prstGeom prst="rect">
              <a:avLst/>
            </a:prstGeom>
            <a:solidFill>
              <a:srgbClr val="F2A1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w="9525">
                  <a:solidFill>
                    <a:schemeClr val="tx1"/>
                  </a:solidFill>
                </a:ln>
              </a:endParaRPr>
            </a:p>
          </p:txBody>
        </p:sp>
        <p:sp>
          <p:nvSpPr>
            <p:cNvPr id="14" name="Oval 13">
              <a:extLst>
                <a:ext uri="{FF2B5EF4-FFF2-40B4-BE49-F238E27FC236}">
                  <a16:creationId xmlns:a16="http://schemas.microsoft.com/office/drawing/2014/main" id="{B0F7911B-E999-4EBE-A67B-6D0F41845146}"/>
                </a:ext>
              </a:extLst>
            </p:cNvPr>
            <p:cNvSpPr/>
            <p:nvPr/>
          </p:nvSpPr>
          <p:spPr>
            <a:xfrm>
              <a:off x="8210523" y="429015"/>
              <a:ext cx="470328" cy="471464"/>
            </a:xfrm>
            <a:prstGeom prst="ellipse">
              <a:avLst/>
            </a:prstGeom>
            <a:solidFill>
              <a:srgbClr val="69BC9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870993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105A0-E127-4749-B292-07EACC5B9B51}"/>
              </a:ext>
            </a:extLst>
          </p:cNvPr>
          <p:cNvSpPr/>
          <p:nvPr userDrawn="1"/>
        </p:nvSpPr>
        <p:spPr>
          <a:xfrm>
            <a:off x="863600" y="2646029"/>
            <a:ext cx="7615382" cy="2477601"/>
          </a:xfrm>
          <a:prstGeom prst="rect">
            <a:avLst/>
          </a:prstGeom>
        </p:spPr>
        <p:txBody>
          <a:bodyPr wrap="square">
            <a:spAutoFit/>
          </a:bodyPr>
          <a:lstStyle/>
          <a:p>
            <a:pPr marL="127000" lvl="0" indent="0" defTabSz="914400">
              <a:lnSpc>
                <a:spcPts val="2000"/>
              </a:lnSpc>
              <a:spcAft>
                <a:spcPts val="600"/>
              </a:spcAft>
              <a:buNone/>
              <a:defRPr/>
            </a:pPr>
            <a:r>
              <a:rPr lang="en-US" sz="1800" kern="0" dirty="0">
                <a:latin typeface="Arial" panose="020B0604020202020204" pitchFamily="34" charset="0"/>
                <a:cs typeface="Arial" panose="020B0604020202020204" pitchFamily="34" charset="0"/>
              </a:rPr>
              <a:t>This presentation was produced with the support of the United States Agency for International Development (USAID) under the terms of the Data for Impact (D4I) associate award 7200AA18LA00008, which is implemented by the Carolina Population Center at the University of North Carolina at Chapel Hill, in partnership with Palladium International, LLC; ICF Macro, Inc.; John Snow, Inc.; and Tulane University. The views expressed in this publication do not necessarily reflect the views of USAID or the United States government.</a:t>
            </a:r>
          </a:p>
          <a:p>
            <a:pPr marL="127000" lvl="0" indent="0" defTabSz="914400">
              <a:lnSpc>
                <a:spcPts val="2000"/>
              </a:lnSpc>
              <a:buNone/>
              <a:defRPr/>
            </a:pPr>
            <a:r>
              <a:rPr lang="en-US" sz="1800" b="1" kern="0" dirty="0">
                <a:solidFill>
                  <a:srgbClr val="69BC9E"/>
                </a:solidFill>
                <a:latin typeface="Arial" panose="020B0604020202020204" pitchFamily="34" charset="0"/>
                <a:cs typeface="Arial" panose="020B0604020202020204" pitchFamily="34" charset="0"/>
                <a:sym typeface="Cabin"/>
                <a:hlinkClick r:id="rId2">
                  <a:extLst>
                    <a:ext uri="{A12FA001-AC4F-418D-AE19-62706E023703}">
                      <ahyp:hlinkClr xmlns:ahyp="http://schemas.microsoft.com/office/drawing/2018/hyperlinkcolor" val="tx"/>
                    </a:ext>
                  </a:extLst>
                </a:hlinkClick>
              </a:rPr>
              <a:t>www.data4impactproject.org</a:t>
            </a:r>
            <a:endParaRPr lang="en-US" sz="1800" b="1" kern="0" dirty="0">
              <a:solidFill>
                <a:srgbClr val="69BC9E"/>
              </a:solidFill>
              <a:latin typeface="Arial" panose="020B0604020202020204" pitchFamily="34" charset="0"/>
              <a:cs typeface="Arial" panose="020B0604020202020204" pitchFamily="34" charset="0"/>
              <a:sym typeface="Cabin"/>
            </a:endParaRPr>
          </a:p>
        </p:txBody>
      </p:sp>
      <p:cxnSp>
        <p:nvCxnSpPr>
          <p:cNvPr id="11" name="Straight Connector 10">
            <a:extLst>
              <a:ext uri="{FF2B5EF4-FFF2-40B4-BE49-F238E27FC236}">
                <a16:creationId xmlns:a16="http://schemas.microsoft.com/office/drawing/2014/main" id="{7D9A96FF-FF96-42DB-90FB-76EF8E71BF22}"/>
              </a:ext>
            </a:extLst>
          </p:cNvPr>
          <p:cNvCxnSpPr>
            <a:cxnSpLocks/>
            <a:stCxn id="13" idx="1"/>
          </p:cNvCxnSpPr>
          <p:nvPr userDrawn="1"/>
        </p:nvCxnSpPr>
        <p:spPr>
          <a:xfrm flipV="1">
            <a:off x="1267709" y="-8617"/>
            <a:ext cx="4187" cy="16510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D15B982-3E7F-4317-9690-E6A040DD6A2D}"/>
              </a:ext>
            </a:extLst>
          </p:cNvPr>
          <p:cNvGrpSpPr/>
          <p:nvPr userDrawn="1"/>
        </p:nvGrpSpPr>
        <p:grpSpPr>
          <a:xfrm rot="16200000">
            <a:off x="1041941" y="1189747"/>
            <a:ext cx="451535" cy="453897"/>
            <a:chOff x="8176581" y="406764"/>
            <a:chExt cx="538212" cy="515967"/>
          </a:xfrm>
        </p:grpSpPr>
        <p:sp>
          <p:nvSpPr>
            <p:cNvPr id="13" name="Rectangle 12">
              <a:extLst>
                <a:ext uri="{FF2B5EF4-FFF2-40B4-BE49-F238E27FC236}">
                  <a16:creationId xmlns:a16="http://schemas.microsoft.com/office/drawing/2014/main" id="{3B184D37-EBC2-4E97-A464-5BC4855D6CBC}"/>
                </a:ext>
              </a:extLst>
            </p:cNvPr>
            <p:cNvSpPr/>
            <p:nvPr/>
          </p:nvSpPr>
          <p:spPr>
            <a:xfrm>
              <a:off x="8176581" y="406764"/>
              <a:ext cx="538212" cy="515967"/>
            </a:xfrm>
            <a:prstGeom prst="rect">
              <a:avLst/>
            </a:prstGeom>
            <a:solidFill>
              <a:srgbClr val="F2A1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w="9525">
                  <a:solidFill>
                    <a:schemeClr val="tx1"/>
                  </a:solidFill>
                </a:ln>
              </a:endParaRPr>
            </a:p>
          </p:txBody>
        </p:sp>
        <p:sp>
          <p:nvSpPr>
            <p:cNvPr id="14" name="Oval 13">
              <a:extLst>
                <a:ext uri="{FF2B5EF4-FFF2-40B4-BE49-F238E27FC236}">
                  <a16:creationId xmlns:a16="http://schemas.microsoft.com/office/drawing/2014/main" id="{B0F7911B-E999-4EBE-A67B-6D0F41845146}"/>
                </a:ext>
              </a:extLst>
            </p:cNvPr>
            <p:cNvSpPr/>
            <p:nvPr/>
          </p:nvSpPr>
          <p:spPr>
            <a:xfrm>
              <a:off x="8210523" y="429015"/>
              <a:ext cx="470328" cy="471464"/>
            </a:xfrm>
            <a:prstGeom prst="ellipse">
              <a:avLst/>
            </a:prstGeom>
            <a:solidFill>
              <a:srgbClr val="69BC9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8" name="Group 7">
            <a:extLst>
              <a:ext uri="{FF2B5EF4-FFF2-40B4-BE49-F238E27FC236}">
                <a16:creationId xmlns:a16="http://schemas.microsoft.com/office/drawing/2014/main" id="{F854A67E-FA85-4C95-A04D-F40112E98B1B}"/>
              </a:ext>
            </a:extLst>
          </p:cNvPr>
          <p:cNvGrpSpPr/>
          <p:nvPr userDrawn="1"/>
        </p:nvGrpSpPr>
        <p:grpSpPr>
          <a:xfrm>
            <a:off x="6617727" y="5905081"/>
            <a:ext cx="2149814" cy="748758"/>
            <a:chOff x="1" y="48984"/>
            <a:chExt cx="2001266" cy="718135"/>
          </a:xfrm>
        </p:grpSpPr>
        <p:pic>
          <p:nvPicPr>
            <p:cNvPr id="9" name="Picture 8">
              <a:extLst>
                <a:ext uri="{FF2B5EF4-FFF2-40B4-BE49-F238E27FC236}">
                  <a16:creationId xmlns:a16="http://schemas.microsoft.com/office/drawing/2014/main" id="{3EF6F017-4875-4F3F-BB1A-5D7A10DC8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 y="48984"/>
              <a:ext cx="840351" cy="718135"/>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D32478F8-0810-4227-82C6-47647D4141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913455" y="208401"/>
              <a:ext cx="1087812" cy="441084"/>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86014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725648"/>
            <a:ext cx="7886700" cy="965041"/>
          </a:xfrm>
          <a:prstGeom prst="rect">
            <a:avLst/>
          </a:prstGeom>
        </p:spPr>
        <p:txBody>
          <a:bodyPr/>
          <a:lstStyle>
            <a:lvl1pPr>
              <a:defRPr sz="3600">
                <a:solidFill>
                  <a:srgbClr val="69BC9E"/>
                </a:solidFill>
                <a:latin typeface="Franklin Gothic Medium" panose="020B0603020102020204" pitchFamily="34" charset="0"/>
              </a:defRPr>
            </a:lvl1pPr>
          </a:lstStyle>
          <a:p>
            <a:pPr lvl="0"/>
            <a:r>
              <a:rPr lang="en-US" dirty="0"/>
              <a:t>Title goes here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000" b="1">
                <a:solidFill>
                  <a:srgbClr val="69BC9E"/>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000" b="1">
                <a:solidFill>
                  <a:srgbClr val="69BC9E"/>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3FD524BB-B88C-444A-865C-3B7526290209}"/>
              </a:ext>
            </a:extLst>
          </p:cNvPr>
          <p:cNvCxnSpPr>
            <a:cxnSpLocks/>
          </p:cNvCxnSpPr>
          <p:nvPr userDrawn="1"/>
        </p:nvCxnSpPr>
        <p:spPr>
          <a:xfrm>
            <a:off x="0" y="420576"/>
            <a:ext cx="91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BAA556A-5889-4E79-830B-DA0DC5C7F2DD}"/>
              </a:ext>
            </a:extLst>
          </p:cNvPr>
          <p:cNvGrpSpPr/>
          <p:nvPr userDrawn="1"/>
        </p:nvGrpSpPr>
        <p:grpSpPr>
          <a:xfrm>
            <a:off x="4370553" y="233135"/>
            <a:ext cx="402894" cy="374882"/>
            <a:chOff x="8176581" y="406764"/>
            <a:chExt cx="538212" cy="515967"/>
          </a:xfrm>
        </p:grpSpPr>
        <p:sp>
          <p:nvSpPr>
            <p:cNvPr id="12" name="Rectangle 11">
              <a:extLst>
                <a:ext uri="{FF2B5EF4-FFF2-40B4-BE49-F238E27FC236}">
                  <a16:creationId xmlns:a16="http://schemas.microsoft.com/office/drawing/2014/main" id="{8E67C9B8-B33D-4F67-AD8E-B5BDA35FC53C}"/>
                </a:ext>
              </a:extLst>
            </p:cNvPr>
            <p:cNvSpPr/>
            <p:nvPr/>
          </p:nvSpPr>
          <p:spPr>
            <a:xfrm>
              <a:off x="8176581" y="406764"/>
              <a:ext cx="538212" cy="515967"/>
            </a:xfrm>
            <a:prstGeom prst="rect">
              <a:avLst/>
            </a:prstGeom>
            <a:solidFill>
              <a:srgbClr val="F2A1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w="9525">
                  <a:solidFill>
                    <a:schemeClr val="tx1"/>
                  </a:solidFill>
                </a:ln>
              </a:endParaRPr>
            </a:p>
          </p:txBody>
        </p:sp>
        <p:sp>
          <p:nvSpPr>
            <p:cNvPr id="13" name="Oval 12">
              <a:extLst>
                <a:ext uri="{FF2B5EF4-FFF2-40B4-BE49-F238E27FC236}">
                  <a16:creationId xmlns:a16="http://schemas.microsoft.com/office/drawing/2014/main" id="{F949A0DF-A261-4B28-8D98-C75531E4E268}"/>
                </a:ext>
              </a:extLst>
            </p:cNvPr>
            <p:cNvSpPr/>
            <p:nvPr/>
          </p:nvSpPr>
          <p:spPr>
            <a:xfrm>
              <a:off x="8210523" y="429015"/>
              <a:ext cx="470328" cy="471464"/>
            </a:xfrm>
            <a:prstGeom prst="ellipse">
              <a:avLst/>
            </a:prstGeom>
            <a:solidFill>
              <a:srgbClr val="69BC9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2642217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075614" y="6310311"/>
            <a:ext cx="5439736" cy="365125"/>
          </a:xfrm>
          <a:prstGeom prst="rect">
            <a:avLst/>
          </a:prstGeom>
        </p:spPr>
        <p:txBody>
          <a:bodyPr/>
          <a:lstStyle>
            <a:lvl1pPr>
              <a:defRPr sz="1300">
                <a:solidFill>
                  <a:schemeClr val="tx1">
                    <a:lumMod val="50000"/>
                    <a:lumOff val="50000"/>
                  </a:schemeClr>
                </a:solidFill>
                <a:latin typeface="Arial" panose="020B0604020202020204" pitchFamily="34" charset="0"/>
                <a:cs typeface="Arial" panose="020B0604020202020204" pitchFamily="34" charset="0"/>
              </a:defRPr>
            </a:lvl1pPr>
          </a:lstStyle>
          <a:p>
            <a:pPr algn="r"/>
            <a:r>
              <a:rPr lang="en-US" dirty="0"/>
              <a:t>Footer or page number use this space, right justify</a:t>
            </a:r>
          </a:p>
        </p:txBody>
      </p:sp>
      <p:sp>
        <p:nvSpPr>
          <p:cNvPr id="6" name="Title 1">
            <a:extLst>
              <a:ext uri="{FF2B5EF4-FFF2-40B4-BE49-F238E27FC236}">
                <a16:creationId xmlns:a16="http://schemas.microsoft.com/office/drawing/2014/main" id="{B38234C9-2059-4121-9750-B7EB569E0F43}"/>
              </a:ext>
            </a:extLst>
          </p:cNvPr>
          <p:cNvSpPr txBox="1">
            <a:spLocks/>
          </p:cNvSpPr>
          <p:nvPr userDrawn="1"/>
        </p:nvSpPr>
        <p:spPr>
          <a:xfrm>
            <a:off x="629841" y="725648"/>
            <a:ext cx="7886700" cy="965041"/>
          </a:xfrm>
          <a:prstGeom prst="rect">
            <a:avLst/>
          </a:prstGeom>
        </p:spPr>
        <p:txBody>
          <a:bodyPr/>
          <a:lstStyle>
            <a:lvl1pPr algn="l" defTabSz="914400" rtl="0" eaLnBrk="1" latinLnBrk="0" hangingPunct="1">
              <a:lnSpc>
                <a:spcPct val="90000"/>
              </a:lnSpc>
              <a:spcBef>
                <a:spcPct val="0"/>
              </a:spcBef>
              <a:buNone/>
              <a:defRPr sz="3600" kern="1200">
                <a:solidFill>
                  <a:srgbClr val="69BC9E"/>
                </a:solidFill>
                <a:latin typeface="Franklin Gothic Medium" panose="020B0603020102020204" pitchFamily="34" charset="0"/>
                <a:ea typeface="+mj-ea"/>
                <a:cs typeface="+mj-cs"/>
              </a:defRPr>
            </a:lvl1pPr>
          </a:lstStyle>
          <a:p>
            <a:r>
              <a:rPr lang="en-US" dirty="0"/>
              <a:t>Title goes here</a:t>
            </a:r>
          </a:p>
        </p:txBody>
      </p:sp>
      <p:cxnSp>
        <p:nvCxnSpPr>
          <p:cNvPr id="7" name="Straight Connector 6">
            <a:extLst>
              <a:ext uri="{FF2B5EF4-FFF2-40B4-BE49-F238E27FC236}">
                <a16:creationId xmlns:a16="http://schemas.microsoft.com/office/drawing/2014/main" id="{60BCED71-B76A-4B73-B536-607AB6C4EB21}"/>
              </a:ext>
            </a:extLst>
          </p:cNvPr>
          <p:cNvCxnSpPr>
            <a:cxnSpLocks/>
          </p:cNvCxnSpPr>
          <p:nvPr userDrawn="1"/>
        </p:nvCxnSpPr>
        <p:spPr>
          <a:xfrm>
            <a:off x="0" y="420576"/>
            <a:ext cx="91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5E0CE5A-8ACA-4AC5-BCB5-87F9BE69E70A}"/>
              </a:ext>
            </a:extLst>
          </p:cNvPr>
          <p:cNvGrpSpPr/>
          <p:nvPr userDrawn="1"/>
        </p:nvGrpSpPr>
        <p:grpSpPr>
          <a:xfrm>
            <a:off x="4370553" y="233135"/>
            <a:ext cx="402894" cy="374882"/>
            <a:chOff x="8176581" y="406764"/>
            <a:chExt cx="538212" cy="515967"/>
          </a:xfrm>
        </p:grpSpPr>
        <p:sp>
          <p:nvSpPr>
            <p:cNvPr id="9" name="Rectangle 8">
              <a:extLst>
                <a:ext uri="{FF2B5EF4-FFF2-40B4-BE49-F238E27FC236}">
                  <a16:creationId xmlns:a16="http://schemas.microsoft.com/office/drawing/2014/main" id="{B7A19B9A-F36A-41A6-BEE3-E2F6CCC871C3}"/>
                </a:ext>
              </a:extLst>
            </p:cNvPr>
            <p:cNvSpPr/>
            <p:nvPr/>
          </p:nvSpPr>
          <p:spPr>
            <a:xfrm>
              <a:off x="8176581" y="406764"/>
              <a:ext cx="538212" cy="515967"/>
            </a:xfrm>
            <a:prstGeom prst="rect">
              <a:avLst/>
            </a:prstGeom>
            <a:solidFill>
              <a:srgbClr val="F2A1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w="9525">
                  <a:solidFill>
                    <a:schemeClr val="tx1"/>
                  </a:solidFill>
                </a:ln>
              </a:endParaRPr>
            </a:p>
          </p:txBody>
        </p:sp>
        <p:sp>
          <p:nvSpPr>
            <p:cNvPr id="10" name="Oval 9">
              <a:extLst>
                <a:ext uri="{FF2B5EF4-FFF2-40B4-BE49-F238E27FC236}">
                  <a16:creationId xmlns:a16="http://schemas.microsoft.com/office/drawing/2014/main" id="{358D163D-1FFB-451A-9B27-BD909F4E84A1}"/>
                </a:ext>
              </a:extLst>
            </p:cNvPr>
            <p:cNvSpPr/>
            <p:nvPr/>
          </p:nvSpPr>
          <p:spPr>
            <a:xfrm>
              <a:off x="8210523" y="429015"/>
              <a:ext cx="470328" cy="471464"/>
            </a:xfrm>
            <a:prstGeom prst="ellipse">
              <a:avLst/>
            </a:prstGeom>
            <a:solidFill>
              <a:srgbClr val="69BC9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3224536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ADE96C6C-CF3A-4BF1-AB63-F30AA5F7F3CD}"/>
              </a:ext>
            </a:extLst>
          </p:cNvPr>
          <p:cNvSpPr>
            <a:spLocks noGrp="1"/>
          </p:cNvSpPr>
          <p:nvPr>
            <p:ph type="ftr" sz="quarter" idx="11"/>
          </p:nvPr>
        </p:nvSpPr>
        <p:spPr>
          <a:xfrm>
            <a:off x="3075614" y="6310311"/>
            <a:ext cx="5439736" cy="365125"/>
          </a:xfrm>
          <a:prstGeom prst="rect">
            <a:avLst/>
          </a:prstGeom>
        </p:spPr>
        <p:txBody>
          <a:bodyPr/>
          <a:lstStyle>
            <a:lvl1pPr>
              <a:defRPr sz="1300">
                <a:solidFill>
                  <a:schemeClr val="tx1">
                    <a:lumMod val="50000"/>
                    <a:lumOff val="50000"/>
                  </a:schemeClr>
                </a:solidFill>
                <a:latin typeface="Arial" panose="020B0604020202020204" pitchFamily="34" charset="0"/>
                <a:cs typeface="Arial" panose="020B0604020202020204" pitchFamily="34" charset="0"/>
              </a:defRPr>
            </a:lvl1pPr>
          </a:lstStyle>
          <a:p>
            <a:pPr algn="r"/>
            <a:r>
              <a:rPr lang="en-US" dirty="0"/>
              <a:t>Footer or page number use this space, right justify</a:t>
            </a:r>
          </a:p>
        </p:txBody>
      </p:sp>
    </p:spTree>
    <p:extLst>
      <p:ext uri="{BB962C8B-B14F-4D97-AF65-F5344CB8AC3E}">
        <p14:creationId xmlns:p14="http://schemas.microsoft.com/office/powerpoint/2010/main" val="1791073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solidFill>
                  <a:srgbClr val="69BC9E"/>
                </a:solidFill>
                <a:latin typeface="Franklin Gothic Medium" panose="020B0603020102020204" pitchFamily="34" charset="0"/>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315360"/>
            <a:ext cx="2949178" cy="3553627"/>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9703941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solidFill>
                  <a:srgbClr val="69BC9E"/>
                </a:solidFill>
                <a:latin typeface="Franklin Gothic Medium" panose="020B060302010202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290194"/>
            <a:ext cx="2949178" cy="3578794"/>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1531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sz="3600">
                <a:solidFill>
                  <a:srgbClr val="69BC9E"/>
                </a:solidFill>
                <a:latin typeface="Franklin Gothic Medium" panose="020B06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836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E6D77C-0518-43FF-9176-A6F9585D0C7C}"/>
              </a:ext>
            </a:extLst>
          </p:cNvPr>
          <p:cNvGrpSpPr/>
          <p:nvPr userDrawn="1"/>
        </p:nvGrpSpPr>
        <p:grpSpPr>
          <a:xfrm>
            <a:off x="6597261" y="5992858"/>
            <a:ext cx="2149814" cy="748758"/>
            <a:chOff x="1" y="48984"/>
            <a:chExt cx="2001266" cy="718135"/>
          </a:xfrm>
        </p:grpSpPr>
        <p:pic>
          <p:nvPicPr>
            <p:cNvPr id="10" name="Picture 9">
              <a:extLst>
                <a:ext uri="{FF2B5EF4-FFF2-40B4-BE49-F238E27FC236}">
                  <a16:creationId xmlns:a16="http://schemas.microsoft.com/office/drawing/2014/main" id="{2E9E0108-1D85-432A-B455-BC494AE9B7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 y="48984"/>
              <a:ext cx="840351" cy="718135"/>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7C01BB38-FF0F-483C-8781-0A96DF652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913455" y="208401"/>
              <a:ext cx="1087812" cy="441084"/>
            </a:xfrm>
            <a:prstGeom prst="rect">
              <a:avLst/>
            </a:prstGeom>
            <a:ln>
              <a:noFill/>
            </a:ln>
            <a:extLst>
              <a:ext uri="{53640926-AAD7-44D8-BBD7-CCE9431645EC}">
                <a14:shadowObscured xmlns:a14="http://schemas.microsoft.com/office/drawing/2010/main"/>
              </a:ext>
            </a:extLst>
          </p:spPr>
        </p:pic>
      </p:grpSp>
      <p:sp>
        <p:nvSpPr>
          <p:cNvPr id="12" name="Text Placeholder 2">
            <a:extLst>
              <a:ext uri="{FF2B5EF4-FFF2-40B4-BE49-F238E27FC236}">
                <a16:creationId xmlns:a16="http://schemas.microsoft.com/office/drawing/2014/main" id="{0B8C946C-DC01-483A-8A64-6B3B8B6D0DCF}"/>
              </a:ext>
            </a:extLst>
          </p:cNvPr>
          <p:cNvSpPr>
            <a:spLocks noGrp="1"/>
          </p:cNvSpPr>
          <p:nvPr>
            <p:ph type="body" sz="quarter" idx="11" hasCustomPrompt="1"/>
          </p:nvPr>
        </p:nvSpPr>
        <p:spPr>
          <a:xfrm>
            <a:off x="573130" y="4797027"/>
            <a:ext cx="8127406" cy="805343"/>
          </a:xfrm>
          <a:prstGeom prst="rect">
            <a:avLst/>
          </a:prstGeom>
        </p:spPr>
        <p:txBody>
          <a:bodyPr/>
          <a:lstStyle>
            <a:lvl1pPr marL="0" indent="0">
              <a:buNone/>
              <a:defRPr sz="3400" baseline="0">
                <a:solidFill>
                  <a:srgbClr val="69BC9E"/>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stStyle>
          <a:p>
            <a:pPr lvl="0"/>
            <a:r>
              <a:rPr lang="en-US" dirty="0"/>
              <a:t>Title for presentation goes here</a:t>
            </a:r>
          </a:p>
        </p:txBody>
      </p:sp>
      <p:sp>
        <p:nvSpPr>
          <p:cNvPr id="13" name="Text Placeholder 4">
            <a:extLst>
              <a:ext uri="{FF2B5EF4-FFF2-40B4-BE49-F238E27FC236}">
                <a16:creationId xmlns:a16="http://schemas.microsoft.com/office/drawing/2014/main" id="{D980D520-F489-4D73-8CC4-952AE5ADC5EA}"/>
              </a:ext>
            </a:extLst>
          </p:cNvPr>
          <p:cNvSpPr>
            <a:spLocks noGrp="1"/>
          </p:cNvSpPr>
          <p:nvPr>
            <p:ph type="body" sz="quarter" idx="14" hasCustomPrompt="1"/>
          </p:nvPr>
        </p:nvSpPr>
        <p:spPr>
          <a:xfrm>
            <a:off x="573131" y="5602370"/>
            <a:ext cx="5843368" cy="887667"/>
          </a:xfrm>
          <a:prstGeom prst="rect">
            <a:avLst/>
          </a:prstGeom>
        </p:spPr>
        <p:txBody>
          <a:bodyPr/>
          <a:lstStyle>
            <a:lvl1pPr marL="0" marR="0" indent="0" defTabSz="914400" eaLnBrk="1" fontAlgn="auto" latinLnBrk="0" hangingPunct="1">
              <a:lnSpc>
                <a:spcPct val="100000"/>
              </a:lnSpc>
              <a:spcBef>
                <a:spcPts val="0"/>
              </a:spcBef>
              <a:spcAft>
                <a:spcPts val="0"/>
              </a:spcAft>
              <a:buClrTx/>
              <a:buSzTx/>
              <a:buFontTx/>
              <a:buNone/>
              <a:tabLst/>
              <a:defRPr sz="1800">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panose="020B0604020202020204" pitchFamily="34" charset="0"/>
              <a:buChar char="•"/>
              <a:defRPr sz="1800">
                <a:latin typeface="Century Gothic" charset="0"/>
                <a:ea typeface="Arial" panose="020B0604020202020204" pitchFamily="34" charset="0"/>
                <a:cs typeface="Century Gothic" charset="0"/>
              </a:defRPr>
            </a:lvl2pPr>
            <a:lvl3pPr marL="914400" indent="0">
              <a:buFont typeface="Arial" panose="020B0604020202020204" pitchFamily="34" charset="0"/>
              <a:buNone/>
              <a:defRPr>
                <a:latin typeface="Century Gothic" charset="0"/>
                <a:ea typeface="Arial" panose="020B0604020202020204" pitchFamily="34" charset="0"/>
                <a:cs typeface="Century Gothic" charset="0"/>
              </a:defRPr>
            </a:lvl3pPr>
            <a:lvl4pPr marL="1371600" indent="0">
              <a:buFont typeface="Arial" panose="020B0604020202020204" pitchFamily="34" charset="0"/>
              <a:buNone/>
              <a:defRPr>
                <a:latin typeface="Century Gothic" charset="0"/>
                <a:ea typeface="Arial" panose="020B0604020202020204" pitchFamily="34" charset="0"/>
                <a:cs typeface="Century Gothic" charset="0"/>
              </a:defRPr>
            </a:lvl4pPr>
            <a:lvl5pPr marL="1828800" indent="0">
              <a:buFont typeface="Arial" panose="020B0604020202020204" pitchFamily="34" charset="0"/>
              <a:buNone/>
              <a:defRPr>
                <a:latin typeface="Century Gothic" charset="0"/>
                <a:ea typeface="Arial" panose="020B0604020202020204" pitchFamily="34" charset="0"/>
                <a:cs typeface="Century Gothic" charset="0"/>
              </a:defRPr>
            </a:lvl5pPr>
          </a:lstStyle>
          <a:p>
            <a:r>
              <a:rPr lang="en-US" dirty="0"/>
              <a:t>Name, Data for Impact</a:t>
            </a:r>
          </a:p>
          <a:p>
            <a:r>
              <a:rPr lang="en-US" dirty="0"/>
              <a:t>Meeting or event</a:t>
            </a:r>
          </a:p>
          <a:p>
            <a:r>
              <a:rPr lang="en-US" dirty="0"/>
              <a:t>Date</a:t>
            </a:r>
          </a:p>
        </p:txBody>
      </p:sp>
      <p:grpSp>
        <p:nvGrpSpPr>
          <p:cNvPr id="14" name="Group 13">
            <a:extLst>
              <a:ext uri="{FF2B5EF4-FFF2-40B4-BE49-F238E27FC236}">
                <a16:creationId xmlns:a16="http://schemas.microsoft.com/office/drawing/2014/main" id="{5902B989-B134-4B97-AD45-592A588273D0}"/>
              </a:ext>
            </a:extLst>
          </p:cNvPr>
          <p:cNvGrpSpPr/>
          <p:nvPr userDrawn="1"/>
        </p:nvGrpSpPr>
        <p:grpSpPr>
          <a:xfrm>
            <a:off x="0" y="1239998"/>
            <a:ext cx="6060419" cy="2947272"/>
            <a:chOff x="0" y="1239998"/>
            <a:chExt cx="6060419" cy="2947272"/>
          </a:xfrm>
        </p:grpSpPr>
        <p:grpSp>
          <p:nvGrpSpPr>
            <p:cNvPr id="4" name="Group 3">
              <a:extLst>
                <a:ext uri="{FF2B5EF4-FFF2-40B4-BE49-F238E27FC236}">
                  <a16:creationId xmlns:a16="http://schemas.microsoft.com/office/drawing/2014/main" id="{00F08213-9F49-453A-9461-49C9613C08C7}"/>
                </a:ext>
              </a:extLst>
            </p:cNvPr>
            <p:cNvGrpSpPr/>
            <p:nvPr userDrawn="1"/>
          </p:nvGrpSpPr>
          <p:grpSpPr>
            <a:xfrm>
              <a:off x="3113147" y="1239998"/>
              <a:ext cx="2947272" cy="2947272"/>
              <a:chOff x="3113147" y="1239998"/>
              <a:chExt cx="2947272" cy="2947272"/>
            </a:xfrm>
          </p:grpSpPr>
          <p:sp>
            <p:nvSpPr>
              <p:cNvPr id="2" name="Rectangle 1">
                <a:extLst>
                  <a:ext uri="{FF2B5EF4-FFF2-40B4-BE49-F238E27FC236}">
                    <a16:creationId xmlns:a16="http://schemas.microsoft.com/office/drawing/2014/main" id="{33C550F7-8802-49F0-9831-FA3261292C86}"/>
                  </a:ext>
                </a:extLst>
              </p:cNvPr>
              <p:cNvSpPr/>
              <p:nvPr userDrawn="1"/>
            </p:nvSpPr>
            <p:spPr>
              <a:xfrm>
                <a:off x="3113147" y="1239998"/>
                <a:ext cx="2947272" cy="2947272"/>
              </a:xfrm>
              <a:prstGeom prst="rect">
                <a:avLst/>
              </a:prstGeom>
              <a:solidFill>
                <a:srgbClr val="69BC9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E4AB1678-1F80-403D-97B2-F530694064CD}"/>
                  </a:ext>
                </a:extLst>
              </p:cNvPr>
              <p:cNvSpPr/>
              <p:nvPr userDrawn="1"/>
            </p:nvSpPr>
            <p:spPr>
              <a:xfrm>
                <a:off x="3128779" y="1255630"/>
                <a:ext cx="2916009" cy="2916009"/>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 name="Straight Connector 5">
              <a:extLst>
                <a:ext uri="{FF2B5EF4-FFF2-40B4-BE49-F238E27FC236}">
                  <a16:creationId xmlns:a16="http://schemas.microsoft.com/office/drawing/2014/main" id="{0E00814E-2D53-4B48-ADDB-7CD60361BB3F}"/>
                </a:ext>
              </a:extLst>
            </p:cNvPr>
            <p:cNvCxnSpPr/>
            <p:nvPr userDrawn="1"/>
          </p:nvCxnSpPr>
          <p:spPr>
            <a:xfrm>
              <a:off x="0" y="2713634"/>
              <a:ext cx="457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E7C63AE8-CF48-4135-A0C2-DA668EAEB7DC}"/>
                </a:ext>
              </a:extLst>
            </p:cNvPr>
            <p:cNvSpPr/>
            <p:nvPr userDrawn="1"/>
          </p:nvSpPr>
          <p:spPr>
            <a:xfrm>
              <a:off x="4510256" y="2637107"/>
              <a:ext cx="153054" cy="153054"/>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380826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lvl1pPr>
              <a:defRPr sz="3600">
                <a:solidFill>
                  <a:srgbClr val="69BC9E"/>
                </a:solidFill>
                <a:latin typeface="Franklin Gothic Medium" panose="020B06030201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8569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4838892-4354-4271-8CDC-1DEF1324DED2}"/>
              </a:ext>
            </a:extLst>
          </p:cNvPr>
          <p:cNvSpPr>
            <a:spLocks noGrp="1"/>
          </p:cNvSpPr>
          <p:nvPr>
            <p:ph type="body" sz="quarter" idx="11" hasCustomPrompt="1"/>
          </p:nvPr>
        </p:nvSpPr>
        <p:spPr>
          <a:xfrm>
            <a:off x="279931" y="3678693"/>
            <a:ext cx="9264068" cy="838196"/>
          </a:xfrm>
          <a:prstGeom prst="rect">
            <a:avLst/>
          </a:prstGeom>
        </p:spPr>
        <p:txBody>
          <a:bodyPr/>
          <a:lstStyle>
            <a:lvl1pPr marL="0" indent="0">
              <a:buNone/>
              <a:defRPr sz="3400" baseline="0">
                <a:solidFill>
                  <a:srgbClr val="69BC9E"/>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stStyle>
          <a:p>
            <a:pPr lvl="0"/>
            <a:r>
              <a:rPr lang="en-US" dirty="0"/>
              <a:t>Title goes here</a:t>
            </a:r>
          </a:p>
        </p:txBody>
      </p:sp>
      <p:sp>
        <p:nvSpPr>
          <p:cNvPr id="8" name="Text Placeholder 4">
            <a:extLst>
              <a:ext uri="{FF2B5EF4-FFF2-40B4-BE49-F238E27FC236}">
                <a16:creationId xmlns:a16="http://schemas.microsoft.com/office/drawing/2014/main" id="{39FD2566-4520-4F24-839C-6C444AD412F6}"/>
              </a:ext>
            </a:extLst>
          </p:cNvPr>
          <p:cNvSpPr>
            <a:spLocks noGrp="1"/>
          </p:cNvSpPr>
          <p:nvPr>
            <p:ph type="body" sz="quarter" idx="14" hasCustomPrompt="1"/>
          </p:nvPr>
        </p:nvSpPr>
        <p:spPr>
          <a:xfrm>
            <a:off x="279931" y="4636282"/>
            <a:ext cx="2669309" cy="2057393"/>
          </a:xfrm>
          <a:prstGeom prst="rect">
            <a:avLst/>
          </a:prstGeom>
        </p:spPr>
        <p:txBody>
          <a:bodyPr/>
          <a:lstStyle>
            <a:lvl1pPr>
              <a:defRPr sz="2400">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panose="020B0604020202020204" pitchFamily="34" charset="0"/>
              <a:buChar char="•"/>
              <a:defRPr sz="1800">
                <a:latin typeface="Century Gothic" charset="0"/>
                <a:ea typeface="Arial" panose="020B0604020202020204" pitchFamily="34" charset="0"/>
                <a:cs typeface="Century Gothic" charset="0"/>
              </a:defRPr>
            </a:lvl2pPr>
            <a:lvl3pPr marL="914400" indent="0">
              <a:buFont typeface="Arial" panose="020B0604020202020204" pitchFamily="34" charset="0"/>
              <a:buNone/>
              <a:defRPr>
                <a:latin typeface="Century Gothic" charset="0"/>
                <a:ea typeface="Arial" panose="020B0604020202020204" pitchFamily="34" charset="0"/>
                <a:cs typeface="Century Gothic" charset="0"/>
              </a:defRPr>
            </a:lvl3pPr>
            <a:lvl4pPr marL="1371600" indent="0">
              <a:buFont typeface="Arial" panose="020B0604020202020204" pitchFamily="34" charset="0"/>
              <a:buNone/>
              <a:defRPr>
                <a:latin typeface="Century Gothic" charset="0"/>
                <a:ea typeface="Arial" panose="020B0604020202020204" pitchFamily="34" charset="0"/>
                <a:cs typeface="Century Gothic" charset="0"/>
              </a:defRPr>
            </a:lvl4pPr>
            <a:lvl5pPr marL="1828800" indent="0">
              <a:buFont typeface="Arial" panose="020B0604020202020204" pitchFamily="34" charset="0"/>
              <a:buNone/>
              <a:defRPr>
                <a:latin typeface="Century Gothic" charset="0"/>
                <a:ea typeface="Arial" panose="020B0604020202020204" pitchFamily="34" charset="0"/>
                <a:cs typeface="Century Gothic" charset="0"/>
              </a:defRPr>
            </a:lvl5pPr>
          </a:lstStyle>
          <a:p>
            <a:pPr lvl="0"/>
            <a:r>
              <a:rPr lang="en-US" dirty="0"/>
              <a:t>Type text here</a:t>
            </a:r>
          </a:p>
          <a:p>
            <a:pPr lvl="1"/>
            <a:r>
              <a:rPr lang="en-US" dirty="0"/>
              <a:t>Type text here</a:t>
            </a:r>
          </a:p>
        </p:txBody>
      </p:sp>
      <p:sp>
        <p:nvSpPr>
          <p:cNvPr id="9" name="Text Placeholder 4">
            <a:extLst>
              <a:ext uri="{FF2B5EF4-FFF2-40B4-BE49-F238E27FC236}">
                <a16:creationId xmlns:a16="http://schemas.microsoft.com/office/drawing/2014/main" id="{18650970-2460-49EF-8F07-1EA4CC914C2C}"/>
              </a:ext>
            </a:extLst>
          </p:cNvPr>
          <p:cNvSpPr>
            <a:spLocks noGrp="1"/>
          </p:cNvSpPr>
          <p:nvPr>
            <p:ph type="body" sz="quarter" idx="15" hasCustomPrompt="1"/>
          </p:nvPr>
        </p:nvSpPr>
        <p:spPr>
          <a:xfrm>
            <a:off x="3237345" y="4622157"/>
            <a:ext cx="2669309" cy="2057393"/>
          </a:xfrm>
          <a:prstGeom prst="rect">
            <a:avLst/>
          </a:prstGeom>
        </p:spPr>
        <p:txBody>
          <a:bodyPr/>
          <a:lstStyle>
            <a:lvl1pPr>
              <a:defRPr sz="2400">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panose="020B0604020202020204" pitchFamily="34" charset="0"/>
              <a:buChar char="•"/>
              <a:defRPr sz="1800">
                <a:latin typeface="Century Gothic" charset="0"/>
                <a:ea typeface="Arial" panose="020B0604020202020204" pitchFamily="34" charset="0"/>
                <a:cs typeface="Century Gothic" charset="0"/>
              </a:defRPr>
            </a:lvl2pPr>
            <a:lvl3pPr marL="914400" indent="0">
              <a:buFont typeface="Arial" panose="020B0604020202020204" pitchFamily="34" charset="0"/>
              <a:buNone/>
              <a:defRPr>
                <a:latin typeface="Century Gothic" charset="0"/>
                <a:ea typeface="Arial" panose="020B0604020202020204" pitchFamily="34" charset="0"/>
                <a:cs typeface="Century Gothic" charset="0"/>
              </a:defRPr>
            </a:lvl3pPr>
            <a:lvl4pPr marL="1371600" indent="0">
              <a:buFont typeface="Arial" panose="020B0604020202020204" pitchFamily="34" charset="0"/>
              <a:buNone/>
              <a:defRPr>
                <a:latin typeface="Century Gothic" charset="0"/>
                <a:ea typeface="Arial" panose="020B0604020202020204" pitchFamily="34" charset="0"/>
                <a:cs typeface="Century Gothic" charset="0"/>
              </a:defRPr>
            </a:lvl4pPr>
            <a:lvl5pPr marL="1828800" indent="0">
              <a:buFont typeface="Arial" panose="020B0604020202020204" pitchFamily="34" charset="0"/>
              <a:buNone/>
              <a:defRPr>
                <a:latin typeface="Century Gothic" charset="0"/>
                <a:ea typeface="Arial" panose="020B0604020202020204" pitchFamily="34" charset="0"/>
                <a:cs typeface="Century Gothic" charset="0"/>
              </a:defRPr>
            </a:lvl5pPr>
          </a:lstStyle>
          <a:p>
            <a:pPr lvl="0"/>
            <a:r>
              <a:rPr lang="en-US" dirty="0"/>
              <a:t>Type text here</a:t>
            </a:r>
          </a:p>
          <a:p>
            <a:pPr lvl="1"/>
            <a:r>
              <a:rPr lang="en-US" dirty="0"/>
              <a:t>Type text here</a:t>
            </a:r>
          </a:p>
        </p:txBody>
      </p:sp>
      <p:sp>
        <p:nvSpPr>
          <p:cNvPr id="10" name="Text Placeholder 4">
            <a:extLst>
              <a:ext uri="{FF2B5EF4-FFF2-40B4-BE49-F238E27FC236}">
                <a16:creationId xmlns:a16="http://schemas.microsoft.com/office/drawing/2014/main" id="{88395AEE-10C9-4118-8810-24BC03B1B5EA}"/>
              </a:ext>
            </a:extLst>
          </p:cNvPr>
          <p:cNvSpPr>
            <a:spLocks noGrp="1"/>
          </p:cNvSpPr>
          <p:nvPr>
            <p:ph type="body" sz="quarter" idx="16" hasCustomPrompt="1"/>
          </p:nvPr>
        </p:nvSpPr>
        <p:spPr>
          <a:xfrm>
            <a:off x="6170693" y="4615344"/>
            <a:ext cx="2669309" cy="2057393"/>
          </a:xfrm>
          <a:prstGeom prst="rect">
            <a:avLst/>
          </a:prstGeom>
        </p:spPr>
        <p:txBody>
          <a:bodyPr/>
          <a:lstStyle>
            <a:lvl1pPr>
              <a:defRPr sz="2400">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panose="020B0604020202020204" pitchFamily="34" charset="0"/>
              <a:buChar char="•"/>
              <a:defRPr sz="1800">
                <a:latin typeface="Century Gothic" charset="0"/>
                <a:ea typeface="Arial" panose="020B0604020202020204" pitchFamily="34" charset="0"/>
                <a:cs typeface="Century Gothic" charset="0"/>
              </a:defRPr>
            </a:lvl2pPr>
            <a:lvl3pPr marL="914400" indent="0">
              <a:buFont typeface="Arial" panose="020B0604020202020204" pitchFamily="34" charset="0"/>
              <a:buNone/>
              <a:defRPr>
                <a:latin typeface="Century Gothic" charset="0"/>
                <a:ea typeface="Arial" panose="020B0604020202020204" pitchFamily="34" charset="0"/>
                <a:cs typeface="Century Gothic" charset="0"/>
              </a:defRPr>
            </a:lvl3pPr>
            <a:lvl4pPr marL="1371600" indent="0">
              <a:buFont typeface="Arial" panose="020B0604020202020204" pitchFamily="34" charset="0"/>
              <a:buNone/>
              <a:defRPr>
                <a:latin typeface="Century Gothic" charset="0"/>
                <a:ea typeface="Arial" panose="020B0604020202020204" pitchFamily="34" charset="0"/>
                <a:cs typeface="Century Gothic" charset="0"/>
              </a:defRPr>
            </a:lvl4pPr>
            <a:lvl5pPr marL="1828800" indent="0">
              <a:buFont typeface="Arial" panose="020B0604020202020204" pitchFamily="34" charset="0"/>
              <a:buNone/>
              <a:defRPr>
                <a:latin typeface="Century Gothic" charset="0"/>
                <a:ea typeface="Arial" panose="020B0604020202020204" pitchFamily="34" charset="0"/>
                <a:cs typeface="Century Gothic" charset="0"/>
              </a:defRPr>
            </a:lvl5pPr>
          </a:lstStyle>
          <a:p>
            <a:pPr lvl="0"/>
            <a:r>
              <a:rPr lang="en-US" dirty="0"/>
              <a:t>Type text here</a:t>
            </a:r>
          </a:p>
          <a:p>
            <a:pPr lvl="1"/>
            <a:r>
              <a:rPr lang="en-US" dirty="0"/>
              <a:t>Type text here</a:t>
            </a:r>
          </a:p>
        </p:txBody>
      </p:sp>
      <p:sp>
        <p:nvSpPr>
          <p:cNvPr id="13" name="Picture Placeholder 7">
            <a:extLst>
              <a:ext uri="{FF2B5EF4-FFF2-40B4-BE49-F238E27FC236}">
                <a16:creationId xmlns:a16="http://schemas.microsoft.com/office/drawing/2014/main" id="{F237877E-E340-4D52-97B7-EF4032D9BE08}"/>
              </a:ext>
            </a:extLst>
          </p:cNvPr>
          <p:cNvSpPr>
            <a:spLocks noGrp="1"/>
          </p:cNvSpPr>
          <p:nvPr>
            <p:ph type="pic" sz="quarter" idx="10" hasCustomPrompt="1"/>
          </p:nvPr>
        </p:nvSpPr>
        <p:spPr>
          <a:xfrm>
            <a:off x="-3924" y="0"/>
            <a:ext cx="9147924" cy="3363985"/>
          </a:xfrm>
          <a:prstGeom prst="rect">
            <a:avLst/>
          </a:prstGeom>
          <a:solidFill>
            <a:schemeClr val="bg2"/>
          </a:solidFill>
        </p:spPr>
        <p:txBody>
          <a:bodyPr/>
          <a:lstStyle>
            <a:lvl1pPr marL="0" indent="0" algn="ctr">
              <a:buNone/>
              <a:defRPr/>
            </a:lvl1pPr>
          </a:lstStyle>
          <a:p>
            <a:br>
              <a:rPr lang="en-US" dirty="0"/>
            </a:br>
            <a:br>
              <a:rPr lang="en-US" dirty="0"/>
            </a:br>
            <a:br>
              <a:rPr lang="en-US" dirty="0"/>
            </a:br>
            <a:br>
              <a:rPr lang="en-US" dirty="0"/>
            </a:br>
            <a:br>
              <a:rPr lang="en-US" dirty="0"/>
            </a:br>
            <a:r>
              <a:rPr lang="en-US" dirty="0"/>
              <a:t>Right-click to add image or click icon </a:t>
            </a:r>
          </a:p>
        </p:txBody>
      </p:sp>
    </p:spTree>
    <p:extLst>
      <p:ext uri="{BB962C8B-B14F-4D97-AF65-F5344CB8AC3E}">
        <p14:creationId xmlns:p14="http://schemas.microsoft.com/office/powerpoint/2010/main" val="3291461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04838892-4354-4271-8CDC-1DEF1324DED2}"/>
              </a:ext>
            </a:extLst>
          </p:cNvPr>
          <p:cNvSpPr>
            <a:spLocks noGrp="1"/>
          </p:cNvSpPr>
          <p:nvPr>
            <p:ph type="body" sz="quarter" idx="11" hasCustomPrompt="1"/>
          </p:nvPr>
        </p:nvSpPr>
        <p:spPr>
          <a:xfrm>
            <a:off x="4118994" y="859872"/>
            <a:ext cx="4127383" cy="855678"/>
          </a:xfrm>
          <a:prstGeom prst="rect">
            <a:avLst/>
          </a:prstGeom>
        </p:spPr>
        <p:txBody>
          <a:bodyPr/>
          <a:lstStyle>
            <a:lvl1pPr marL="0" indent="0">
              <a:buNone/>
              <a:defRPr sz="3400" baseline="0">
                <a:solidFill>
                  <a:srgbClr val="69BC9E"/>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stStyle>
          <a:p>
            <a:pPr lvl="0"/>
            <a:r>
              <a:rPr lang="en-US" dirty="0"/>
              <a:t>Title goes here</a:t>
            </a:r>
          </a:p>
        </p:txBody>
      </p:sp>
      <p:sp>
        <p:nvSpPr>
          <p:cNvPr id="10" name="Text Placeholder 4">
            <a:extLst>
              <a:ext uri="{FF2B5EF4-FFF2-40B4-BE49-F238E27FC236}">
                <a16:creationId xmlns:a16="http://schemas.microsoft.com/office/drawing/2014/main" id="{88395AEE-10C9-4118-8810-24BC03B1B5EA}"/>
              </a:ext>
            </a:extLst>
          </p:cNvPr>
          <p:cNvSpPr>
            <a:spLocks noGrp="1"/>
          </p:cNvSpPr>
          <p:nvPr>
            <p:ph type="body" sz="quarter" idx="16" hasCustomPrompt="1"/>
          </p:nvPr>
        </p:nvSpPr>
        <p:spPr>
          <a:xfrm>
            <a:off x="4118994" y="1805032"/>
            <a:ext cx="3812797" cy="3287085"/>
          </a:xfrm>
          <a:prstGeom prst="rect">
            <a:avLst/>
          </a:prstGeom>
        </p:spPr>
        <p:txBody>
          <a:bodyPr/>
          <a:lstStyle>
            <a:lvl1pPr>
              <a:defRPr sz="2400">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panose="020B0604020202020204" pitchFamily="34" charset="0"/>
              <a:buChar char="•"/>
              <a:defRPr sz="1800">
                <a:latin typeface="Century Gothic" charset="0"/>
                <a:ea typeface="Arial" panose="020B0604020202020204" pitchFamily="34" charset="0"/>
                <a:cs typeface="Century Gothic" charset="0"/>
              </a:defRPr>
            </a:lvl2pPr>
            <a:lvl3pPr marL="1257300" indent="-342900">
              <a:buFont typeface="Arial" panose="020B0604020202020204" pitchFamily="34" charset="0"/>
              <a:buChar char="•"/>
              <a:defRPr>
                <a:latin typeface="Century Gothic" charset="0"/>
                <a:ea typeface="Arial" panose="020B0604020202020204" pitchFamily="34" charset="0"/>
                <a:cs typeface="Century Gothic" charset="0"/>
              </a:defRPr>
            </a:lvl3pPr>
            <a:lvl4pPr marL="1657350" indent="-285750">
              <a:buFont typeface="Arial" panose="020B0604020202020204" pitchFamily="34" charset="0"/>
              <a:buChar char="•"/>
              <a:defRPr>
                <a:latin typeface="Century Gothic" charset="0"/>
                <a:ea typeface="Arial" panose="020B0604020202020204" pitchFamily="34" charset="0"/>
                <a:cs typeface="Century Gothic" charset="0"/>
              </a:defRPr>
            </a:lvl4pPr>
            <a:lvl5pPr marL="2114550" indent="-285750">
              <a:buFont typeface="Arial" panose="020B0604020202020204" pitchFamily="34" charset="0"/>
              <a:buChar char="•"/>
              <a:defRPr>
                <a:latin typeface="Century Gothic" charset="0"/>
                <a:ea typeface="Arial" panose="020B0604020202020204" pitchFamily="34" charset="0"/>
                <a:cs typeface="Century Gothic" charset="0"/>
              </a:defRPr>
            </a:lvl5pPr>
          </a:lstStyle>
          <a:p>
            <a:pPr lvl="0"/>
            <a:r>
              <a:rPr lang="en-US" dirty="0"/>
              <a:t>Type text here</a:t>
            </a:r>
          </a:p>
          <a:p>
            <a:pPr lvl="1"/>
            <a:r>
              <a:rPr lang="en-US" dirty="0"/>
              <a:t>Type text here</a:t>
            </a:r>
          </a:p>
          <a:p>
            <a:pPr lvl="2"/>
            <a:r>
              <a:rPr lang="en-US" dirty="0"/>
              <a:t>Third level</a:t>
            </a:r>
          </a:p>
          <a:p>
            <a:pPr lvl="3"/>
            <a:r>
              <a:rPr lang="en-US" dirty="0"/>
              <a:t>Fourth level</a:t>
            </a:r>
          </a:p>
          <a:p>
            <a:pPr lvl="4"/>
            <a:r>
              <a:rPr lang="en-US" dirty="0"/>
              <a:t>Fifth level</a:t>
            </a:r>
          </a:p>
        </p:txBody>
      </p:sp>
      <p:sp>
        <p:nvSpPr>
          <p:cNvPr id="13" name="Picture Placeholder 7">
            <a:extLst>
              <a:ext uri="{FF2B5EF4-FFF2-40B4-BE49-F238E27FC236}">
                <a16:creationId xmlns:a16="http://schemas.microsoft.com/office/drawing/2014/main" id="{F237877E-E340-4D52-97B7-EF4032D9BE08}"/>
              </a:ext>
            </a:extLst>
          </p:cNvPr>
          <p:cNvSpPr>
            <a:spLocks noGrp="1"/>
          </p:cNvSpPr>
          <p:nvPr>
            <p:ph type="pic" sz="quarter" idx="10" hasCustomPrompt="1"/>
          </p:nvPr>
        </p:nvSpPr>
        <p:spPr>
          <a:xfrm>
            <a:off x="-3924" y="0"/>
            <a:ext cx="3556662" cy="6858000"/>
          </a:xfrm>
          <a:prstGeom prst="rect">
            <a:avLst/>
          </a:prstGeom>
          <a:solidFill>
            <a:schemeClr val="bg2"/>
          </a:solidFill>
        </p:spPr>
        <p:txBody>
          <a:bodyPr/>
          <a:lstStyle>
            <a:lvl1pPr marL="0" indent="0" algn="ctr">
              <a:buNone/>
              <a:defRPr/>
            </a:lvl1pPr>
          </a:lstStyle>
          <a:p>
            <a:br>
              <a:rPr lang="en-US" dirty="0"/>
            </a:br>
            <a:br>
              <a:rPr lang="en-US" dirty="0"/>
            </a:br>
            <a:br>
              <a:rPr lang="en-US" dirty="0"/>
            </a:br>
            <a:br>
              <a:rPr lang="en-US" dirty="0"/>
            </a:br>
            <a:br>
              <a:rPr lang="en-US" dirty="0"/>
            </a:br>
            <a:r>
              <a:rPr lang="en-US" dirty="0"/>
              <a:t>Right-click to add image or click icon </a:t>
            </a:r>
          </a:p>
        </p:txBody>
      </p:sp>
    </p:spTree>
    <p:extLst>
      <p:ext uri="{BB962C8B-B14F-4D97-AF65-F5344CB8AC3E}">
        <p14:creationId xmlns:p14="http://schemas.microsoft.com/office/powerpoint/2010/main" val="4061744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 Placeholder 22">
            <a:extLst>
              <a:ext uri="{FF2B5EF4-FFF2-40B4-BE49-F238E27FC236}">
                <a16:creationId xmlns:a16="http://schemas.microsoft.com/office/drawing/2014/main" id="{80F76BCD-5EA3-4305-9FAC-7AA93751B783}"/>
              </a:ext>
            </a:extLst>
          </p:cNvPr>
          <p:cNvSpPr>
            <a:spLocks noGrp="1"/>
          </p:cNvSpPr>
          <p:nvPr>
            <p:ph type="body" sz="quarter" idx="13" hasCustomPrompt="1"/>
          </p:nvPr>
        </p:nvSpPr>
        <p:spPr>
          <a:xfrm>
            <a:off x="406898" y="2268536"/>
            <a:ext cx="8292485" cy="2590800"/>
          </a:xfrm>
          <a:prstGeom prst="rect">
            <a:avLst/>
          </a:prstGeom>
        </p:spPr>
        <p:txBody>
          <a:bodyPr/>
          <a:lstStyle>
            <a:lvl1pPr>
              <a:defRPr sz="2800">
                <a:solidFill>
                  <a:schemeClr val="tx1"/>
                </a:solidFill>
                <a:latin typeface="Arial" panose="020B0604020202020204" pitchFamily="34" charset="0"/>
                <a:ea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ea typeface="Arial" panose="020B0604020202020204" pitchFamily="34" charset="0"/>
                <a:cs typeface="Arial" panose="020B0604020202020204" pitchFamily="34" charset="0"/>
              </a:defRPr>
            </a:lvl2pPr>
            <a:lvl3pPr>
              <a:defRPr sz="2000">
                <a:solidFill>
                  <a:schemeClr val="tx1"/>
                </a:solidFill>
                <a:latin typeface="Arial" panose="020B0604020202020204" pitchFamily="34" charset="0"/>
                <a:ea typeface="Arial" panose="020B0604020202020204" pitchFamily="34" charset="0"/>
                <a:cs typeface="Arial" panose="020B0604020202020204" pitchFamily="34" charset="0"/>
              </a:defRPr>
            </a:lvl3pPr>
            <a:lvl4pPr>
              <a:defRPr>
                <a:solidFill>
                  <a:schemeClr val="tx1"/>
                </a:solidFill>
                <a:latin typeface="Century Gothic" charset="0"/>
                <a:ea typeface="Arial" panose="020B0604020202020204" pitchFamily="34" charset="0"/>
                <a:cs typeface="Century Gothic" charset="0"/>
              </a:defRPr>
            </a:lvl4pPr>
            <a:lvl5pPr>
              <a:defRPr>
                <a:solidFill>
                  <a:schemeClr val="tx1"/>
                </a:solidFill>
                <a:latin typeface="Futura LT Pro Book" panose="020B05020202040203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ext Placeholder 24">
            <a:extLst>
              <a:ext uri="{FF2B5EF4-FFF2-40B4-BE49-F238E27FC236}">
                <a16:creationId xmlns:a16="http://schemas.microsoft.com/office/drawing/2014/main" id="{0244C0D4-C1BD-4D4C-9FAF-5A6C5F7A93B3}"/>
              </a:ext>
            </a:extLst>
          </p:cNvPr>
          <p:cNvSpPr>
            <a:spLocks noGrp="1"/>
          </p:cNvSpPr>
          <p:nvPr>
            <p:ph type="body" sz="quarter" idx="14" hasCustomPrompt="1"/>
          </p:nvPr>
        </p:nvSpPr>
        <p:spPr>
          <a:xfrm>
            <a:off x="406898" y="1073741"/>
            <a:ext cx="6830291" cy="837214"/>
          </a:xfrm>
          <a:prstGeom prst="rect">
            <a:avLst/>
          </a:prstGeom>
        </p:spPr>
        <p:txBody>
          <a:bodyPr/>
          <a:lstStyle>
            <a:lvl1pPr marL="0" indent="0">
              <a:buNone/>
              <a:defRPr sz="3600">
                <a:solidFill>
                  <a:srgbClr val="69BC9E"/>
                </a:solidFill>
                <a:latin typeface="Franklin Gothic Medium" panose="020B0603020102020204" pitchFamily="34" charset="0"/>
                <a:ea typeface="Franklin Gothic Medium" panose="020B0603020102020204" pitchFamily="34" charset="0"/>
                <a:cs typeface="Franklin Gothic Medium" panose="020B0603020102020204" pitchFamily="34" charset="0"/>
              </a:defRPr>
            </a:lvl1pPr>
          </a:lstStyle>
          <a:p>
            <a:pPr lvl="0"/>
            <a:r>
              <a:rPr lang="en-US" dirty="0"/>
              <a:t>Title goes here</a:t>
            </a:r>
          </a:p>
        </p:txBody>
      </p:sp>
      <p:grpSp>
        <p:nvGrpSpPr>
          <p:cNvPr id="9" name="Group 8">
            <a:extLst>
              <a:ext uri="{FF2B5EF4-FFF2-40B4-BE49-F238E27FC236}">
                <a16:creationId xmlns:a16="http://schemas.microsoft.com/office/drawing/2014/main" id="{11310360-53FA-4C4A-9801-BBD09811E07D}"/>
              </a:ext>
            </a:extLst>
          </p:cNvPr>
          <p:cNvGrpSpPr/>
          <p:nvPr userDrawn="1"/>
        </p:nvGrpSpPr>
        <p:grpSpPr>
          <a:xfrm>
            <a:off x="463540" y="214106"/>
            <a:ext cx="8511329" cy="453897"/>
            <a:chOff x="881445" y="231569"/>
            <a:chExt cx="8260996" cy="453897"/>
          </a:xfrm>
        </p:grpSpPr>
        <p:cxnSp>
          <p:nvCxnSpPr>
            <p:cNvPr id="10" name="Straight Connector 9">
              <a:extLst>
                <a:ext uri="{FF2B5EF4-FFF2-40B4-BE49-F238E27FC236}">
                  <a16:creationId xmlns:a16="http://schemas.microsoft.com/office/drawing/2014/main" id="{B0BB5E1E-5AB1-48B0-8C4F-86EB18552E57}"/>
                </a:ext>
              </a:extLst>
            </p:cNvPr>
            <p:cNvCxnSpPr/>
            <p:nvPr userDrawn="1"/>
          </p:nvCxnSpPr>
          <p:spPr>
            <a:xfrm>
              <a:off x="881445" y="457200"/>
              <a:ext cx="8260996" cy="0"/>
            </a:xfrm>
            <a:prstGeom prst="line">
              <a:avLst/>
            </a:prstGeom>
            <a:ln w="9525">
              <a:solidFill>
                <a:srgbClr val="69BC9E"/>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09510EF7-CB1A-45FB-8F94-728F38D046D8}"/>
                </a:ext>
              </a:extLst>
            </p:cNvPr>
            <p:cNvGrpSpPr/>
            <p:nvPr userDrawn="1"/>
          </p:nvGrpSpPr>
          <p:grpSpPr>
            <a:xfrm>
              <a:off x="4775210" y="231569"/>
              <a:ext cx="473466" cy="453897"/>
              <a:chOff x="8176581" y="406764"/>
              <a:chExt cx="538212" cy="515967"/>
            </a:xfrm>
          </p:grpSpPr>
          <p:sp>
            <p:nvSpPr>
              <p:cNvPr id="12" name="Rectangle 11">
                <a:extLst>
                  <a:ext uri="{FF2B5EF4-FFF2-40B4-BE49-F238E27FC236}">
                    <a16:creationId xmlns:a16="http://schemas.microsoft.com/office/drawing/2014/main" id="{605223AD-1CEE-4D88-9467-7E973B31CCFF}"/>
                  </a:ext>
                </a:extLst>
              </p:cNvPr>
              <p:cNvSpPr/>
              <p:nvPr/>
            </p:nvSpPr>
            <p:spPr>
              <a:xfrm>
                <a:off x="8176581" y="406764"/>
                <a:ext cx="538212" cy="515967"/>
              </a:xfrm>
              <a:prstGeom prst="rect">
                <a:avLst/>
              </a:prstGeom>
              <a:solidFill>
                <a:srgbClr val="F2A1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w="9525">
                    <a:solidFill>
                      <a:schemeClr val="tx1"/>
                    </a:solidFill>
                  </a:ln>
                </a:endParaRPr>
              </a:p>
            </p:txBody>
          </p:sp>
          <p:sp>
            <p:nvSpPr>
              <p:cNvPr id="13" name="Oval 12">
                <a:extLst>
                  <a:ext uri="{FF2B5EF4-FFF2-40B4-BE49-F238E27FC236}">
                    <a16:creationId xmlns:a16="http://schemas.microsoft.com/office/drawing/2014/main" id="{4EEA239C-B2B6-4AA9-8936-98CF9CA65C9F}"/>
                  </a:ext>
                </a:extLst>
              </p:cNvPr>
              <p:cNvSpPr/>
              <p:nvPr/>
            </p:nvSpPr>
            <p:spPr>
              <a:xfrm>
                <a:off x="8210523" y="429015"/>
                <a:ext cx="470328" cy="471464"/>
              </a:xfrm>
              <a:prstGeom prst="ellipse">
                <a:avLst/>
              </a:prstGeom>
              <a:solidFill>
                <a:srgbClr val="69BC9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spTree>
    <p:extLst>
      <p:ext uri="{BB962C8B-B14F-4D97-AF65-F5344CB8AC3E}">
        <p14:creationId xmlns:p14="http://schemas.microsoft.com/office/powerpoint/2010/main" val="3741921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CE4E84E-717D-4A8C-9754-2C89E778ACD1}"/>
              </a:ext>
            </a:extLst>
          </p:cNvPr>
          <p:cNvSpPr>
            <a:spLocks noGrp="1"/>
          </p:cNvSpPr>
          <p:nvPr>
            <p:ph type="pic" sz="quarter" idx="10" hasCustomPrompt="1"/>
          </p:nvPr>
        </p:nvSpPr>
        <p:spPr>
          <a:xfrm>
            <a:off x="-3924" y="0"/>
            <a:ext cx="9147924" cy="6858000"/>
          </a:xfrm>
          <a:prstGeom prst="rect">
            <a:avLst/>
          </a:prstGeom>
          <a:solidFill>
            <a:schemeClr val="bg2"/>
          </a:solidFill>
        </p:spPr>
        <p:txBody>
          <a:bodyPr/>
          <a:lstStyle>
            <a:lvl1pPr marL="0" indent="0" algn="r">
              <a:buNone/>
              <a:defRPr baseline="0"/>
            </a:lvl1pPr>
          </a:lstStyle>
          <a:p>
            <a:br>
              <a:rPr lang="en-US" dirty="0"/>
            </a:br>
            <a:br>
              <a:rPr lang="en-US" dirty="0"/>
            </a:br>
            <a:br>
              <a:rPr lang="en-US" dirty="0"/>
            </a:br>
            <a:br>
              <a:rPr lang="en-US" dirty="0"/>
            </a:br>
            <a:br>
              <a:rPr lang="en-US" dirty="0"/>
            </a:br>
            <a:r>
              <a:rPr lang="en-US" dirty="0"/>
              <a:t>                </a:t>
            </a:r>
          </a:p>
          <a:p>
            <a:endParaRPr lang="en-US" dirty="0"/>
          </a:p>
          <a:p>
            <a:r>
              <a:rPr lang="en-US" dirty="0"/>
              <a:t>     Right-click to   </a:t>
            </a:r>
          </a:p>
          <a:p>
            <a:r>
              <a:rPr lang="en-US" dirty="0"/>
              <a:t>add image </a:t>
            </a:r>
          </a:p>
          <a:p>
            <a:r>
              <a:rPr lang="en-US" dirty="0"/>
              <a:t>or click icon </a:t>
            </a:r>
          </a:p>
        </p:txBody>
      </p:sp>
      <p:sp>
        <p:nvSpPr>
          <p:cNvPr id="14" name="Rectangle 13">
            <a:extLst>
              <a:ext uri="{FF2B5EF4-FFF2-40B4-BE49-F238E27FC236}">
                <a16:creationId xmlns:a16="http://schemas.microsoft.com/office/drawing/2014/main" id="{E742FBFD-DED2-40CC-B387-62C6E60C33E3}"/>
              </a:ext>
            </a:extLst>
          </p:cNvPr>
          <p:cNvSpPr/>
          <p:nvPr userDrawn="1"/>
        </p:nvSpPr>
        <p:spPr>
          <a:xfrm>
            <a:off x="471055" y="1066800"/>
            <a:ext cx="4710545" cy="56388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 Placeholder 24">
            <a:extLst>
              <a:ext uri="{FF2B5EF4-FFF2-40B4-BE49-F238E27FC236}">
                <a16:creationId xmlns:a16="http://schemas.microsoft.com/office/drawing/2014/main" id="{DFE0BB00-971B-41B1-9DED-D3103E8250D9}"/>
              </a:ext>
            </a:extLst>
          </p:cNvPr>
          <p:cNvSpPr>
            <a:spLocks noGrp="1"/>
          </p:cNvSpPr>
          <p:nvPr>
            <p:ph type="body" sz="quarter" idx="11" hasCustomPrompt="1"/>
          </p:nvPr>
        </p:nvSpPr>
        <p:spPr>
          <a:xfrm>
            <a:off x="863599" y="1279286"/>
            <a:ext cx="4002015" cy="1540114"/>
          </a:xfrm>
          <a:prstGeom prst="rect">
            <a:avLst/>
          </a:prstGeom>
          <a:noFill/>
          <a:ln>
            <a:noFill/>
          </a:ln>
        </p:spPr>
        <p:txBody>
          <a:bodyPr/>
          <a:lstStyle>
            <a:lvl1pPr marL="0" marR="0" indent="0" defTabSz="914400" eaLnBrk="1" fontAlgn="auto" latinLnBrk="0" hangingPunct="1">
              <a:lnSpc>
                <a:spcPts val="3000"/>
              </a:lnSpc>
              <a:spcBef>
                <a:spcPts val="0"/>
              </a:spcBef>
              <a:spcAft>
                <a:spcPts val="0"/>
              </a:spcAft>
              <a:buClrTx/>
              <a:buSzTx/>
              <a:buFontTx/>
              <a:buNone/>
              <a:tabLst/>
              <a:defRPr sz="2800">
                <a:solidFill>
                  <a:srgbClr val="AB2472"/>
                </a:solidFill>
                <a:latin typeface="Franklin Gothic Medium" panose="020B0603020102020204" pitchFamily="34" charset="0"/>
                <a:ea typeface="Franklin Gothic Medium" panose="020B0603020102020204" pitchFamily="34" charset="0"/>
                <a:cs typeface="Arial" panose="020B0604020202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srgbClr val="69BC9E"/>
                </a:solidFill>
                <a:latin typeface="Franklin Gothic Medium" panose="020B0603020102020204" pitchFamily="34" charset="0"/>
              </a:rPr>
              <a:t>Title text needed</a:t>
            </a:r>
          </a:p>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srgbClr val="69BC9E"/>
                </a:solidFill>
                <a:latin typeface="Franklin Gothic Medium" panose="020B0603020102020204" pitchFamily="34" charset="0"/>
              </a:rPr>
              <a:t>over a full-frame photo</a:t>
            </a:r>
          </a:p>
          <a:p>
            <a:pPr lvl="0"/>
            <a:endParaRPr lang="en-US" dirty="0"/>
          </a:p>
        </p:txBody>
      </p:sp>
      <p:sp>
        <p:nvSpPr>
          <p:cNvPr id="16" name="Text Placeholder 4">
            <a:extLst>
              <a:ext uri="{FF2B5EF4-FFF2-40B4-BE49-F238E27FC236}">
                <a16:creationId xmlns:a16="http://schemas.microsoft.com/office/drawing/2014/main" id="{C09796EA-028A-4163-99CD-81F4F66D2D06}"/>
              </a:ext>
            </a:extLst>
          </p:cNvPr>
          <p:cNvSpPr>
            <a:spLocks noGrp="1"/>
          </p:cNvSpPr>
          <p:nvPr>
            <p:ph type="body" sz="quarter" idx="15" hasCustomPrompt="1"/>
          </p:nvPr>
        </p:nvSpPr>
        <p:spPr>
          <a:xfrm>
            <a:off x="863600" y="2743200"/>
            <a:ext cx="3925455" cy="3581400"/>
          </a:xfrm>
          <a:prstGeom prst="rect">
            <a:avLst/>
          </a:prstGeom>
        </p:spPr>
        <p:txBody>
          <a:bodyPr/>
          <a:lstStyle>
            <a:lvl1pPr>
              <a:defRPr sz="2400">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panose="020B0604020202020204" pitchFamily="34" charset="0"/>
              <a:buChar char="•"/>
              <a:defRPr sz="1800">
                <a:latin typeface="Century Gothic" charset="0"/>
                <a:ea typeface="Arial" panose="020B0604020202020204" pitchFamily="34" charset="0"/>
                <a:cs typeface="Century Gothic" charset="0"/>
              </a:defRPr>
            </a:lvl2pPr>
            <a:lvl3pPr marL="914400" indent="0">
              <a:buFont typeface="Arial" panose="020B0604020202020204" pitchFamily="34" charset="0"/>
              <a:buNone/>
              <a:defRPr>
                <a:latin typeface="Century Gothic" charset="0"/>
                <a:ea typeface="Arial" panose="020B0604020202020204" pitchFamily="34" charset="0"/>
                <a:cs typeface="Century Gothic" charset="0"/>
              </a:defRPr>
            </a:lvl3pPr>
            <a:lvl4pPr marL="1371600" indent="0">
              <a:buFont typeface="Arial" panose="020B0604020202020204" pitchFamily="34" charset="0"/>
              <a:buNone/>
              <a:defRPr>
                <a:latin typeface="Century Gothic" charset="0"/>
                <a:ea typeface="Arial" panose="020B0604020202020204" pitchFamily="34" charset="0"/>
                <a:cs typeface="Century Gothic" charset="0"/>
              </a:defRPr>
            </a:lvl4pPr>
            <a:lvl5pPr marL="1828800" indent="0">
              <a:buFont typeface="Arial" panose="020B0604020202020204" pitchFamily="34" charset="0"/>
              <a:buNone/>
              <a:defRPr>
                <a:latin typeface="Century Gothic" charset="0"/>
                <a:ea typeface="Arial" panose="020B0604020202020204" pitchFamily="34" charset="0"/>
                <a:cs typeface="Century Gothic" charset="0"/>
              </a:defRPr>
            </a:lvl5pPr>
          </a:lstStyle>
          <a:p>
            <a:pPr lvl="0"/>
            <a:r>
              <a:rPr lang="en-US" dirty="0"/>
              <a:t>Type text here—resize text or transparency boxes as needed</a:t>
            </a:r>
          </a:p>
          <a:p>
            <a:pPr lvl="0"/>
            <a:endParaRPr lang="en-US" dirty="0"/>
          </a:p>
          <a:p>
            <a:pPr lvl="0"/>
            <a:endParaRPr lang="en-US" dirty="0"/>
          </a:p>
          <a:p>
            <a:pPr lvl="0"/>
            <a:r>
              <a:rPr lang="en-US" dirty="0"/>
              <a:t>Right-click on image to change picture, from a file, browse to find your image—do not use this image</a:t>
            </a:r>
          </a:p>
        </p:txBody>
      </p:sp>
      <p:grpSp>
        <p:nvGrpSpPr>
          <p:cNvPr id="17" name="Group 16">
            <a:extLst>
              <a:ext uri="{FF2B5EF4-FFF2-40B4-BE49-F238E27FC236}">
                <a16:creationId xmlns:a16="http://schemas.microsoft.com/office/drawing/2014/main" id="{64E8B11B-3572-4F91-B33D-4D5CE21647D6}"/>
              </a:ext>
            </a:extLst>
          </p:cNvPr>
          <p:cNvGrpSpPr/>
          <p:nvPr userDrawn="1"/>
        </p:nvGrpSpPr>
        <p:grpSpPr>
          <a:xfrm>
            <a:off x="2582421" y="821300"/>
            <a:ext cx="487813" cy="453897"/>
            <a:chOff x="8176581" y="406764"/>
            <a:chExt cx="538212" cy="515967"/>
          </a:xfrm>
        </p:grpSpPr>
        <p:sp>
          <p:nvSpPr>
            <p:cNvPr id="18" name="Rectangle 17">
              <a:extLst>
                <a:ext uri="{FF2B5EF4-FFF2-40B4-BE49-F238E27FC236}">
                  <a16:creationId xmlns:a16="http://schemas.microsoft.com/office/drawing/2014/main" id="{1AA24B45-B3A1-49B4-8869-BF385EE35CFB}"/>
                </a:ext>
              </a:extLst>
            </p:cNvPr>
            <p:cNvSpPr/>
            <p:nvPr/>
          </p:nvSpPr>
          <p:spPr>
            <a:xfrm>
              <a:off x="8176581" y="406764"/>
              <a:ext cx="538212" cy="515967"/>
            </a:xfrm>
            <a:prstGeom prst="rect">
              <a:avLst/>
            </a:prstGeom>
            <a:solidFill>
              <a:srgbClr val="F2A1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w="9525">
                  <a:solidFill>
                    <a:schemeClr val="tx1"/>
                  </a:solidFill>
                </a:ln>
              </a:endParaRPr>
            </a:p>
          </p:txBody>
        </p:sp>
        <p:sp>
          <p:nvSpPr>
            <p:cNvPr id="19" name="Oval 18">
              <a:extLst>
                <a:ext uri="{FF2B5EF4-FFF2-40B4-BE49-F238E27FC236}">
                  <a16:creationId xmlns:a16="http://schemas.microsoft.com/office/drawing/2014/main" id="{91FF198D-1B11-43E2-90C9-705FADE7E55E}"/>
                </a:ext>
              </a:extLst>
            </p:cNvPr>
            <p:cNvSpPr/>
            <p:nvPr/>
          </p:nvSpPr>
          <p:spPr>
            <a:xfrm>
              <a:off x="8210523" y="429015"/>
              <a:ext cx="470328" cy="471464"/>
            </a:xfrm>
            <a:prstGeom prst="ellipse">
              <a:avLst/>
            </a:prstGeom>
            <a:solidFill>
              <a:srgbClr val="69BC9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928458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0" name="Picture Placeholder 7">
            <a:extLst>
              <a:ext uri="{FF2B5EF4-FFF2-40B4-BE49-F238E27FC236}">
                <a16:creationId xmlns:a16="http://schemas.microsoft.com/office/drawing/2014/main" id="{ACE4E84E-717D-4A8C-9754-2C89E778ACD1}"/>
              </a:ext>
            </a:extLst>
          </p:cNvPr>
          <p:cNvSpPr>
            <a:spLocks noGrp="1"/>
          </p:cNvSpPr>
          <p:nvPr>
            <p:ph type="pic" sz="quarter" idx="10"/>
          </p:nvPr>
        </p:nvSpPr>
        <p:spPr>
          <a:xfrm>
            <a:off x="-3924" y="0"/>
            <a:ext cx="9147924" cy="6858000"/>
          </a:xfrm>
          <a:prstGeom prst="rect">
            <a:avLst/>
          </a:prstGeom>
          <a:solidFill>
            <a:schemeClr val="bg2"/>
          </a:solidFill>
        </p:spPr>
        <p:txBody>
          <a:bodyPr/>
          <a:lstStyle>
            <a:lvl1pPr marL="0" indent="0" algn="r">
              <a:buNone/>
              <a:defRPr baseline="0"/>
            </a:lvl1pPr>
          </a:lstStyle>
          <a:p>
            <a:endParaRPr lang="en-US" dirty="0"/>
          </a:p>
          <a:p>
            <a:r>
              <a:rPr lang="en-US" dirty="0"/>
              <a:t>     Right-click to   </a:t>
            </a:r>
          </a:p>
          <a:p>
            <a:r>
              <a:rPr lang="en-US" dirty="0"/>
              <a:t>add image </a:t>
            </a:r>
          </a:p>
          <a:p>
            <a:r>
              <a:rPr lang="en-US" dirty="0"/>
              <a:t>or click icon </a:t>
            </a:r>
          </a:p>
        </p:txBody>
      </p:sp>
      <p:sp>
        <p:nvSpPr>
          <p:cNvPr id="9" name="Rectangle 8">
            <a:extLst>
              <a:ext uri="{FF2B5EF4-FFF2-40B4-BE49-F238E27FC236}">
                <a16:creationId xmlns:a16="http://schemas.microsoft.com/office/drawing/2014/main" id="{CED5F52A-2FD4-4697-A74F-2E13C057A141}"/>
              </a:ext>
            </a:extLst>
          </p:cNvPr>
          <p:cNvSpPr/>
          <p:nvPr userDrawn="1"/>
        </p:nvSpPr>
        <p:spPr>
          <a:xfrm>
            <a:off x="390088" y="364921"/>
            <a:ext cx="8321879" cy="6052658"/>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ext Placeholder 24">
            <a:extLst>
              <a:ext uri="{FF2B5EF4-FFF2-40B4-BE49-F238E27FC236}">
                <a16:creationId xmlns:a16="http://schemas.microsoft.com/office/drawing/2014/main" id="{A3B059C0-2071-4AF4-A096-B729BFD0845B}"/>
              </a:ext>
            </a:extLst>
          </p:cNvPr>
          <p:cNvSpPr>
            <a:spLocks noGrp="1"/>
          </p:cNvSpPr>
          <p:nvPr>
            <p:ph type="body" sz="quarter" idx="16" hasCustomPrompt="1"/>
          </p:nvPr>
        </p:nvSpPr>
        <p:spPr>
          <a:xfrm>
            <a:off x="732768" y="906875"/>
            <a:ext cx="8164945" cy="778114"/>
          </a:xfrm>
          <a:prstGeom prst="rect">
            <a:avLst/>
          </a:prstGeom>
          <a:noFill/>
          <a:ln>
            <a:noFill/>
          </a:ln>
        </p:spPr>
        <p:txBody>
          <a:bodyPr/>
          <a:lstStyle>
            <a:lvl1pPr marL="0" marR="0" indent="0" defTabSz="914400" eaLnBrk="1" fontAlgn="auto" latinLnBrk="0" hangingPunct="1">
              <a:lnSpc>
                <a:spcPct val="100000"/>
              </a:lnSpc>
              <a:spcBef>
                <a:spcPts val="0"/>
              </a:spcBef>
              <a:spcAft>
                <a:spcPts val="0"/>
              </a:spcAft>
              <a:buClrTx/>
              <a:buSzTx/>
              <a:buFontTx/>
              <a:buNone/>
              <a:tabLst/>
              <a:defRPr sz="3200">
                <a:solidFill>
                  <a:srgbClr val="AB2472"/>
                </a:solidFill>
                <a:latin typeface="Franklin Gothic Medium" panose="020B0603020102020204" pitchFamily="34" charset="0"/>
                <a:ea typeface="Franklin Gothic Medium" panose="020B0603020102020204" pitchFamily="34" charset="0"/>
                <a:cs typeface="Arial" panose="020B0604020202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1" kern="0" dirty="0">
                <a:solidFill>
                  <a:srgbClr val="69BC9E"/>
                </a:solidFill>
                <a:latin typeface="Franklin Gothic Medium" panose="020B0603020102020204" pitchFamily="34" charset="0"/>
              </a:rPr>
              <a:t>Text needed over a full-frame photo</a:t>
            </a:r>
          </a:p>
          <a:p>
            <a:pPr lvl="0"/>
            <a:endParaRPr lang="en-US" dirty="0"/>
          </a:p>
        </p:txBody>
      </p:sp>
      <p:sp>
        <p:nvSpPr>
          <p:cNvPr id="11" name="Text Placeholder 4">
            <a:extLst>
              <a:ext uri="{FF2B5EF4-FFF2-40B4-BE49-F238E27FC236}">
                <a16:creationId xmlns:a16="http://schemas.microsoft.com/office/drawing/2014/main" id="{4A39DCF1-E75D-44BC-9736-CF37F33DD952}"/>
              </a:ext>
            </a:extLst>
          </p:cNvPr>
          <p:cNvSpPr>
            <a:spLocks noGrp="1"/>
          </p:cNvSpPr>
          <p:nvPr>
            <p:ph type="body" sz="quarter" idx="14" hasCustomPrompt="1"/>
          </p:nvPr>
        </p:nvSpPr>
        <p:spPr>
          <a:xfrm>
            <a:off x="754689" y="2038525"/>
            <a:ext cx="7223242" cy="3581400"/>
          </a:xfrm>
          <a:prstGeom prst="rect">
            <a:avLst/>
          </a:prstGeom>
        </p:spPr>
        <p:txBody>
          <a:bodyPr/>
          <a:lstStyle>
            <a:lvl1pPr>
              <a:defRPr sz="2400">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panose="020B0604020202020204" pitchFamily="34" charset="0"/>
              <a:buChar char="•"/>
              <a:defRPr sz="1800">
                <a:latin typeface="Century Gothic" charset="0"/>
                <a:ea typeface="Arial" panose="020B0604020202020204" pitchFamily="34" charset="0"/>
                <a:cs typeface="Century Gothic" charset="0"/>
              </a:defRPr>
            </a:lvl2pPr>
            <a:lvl3pPr marL="914400" indent="0">
              <a:buFont typeface="Arial" panose="020B0604020202020204" pitchFamily="34" charset="0"/>
              <a:buNone/>
              <a:defRPr>
                <a:latin typeface="Century Gothic" charset="0"/>
                <a:ea typeface="Arial" panose="020B0604020202020204" pitchFamily="34" charset="0"/>
                <a:cs typeface="Century Gothic" charset="0"/>
              </a:defRPr>
            </a:lvl3pPr>
            <a:lvl4pPr marL="1371600" indent="0">
              <a:buFont typeface="Arial" panose="020B0604020202020204" pitchFamily="34" charset="0"/>
              <a:buNone/>
              <a:defRPr>
                <a:latin typeface="Century Gothic" charset="0"/>
                <a:ea typeface="Arial" panose="020B0604020202020204" pitchFamily="34" charset="0"/>
                <a:cs typeface="Century Gothic" charset="0"/>
              </a:defRPr>
            </a:lvl4pPr>
            <a:lvl5pPr marL="1828800" indent="0">
              <a:buFont typeface="Arial" panose="020B0604020202020204" pitchFamily="34" charset="0"/>
              <a:buNone/>
              <a:defRPr>
                <a:latin typeface="Century Gothic" charset="0"/>
                <a:ea typeface="Arial" panose="020B0604020202020204" pitchFamily="34" charset="0"/>
                <a:cs typeface="Century Gothic" charset="0"/>
              </a:defRPr>
            </a:lvl5pPr>
          </a:lstStyle>
          <a:p>
            <a:pPr lvl="0"/>
            <a:r>
              <a:rPr lang="en-US" dirty="0"/>
              <a:t>Type text here—resize text or transparency boxes as needed</a:t>
            </a:r>
          </a:p>
          <a:p>
            <a:pPr lvl="0"/>
            <a:endParaRPr lang="en-US" dirty="0"/>
          </a:p>
          <a:p>
            <a:pPr lvl="0"/>
            <a:endParaRPr lang="en-US" dirty="0"/>
          </a:p>
          <a:p>
            <a:pPr lvl="0"/>
            <a:r>
              <a:rPr lang="en-US" dirty="0"/>
              <a:t>Right-click on image to change picture, from a file, browse to find your image—do not use this image</a:t>
            </a:r>
          </a:p>
        </p:txBody>
      </p:sp>
      <p:grpSp>
        <p:nvGrpSpPr>
          <p:cNvPr id="12" name="Group 11">
            <a:extLst>
              <a:ext uri="{FF2B5EF4-FFF2-40B4-BE49-F238E27FC236}">
                <a16:creationId xmlns:a16="http://schemas.microsoft.com/office/drawing/2014/main" id="{B42C7F68-F4FC-4032-A000-05A1E06E547F}"/>
              </a:ext>
            </a:extLst>
          </p:cNvPr>
          <p:cNvGrpSpPr/>
          <p:nvPr userDrawn="1"/>
        </p:nvGrpSpPr>
        <p:grpSpPr>
          <a:xfrm>
            <a:off x="4332177" y="166521"/>
            <a:ext cx="487813" cy="453897"/>
            <a:chOff x="8176581" y="406764"/>
            <a:chExt cx="538212" cy="515967"/>
          </a:xfrm>
        </p:grpSpPr>
        <p:sp>
          <p:nvSpPr>
            <p:cNvPr id="13" name="Rectangle 12">
              <a:extLst>
                <a:ext uri="{FF2B5EF4-FFF2-40B4-BE49-F238E27FC236}">
                  <a16:creationId xmlns:a16="http://schemas.microsoft.com/office/drawing/2014/main" id="{DD63B3D6-548F-4341-B5B7-ABF97A577822}"/>
                </a:ext>
              </a:extLst>
            </p:cNvPr>
            <p:cNvSpPr/>
            <p:nvPr/>
          </p:nvSpPr>
          <p:spPr>
            <a:xfrm>
              <a:off x="8176581" y="406764"/>
              <a:ext cx="538212" cy="515967"/>
            </a:xfrm>
            <a:prstGeom prst="rect">
              <a:avLst/>
            </a:prstGeom>
            <a:solidFill>
              <a:srgbClr val="F2A1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w="9525">
                  <a:solidFill>
                    <a:schemeClr val="tx1"/>
                  </a:solidFill>
                </a:ln>
              </a:endParaRPr>
            </a:p>
          </p:txBody>
        </p:sp>
        <p:sp>
          <p:nvSpPr>
            <p:cNvPr id="21" name="Oval 20">
              <a:extLst>
                <a:ext uri="{FF2B5EF4-FFF2-40B4-BE49-F238E27FC236}">
                  <a16:creationId xmlns:a16="http://schemas.microsoft.com/office/drawing/2014/main" id="{A33A6FFF-1B78-4060-83C4-0438D7E12722}"/>
                </a:ext>
              </a:extLst>
            </p:cNvPr>
            <p:cNvSpPr/>
            <p:nvPr/>
          </p:nvSpPr>
          <p:spPr>
            <a:xfrm>
              <a:off x="8210523" y="429015"/>
              <a:ext cx="470328" cy="471464"/>
            </a:xfrm>
            <a:prstGeom prst="ellipse">
              <a:avLst/>
            </a:prstGeom>
            <a:solidFill>
              <a:srgbClr val="69BC9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324656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3D73DD4E-516B-4669-AB88-20704A8FEE61}"/>
              </a:ext>
            </a:extLst>
          </p:cNvPr>
          <p:cNvSpPr>
            <a:spLocks noGrp="1"/>
          </p:cNvSpPr>
          <p:nvPr>
            <p:ph type="body" sz="quarter" idx="12" hasCustomPrompt="1"/>
          </p:nvPr>
        </p:nvSpPr>
        <p:spPr>
          <a:xfrm>
            <a:off x="486095" y="1712053"/>
            <a:ext cx="7025440" cy="2857500"/>
          </a:xfrm>
          <a:prstGeom prst="rect">
            <a:avLst/>
          </a:prstGeom>
        </p:spPr>
        <p:txBody>
          <a:bodyPr/>
          <a:lstStyle>
            <a:lvl1pPr>
              <a:defRPr sz="28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panose="020B0604020202020204" pitchFamily="34" charset="0"/>
              <a:buChar char="•"/>
              <a:defRPr sz="2400" baseline="0">
                <a:latin typeface="Arial" panose="020B0604020202020204" pitchFamily="34" charset="0"/>
                <a:ea typeface="Arial" panose="020B0604020202020204" pitchFamily="34" charset="0"/>
                <a:cs typeface="Arial" panose="020B0604020202020204" pitchFamily="34" charset="0"/>
              </a:defRPr>
            </a:lvl2pPr>
            <a:lvl3pPr marL="1200150" indent="-285750">
              <a:buFont typeface="Arial" panose="020B0604020202020204" pitchFamily="34" charset="0"/>
              <a:buChar char="•"/>
              <a:defRPr>
                <a:latin typeface="Arial" panose="020B0604020202020204" pitchFamily="34" charset="0"/>
                <a:ea typeface="Arial" panose="020B0604020202020204" pitchFamily="34" charset="0"/>
                <a:cs typeface="Arial" panose="020B0604020202020204" pitchFamily="34" charset="0"/>
              </a:defRPr>
            </a:lvl3pPr>
          </a:lstStyle>
          <a:p>
            <a:pPr lvl="0"/>
            <a:r>
              <a:rPr lang="en-US" dirty="0"/>
              <a:t>Point number 1</a:t>
            </a:r>
          </a:p>
          <a:p>
            <a:pPr lvl="1"/>
            <a:r>
              <a:rPr lang="en-US" dirty="0"/>
              <a:t>Information about point number 1</a:t>
            </a:r>
          </a:p>
          <a:p>
            <a:pPr lvl="2"/>
            <a:r>
              <a:rPr lang="en-US" dirty="0"/>
              <a:t>Information about point number 1</a:t>
            </a:r>
            <a:br>
              <a:rPr lang="en-US" dirty="0"/>
            </a:br>
            <a:endParaRPr lang="en-US" dirty="0"/>
          </a:p>
          <a:p>
            <a:pPr lvl="0"/>
            <a:r>
              <a:rPr lang="en-US" dirty="0"/>
              <a:t>Point number 2</a:t>
            </a:r>
          </a:p>
          <a:p>
            <a:pPr lvl="1"/>
            <a:r>
              <a:rPr lang="en-US" dirty="0"/>
              <a:t>Information about point number 2</a:t>
            </a:r>
          </a:p>
          <a:p>
            <a:pPr lvl="2"/>
            <a:r>
              <a:rPr lang="en-US" dirty="0"/>
              <a:t>Information about point number 2</a:t>
            </a:r>
          </a:p>
          <a:p>
            <a:pPr lvl="2"/>
            <a:endParaRPr lang="en-US" dirty="0"/>
          </a:p>
        </p:txBody>
      </p:sp>
      <p:sp>
        <p:nvSpPr>
          <p:cNvPr id="15" name="Text Placeholder 24">
            <a:extLst>
              <a:ext uri="{FF2B5EF4-FFF2-40B4-BE49-F238E27FC236}">
                <a16:creationId xmlns:a16="http://schemas.microsoft.com/office/drawing/2014/main" id="{B07012FF-9C8E-4786-9884-630266A463E1}"/>
              </a:ext>
            </a:extLst>
          </p:cNvPr>
          <p:cNvSpPr>
            <a:spLocks noGrp="1"/>
          </p:cNvSpPr>
          <p:nvPr>
            <p:ph type="body" sz="quarter" idx="11" hasCustomPrompt="1"/>
          </p:nvPr>
        </p:nvSpPr>
        <p:spPr>
          <a:xfrm>
            <a:off x="486095" y="784335"/>
            <a:ext cx="6830291" cy="837214"/>
          </a:xfrm>
          <a:prstGeom prst="rect">
            <a:avLst/>
          </a:prstGeom>
          <a:noFill/>
          <a:ln>
            <a:noFill/>
          </a:ln>
        </p:spPr>
        <p:txBody>
          <a:bodyPr/>
          <a:lstStyle>
            <a:lvl1pPr marL="0" indent="0">
              <a:buNone/>
              <a:defRPr sz="3400" b="1">
                <a:solidFill>
                  <a:srgbClr val="F2A13E"/>
                </a:solidFill>
                <a:latin typeface="Franklin Gothic Medium" panose="020B0603020102020204" pitchFamily="34" charset="0"/>
                <a:ea typeface="Franklin Gothic Medium" panose="020B0603020102020204" pitchFamily="34" charset="0"/>
                <a:cs typeface="Arial" panose="020B0604020202020204" pitchFamily="34" charset="0"/>
              </a:defRPr>
            </a:lvl1pPr>
          </a:lstStyle>
          <a:p>
            <a:pPr lvl="0"/>
            <a:r>
              <a:rPr lang="en-US" dirty="0"/>
              <a:t>Title goes here</a:t>
            </a:r>
          </a:p>
        </p:txBody>
      </p:sp>
      <p:cxnSp>
        <p:nvCxnSpPr>
          <p:cNvPr id="17" name="Straight Connector 16">
            <a:extLst>
              <a:ext uri="{FF2B5EF4-FFF2-40B4-BE49-F238E27FC236}">
                <a16:creationId xmlns:a16="http://schemas.microsoft.com/office/drawing/2014/main" id="{79A696C0-855D-45D6-B1C7-C0FACE5E0A78}"/>
              </a:ext>
            </a:extLst>
          </p:cNvPr>
          <p:cNvCxnSpPr>
            <a:cxnSpLocks/>
          </p:cNvCxnSpPr>
          <p:nvPr userDrawn="1"/>
        </p:nvCxnSpPr>
        <p:spPr>
          <a:xfrm>
            <a:off x="0" y="420576"/>
            <a:ext cx="91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17112F71-6DD0-4780-9CE6-97BB6D9371F0}"/>
              </a:ext>
            </a:extLst>
          </p:cNvPr>
          <p:cNvGrpSpPr/>
          <p:nvPr userDrawn="1"/>
        </p:nvGrpSpPr>
        <p:grpSpPr>
          <a:xfrm>
            <a:off x="4328094" y="193628"/>
            <a:ext cx="487813" cy="453897"/>
            <a:chOff x="8176581" y="406764"/>
            <a:chExt cx="538212" cy="515967"/>
          </a:xfrm>
        </p:grpSpPr>
        <p:sp>
          <p:nvSpPr>
            <p:cNvPr id="19" name="Rectangle 18">
              <a:extLst>
                <a:ext uri="{FF2B5EF4-FFF2-40B4-BE49-F238E27FC236}">
                  <a16:creationId xmlns:a16="http://schemas.microsoft.com/office/drawing/2014/main" id="{EAB256B6-2B37-4695-99BA-1844145CE897}"/>
                </a:ext>
              </a:extLst>
            </p:cNvPr>
            <p:cNvSpPr/>
            <p:nvPr/>
          </p:nvSpPr>
          <p:spPr>
            <a:xfrm>
              <a:off x="8176581" y="406764"/>
              <a:ext cx="538212" cy="515967"/>
            </a:xfrm>
            <a:prstGeom prst="rect">
              <a:avLst/>
            </a:prstGeom>
            <a:solidFill>
              <a:srgbClr val="F2A1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w="9525">
                  <a:solidFill>
                    <a:schemeClr val="tx1"/>
                  </a:solidFill>
                </a:ln>
              </a:endParaRPr>
            </a:p>
          </p:txBody>
        </p:sp>
        <p:sp>
          <p:nvSpPr>
            <p:cNvPr id="22" name="Oval 21">
              <a:extLst>
                <a:ext uri="{FF2B5EF4-FFF2-40B4-BE49-F238E27FC236}">
                  <a16:creationId xmlns:a16="http://schemas.microsoft.com/office/drawing/2014/main" id="{CB9EACC0-FAE4-4B2D-9331-D22EE1E5BDA3}"/>
                </a:ext>
              </a:extLst>
            </p:cNvPr>
            <p:cNvSpPr/>
            <p:nvPr/>
          </p:nvSpPr>
          <p:spPr>
            <a:xfrm>
              <a:off x="8210523" y="429015"/>
              <a:ext cx="470328" cy="471464"/>
            </a:xfrm>
            <a:prstGeom prst="ellipse">
              <a:avLst/>
            </a:prstGeom>
            <a:solidFill>
              <a:srgbClr val="69BC9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1061729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3374D15B-2C75-46F2-B01D-3403DF62C2FC}"/>
              </a:ext>
            </a:extLst>
          </p:cNvPr>
          <p:cNvSpPr>
            <a:spLocks noGrp="1"/>
          </p:cNvSpPr>
          <p:nvPr>
            <p:ph type="pic" sz="quarter" idx="12" hasCustomPrompt="1"/>
          </p:nvPr>
        </p:nvSpPr>
        <p:spPr>
          <a:xfrm>
            <a:off x="442329" y="2076276"/>
            <a:ext cx="3949308" cy="3882006"/>
          </a:xfrm>
          <a:prstGeom prst="rect">
            <a:avLst/>
          </a:prstGeom>
        </p:spPr>
        <p:txBody>
          <a:bodyPr/>
          <a:lstStyle>
            <a:lvl1pPr>
              <a:defRPr/>
            </a:lvl1pPr>
          </a:lstStyle>
          <a:p>
            <a:r>
              <a:rPr lang="en-US" dirty="0"/>
              <a:t>Click icon to add picture or chart</a:t>
            </a:r>
          </a:p>
        </p:txBody>
      </p:sp>
      <p:sp>
        <p:nvSpPr>
          <p:cNvPr id="9" name="Picture Placeholder 6">
            <a:extLst>
              <a:ext uri="{FF2B5EF4-FFF2-40B4-BE49-F238E27FC236}">
                <a16:creationId xmlns:a16="http://schemas.microsoft.com/office/drawing/2014/main" id="{81D357D0-731E-489C-889B-9728CECB741A}"/>
              </a:ext>
            </a:extLst>
          </p:cNvPr>
          <p:cNvSpPr>
            <a:spLocks noGrp="1"/>
          </p:cNvSpPr>
          <p:nvPr>
            <p:ph type="pic" sz="quarter" idx="13" hasCustomPrompt="1"/>
          </p:nvPr>
        </p:nvSpPr>
        <p:spPr>
          <a:xfrm>
            <a:off x="4905269" y="2076274"/>
            <a:ext cx="3844448" cy="3882007"/>
          </a:xfrm>
          <a:prstGeom prst="rect">
            <a:avLst/>
          </a:prstGeom>
        </p:spPr>
        <p:txBody>
          <a:bodyPr/>
          <a:lstStyle>
            <a:lvl1pPr>
              <a:defRPr/>
            </a:lvl1pPr>
          </a:lstStyle>
          <a:p>
            <a:r>
              <a:rPr lang="en-US" dirty="0"/>
              <a:t>Click icon to add picture or chart</a:t>
            </a:r>
          </a:p>
        </p:txBody>
      </p:sp>
      <p:sp>
        <p:nvSpPr>
          <p:cNvPr id="10" name="Text Placeholder 24">
            <a:extLst>
              <a:ext uri="{FF2B5EF4-FFF2-40B4-BE49-F238E27FC236}">
                <a16:creationId xmlns:a16="http://schemas.microsoft.com/office/drawing/2014/main" id="{E664D866-11CD-4272-8D5E-73321B3BB668}"/>
              </a:ext>
            </a:extLst>
          </p:cNvPr>
          <p:cNvSpPr>
            <a:spLocks noGrp="1"/>
          </p:cNvSpPr>
          <p:nvPr>
            <p:ph type="body" sz="quarter" idx="11" hasCustomPrompt="1"/>
          </p:nvPr>
        </p:nvSpPr>
        <p:spPr>
          <a:xfrm>
            <a:off x="442329" y="872313"/>
            <a:ext cx="6830291" cy="837214"/>
          </a:xfrm>
          <a:prstGeom prst="rect">
            <a:avLst/>
          </a:prstGeom>
        </p:spPr>
        <p:txBody>
          <a:bodyPr/>
          <a:lstStyle>
            <a:lvl1pPr marL="0" indent="0">
              <a:buNone/>
              <a:defRPr sz="3400" b="1">
                <a:solidFill>
                  <a:srgbClr val="F2A13E"/>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Title goes here</a:t>
            </a:r>
          </a:p>
        </p:txBody>
      </p:sp>
      <p:cxnSp>
        <p:nvCxnSpPr>
          <p:cNvPr id="11" name="Straight Connector 10">
            <a:extLst>
              <a:ext uri="{FF2B5EF4-FFF2-40B4-BE49-F238E27FC236}">
                <a16:creationId xmlns:a16="http://schemas.microsoft.com/office/drawing/2014/main" id="{7D9A96FF-FF96-42DB-90FB-76EF8E71BF22}"/>
              </a:ext>
            </a:extLst>
          </p:cNvPr>
          <p:cNvCxnSpPr>
            <a:cxnSpLocks/>
          </p:cNvCxnSpPr>
          <p:nvPr userDrawn="1"/>
        </p:nvCxnSpPr>
        <p:spPr>
          <a:xfrm>
            <a:off x="0" y="420576"/>
            <a:ext cx="9144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FD15B982-3E7F-4317-9690-E6A040DD6A2D}"/>
              </a:ext>
            </a:extLst>
          </p:cNvPr>
          <p:cNvGrpSpPr/>
          <p:nvPr userDrawn="1"/>
        </p:nvGrpSpPr>
        <p:grpSpPr>
          <a:xfrm>
            <a:off x="4328094" y="193628"/>
            <a:ext cx="487813" cy="453897"/>
            <a:chOff x="8176581" y="406764"/>
            <a:chExt cx="538212" cy="515967"/>
          </a:xfrm>
        </p:grpSpPr>
        <p:sp>
          <p:nvSpPr>
            <p:cNvPr id="13" name="Rectangle 12">
              <a:extLst>
                <a:ext uri="{FF2B5EF4-FFF2-40B4-BE49-F238E27FC236}">
                  <a16:creationId xmlns:a16="http://schemas.microsoft.com/office/drawing/2014/main" id="{3B184D37-EBC2-4E97-A464-5BC4855D6CBC}"/>
                </a:ext>
              </a:extLst>
            </p:cNvPr>
            <p:cNvSpPr/>
            <p:nvPr/>
          </p:nvSpPr>
          <p:spPr>
            <a:xfrm>
              <a:off x="8176581" y="406764"/>
              <a:ext cx="538212" cy="515967"/>
            </a:xfrm>
            <a:prstGeom prst="rect">
              <a:avLst/>
            </a:prstGeom>
            <a:solidFill>
              <a:srgbClr val="F2A13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n w="9525">
                  <a:solidFill>
                    <a:schemeClr val="tx1"/>
                  </a:solidFill>
                </a:ln>
              </a:endParaRPr>
            </a:p>
          </p:txBody>
        </p:sp>
        <p:sp>
          <p:nvSpPr>
            <p:cNvPr id="14" name="Oval 13">
              <a:extLst>
                <a:ext uri="{FF2B5EF4-FFF2-40B4-BE49-F238E27FC236}">
                  <a16:creationId xmlns:a16="http://schemas.microsoft.com/office/drawing/2014/main" id="{B0F7911B-E999-4EBE-A67B-6D0F41845146}"/>
                </a:ext>
              </a:extLst>
            </p:cNvPr>
            <p:cNvSpPr/>
            <p:nvPr/>
          </p:nvSpPr>
          <p:spPr>
            <a:xfrm>
              <a:off x="8210523" y="429015"/>
              <a:ext cx="470328" cy="471464"/>
            </a:xfrm>
            <a:prstGeom prst="ellipse">
              <a:avLst/>
            </a:prstGeom>
            <a:solidFill>
              <a:srgbClr val="69BC9E"/>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1531431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767926"/>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62" r:id="rId3"/>
    <p:sldLayoutId id="2147483676" r:id="rId4"/>
    <p:sldLayoutId id="2147483663" r:id="rId5"/>
    <p:sldLayoutId id="2147483672" r:id="rId6"/>
    <p:sldLayoutId id="2147483673" r:id="rId7"/>
    <p:sldLayoutId id="2147483674" r:id="rId8"/>
    <p:sldLayoutId id="2147483664" r:id="rId9"/>
    <p:sldLayoutId id="2147483675" r:id="rId10"/>
    <p:sldLayoutId id="2147483677" r:id="rId11"/>
    <p:sldLayoutId id="2147483678" r:id="rId12"/>
    <p:sldLayoutId id="2147483679" r:id="rId13"/>
    <p:sldLayoutId id="2147483665" r:id="rId14"/>
    <p:sldLayoutId id="2147483666" r:id="rId15"/>
    <p:sldLayoutId id="2147483667" r:id="rId16"/>
    <p:sldLayoutId id="2147483668" r:id="rId17"/>
    <p:sldLayoutId id="2147483669" r:id="rId18"/>
    <p:sldLayoutId id="2147483670" r:id="rId19"/>
    <p:sldLayoutId id="214748367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comments" Target="../comments/comment4.xml"/><Relationship Id="rId3"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24.svg"/><Relationship Id="rId11" Type="http://schemas.openxmlformats.org/officeDocument/2006/relationships/image" Target="../media/image13.png"/><Relationship Id="rId5" Type="http://schemas.openxmlformats.org/officeDocument/2006/relationships/image" Target="../media/image23.png"/><Relationship Id="rId10" Type="http://schemas.openxmlformats.org/officeDocument/2006/relationships/image" Target="../media/image12.svg"/><Relationship Id="rId4" Type="http://schemas.openxmlformats.org/officeDocument/2006/relationships/image" Target="../media/image22.svg"/><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1.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24.svg"/><Relationship Id="rId11" Type="http://schemas.openxmlformats.org/officeDocument/2006/relationships/image" Target="../media/image13.png"/><Relationship Id="rId5" Type="http://schemas.openxmlformats.org/officeDocument/2006/relationships/image" Target="../media/image23.png"/><Relationship Id="rId10" Type="http://schemas.openxmlformats.org/officeDocument/2006/relationships/image" Target="../media/image12.svg"/><Relationship Id="rId4" Type="http://schemas.openxmlformats.org/officeDocument/2006/relationships/image" Target="../media/image22.svg"/><Relationship Id="rId9"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sv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8.gif"/><Relationship Id="rId7" Type="http://schemas.openxmlformats.org/officeDocument/2006/relationships/image" Target="../media/image12.sv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sv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comments" Target="../comments/comment1.xml"/><Relationship Id="rId5" Type="http://schemas.openxmlformats.org/officeDocument/2006/relationships/chart" Target="../charts/chart1.xml"/><Relationship Id="rId4" Type="http://schemas.openxmlformats.org/officeDocument/2006/relationships/image" Target="../media/image5.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comments" Target="../comments/comment2.xml"/><Relationship Id="rId5" Type="http://schemas.openxmlformats.org/officeDocument/2006/relationships/chart" Target="../charts/chart2.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comments" Target="../comments/comment3.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705D0D-D025-434C-8021-6EB57C5735C3}"/>
              </a:ext>
            </a:extLst>
          </p:cNvPr>
          <p:cNvSpPr>
            <a:spLocks noGrp="1"/>
          </p:cNvSpPr>
          <p:nvPr>
            <p:ph type="body" sz="quarter" idx="11"/>
          </p:nvPr>
        </p:nvSpPr>
        <p:spPr>
          <a:xfrm>
            <a:off x="444500" y="4301727"/>
            <a:ext cx="8433836" cy="805343"/>
          </a:xfrm>
        </p:spPr>
        <p:txBody>
          <a:bodyPr/>
          <a:lstStyle/>
          <a:p>
            <a:pPr algn="ctr"/>
            <a:r>
              <a:rPr lang="en-US" sz="2800" dirty="0"/>
              <a:t>Data Review and Use Training</a:t>
            </a:r>
          </a:p>
        </p:txBody>
      </p:sp>
      <p:sp>
        <p:nvSpPr>
          <p:cNvPr id="3" name="Text Placeholder 2">
            <a:extLst>
              <a:ext uri="{FF2B5EF4-FFF2-40B4-BE49-F238E27FC236}">
                <a16:creationId xmlns:a16="http://schemas.microsoft.com/office/drawing/2014/main" id="{46CEE66E-5E00-4072-915B-BC9F1E3B2283}"/>
              </a:ext>
            </a:extLst>
          </p:cNvPr>
          <p:cNvSpPr>
            <a:spLocks noGrp="1"/>
          </p:cNvSpPr>
          <p:nvPr>
            <p:ph type="body" sz="quarter" idx="14"/>
          </p:nvPr>
        </p:nvSpPr>
        <p:spPr>
          <a:xfrm>
            <a:off x="1905654" y="4848225"/>
            <a:ext cx="5843368" cy="1026049"/>
          </a:xfrm>
        </p:spPr>
        <p:txBody>
          <a:bodyPr/>
          <a:lstStyle/>
          <a:p>
            <a:r>
              <a:rPr lang="en-US" dirty="0"/>
              <a:t> </a:t>
            </a:r>
          </a:p>
          <a:p>
            <a:endParaRPr lang="en-US" dirty="0"/>
          </a:p>
          <a:p>
            <a:endParaRPr lang="en-US" dirty="0"/>
          </a:p>
          <a:p>
            <a:endParaRPr lang="en-US" dirty="0"/>
          </a:p>
          <a:p>
            <a:r>
              <a:rPr lang="en-US" dirty="0"/>
              <a:t>                        </a:t>
            </a:r>
            <a:fld id="{04EA3CBE-66F8-419B-A77B-802B5865EDCF}" type="datetime4">
              <a:rPr lang="en-US" smtClean="0"/>
              <a:t>August 2, 2021</a:t>
            </a:fld>
            <a:endParaRPr lang="en-US" dirty="0"/>
          </a:p>
          <a:p>
            <a:endParaRPr lang="en-US" dirty="0"/>
          </a:p>
          <a:p>
            <a:endParaRPr lang="en-US" dirty="0"/>
          </a:p>
        </p:txBody>
      </p:sp>
    </p:spTree>
    <p:extLst>
      <p:ext uri="{BB962C8B-B14F-4D97-AF65-F5344CB8AC3E}">
        <p14:creationId xmlns:p14="http://schemas.microsoft.com/office/powerpoint/2010/main" val="2130739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333E7F-8AF8-44AB-BC6E-1DCC48A39A4A}"/>
              </a:ext>
            </a:extLst>
          </p:cNvPr>
          <p:cNvSpPr>
            <a:spLocks noGrp="1"/>
          </p:cNvSpPr>
          <p:nvPr>
            <p:ph type="body" sz="quarter" idx="13"/>
          </p:nvPr>
        </p:nvSpPr>
        <p:spPr>
          <a:xfrm>
            <a:off x="411862" y="1699940"/>
            <a:ext cx="8292485" cy="4205836"/>
          </a:xfrm>
        </p:spPr>
        <p:txBody>
          <a:bodyPr/>
          <a:lstStyle/>
          <a:p>
            <a:pPr>
              <a:lnSpc>
                <a:spcPct val="120000"/>
              </a:lnSpc>
              <a:spcBef>
                <a:spcPts val="0"/>
              </a:spcBef>
              <a:spcAft>
                <a:spcPts val="1200"/>
              </a:spcAft>
            </a:pPr>
            <a:r>
              <a:rPr lang="en-US" sz="2200" dirty="0"/>
              <a:t>We aim to encourage better use of available data to answer questions that will support evidence-based decision making, with the goal of ensuring appropriate care for children without parental care.</a:t>
            </a:r>
          </a:p>
          <a:p>
            <a:pPr>
              <a:lnSpc>
                <a:spcPct val="120000"/>
              </a:lnSpc>
              <a:spcBef>
                <a:spcPts val="0"/>
              </a:spcBef>
              <a:spcAft>
                <a:spcPts val="1200"/>
              </a:spcAft>
            </a:pPr>
            <a:r>
              <a:rPr lang="en-US" sz="2200" dirty="0"/>
              <a:t>There is value in disseminating data (Case Study 1) and ensuring the quality of data (Case Study 2).</a:t>
            </a:r>
          </a:p>
          <a:p>
            <a:pPr>
              <a:lnSpc>
                <a:spcPct val="120000"/>
              </a:lnSpc>
              <a:spcBef>
                <a:spcPts val="0"/>
              </a:spcBef>
              <a:spcAft>
                <a:spcPts val="1200"/>
              </a:spcAft>
            </a:pPr>
            <a:r>
              <a:rPr lang="en-US" sz="2200" dirty="0"/>
              <a:t>However, meaningful data use occurs when </a:t>
            </a:r>
            <a:r>
              <a:rPr lang="en-US" sz="2200" b="1" dirty="0"/>
              <a:t>decision makers take action </a:t>
            </a:r>
            <a:r>
              <a:rPr lang="en-US" sz="2200" dirty="0"/>
              <a:t>— implement a new intervention, shift resources, modify a policy, or reassign staff — </a:t>
            </a:r>
            <a:r>
              <a:rPr lang="en-US" sz="2200" b="1" dirty="0"/>
              <a:t>based on careful analysis of the data</a:t>
            </a:r>
            <a:r>
              <a:rPr lang="en-US" sz="2200" dirty="0"/>
              <a:t>. </a:t>
            </a:r>
          </a:p>
          <a:p>
            <a:endParaRPr lang="en-UG" dirty="0"/>
          </a:p>
        </p:txBody>
      </p:sp>
      <p:sp>
        <p:nvSpPr>
          <p:cNvPr id="3" name="Text Placeholder 2">
            <a:extLst>
              <a:ext uri="{FF2B5EF4-FFF2-40B4-BE49-F238E27FC236}">
                <a16:creationId xmlns:a16="http://schemas.microsoft.com/office/drawing/2014/main" id="{D90D12D2-0CE9-4414-AB6E-78F1AC2680CA}"/>
              </a:ext>
            </a:extLst>
          </p:cNvPr>
          <p:cNvSpPr>
            <a:spLocks noGrp="1"/>
          </p:cNvSpPr>
          <p:nvPr>
            <p:ph type="body" sz="quarter" idx="14"/>
          </p:nvPr>
        </p:nvSpPr>
        <p:spPr>
          <a:xfrm>
            <a:off x="411862" y="741209"/>
            <a:ext cx="6830291" cy="837214"/>
          </a:xfrm>
        </p:spPr>
        <p:txBody>
          <a:bodyPr/>
          <a:lstStyle/>
          <a:p>
            <a:r>
              <a:rPr lang="en-US" dirty="0"/>
              <a:t>Case study: Reflections</a:t>
            </a:r>
            <a:endParaRPr lang="en-UG" dirty="0"/>
          </a:p>
        </p:txBody>
      </p:sp>
    </p:spTree>
    <p:extLst>
      <p:ext uri="{BB962C8B-B14F-4D97-AF65-F5344CB8AC3E}">
        <p14:creationId xmlns:p14="http://schemas.microsoft.com/office/powerpoint/2010/main" val="3806383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1A1E6A-8763-4D3F-BD20-503F4A976CFD}"/>
              </a:ext>
            </a:extLst>
          </p:cNvPr>
          <p:cNvSpPr txBox="1">
            <a:spLocks/>
          </p:cNvSpPr>
          <p:nvPr/>
        </p:nvSpPr>
        <p:spPr>
          <a:xfrm>
            <a:off x="413712" y="2833974"/>
            <a:ext cx="2095243" cy="119005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pPr>
            <a:r>
              <a:rPr lang="en-US" sz="3400" b="1" dirty="0">
                <a:solidFill>
                  <a:srgbClr val="69BC9E"/>
                </a:solidFill>
                <a:latin typeface="Arial" panose="020B0604020202020204" pitchFamily="34" charset="0"/>
                <a:cs typeface="Arial" panose="020B0604020202020204" pitchFamily="34" charset="0"/>
              </a:rPr>
              <a:t>Data use cycle</a:t>
            </a:r>
          </a:p>
        </p:txBody>
      </p:sp>
      <p:grpSp>
        <p:nvGrpSpPr>
          <p:cNvPr id="2" name="Group 1">
            <a:extLst>
              <a:ext uri="{FF2B5EF4-FFF2-40B4-BE49-F238E27FC236}">
                <a16:creationId xmlns:a16="http://schemas.microsoft.com/office/drawing/2014/main" id="{05F5AA38-3BAD-4CD9-A727-48A6A1E8312E}"/>
              </a:ext>
            </a:extLst>
          </p:cNvPr>
          <p:cNvGrpSpPr/>
          <p:nvPr/>
        </p:nvGrpSpPr>
        <p:grpSpPr>
          <a:xfrm>
            <a:off x="4071556" y="1724614"/>
            <a:ext cx="4084617" cy="3570868"/>
            <a:chOff x="4925666" y="1754758"/>
            <a:chExt cx="3620896" cy="3165472"/>
          </a:xfrm>
        </p:grpSpPr>
        <p:sp>
          <p:nvSpPr>
            <p:cNvPr id="5" name="Graphic 20">
              <a:extLst>
                <a:ext uri="{FF2B5EF4-FFF2-40B4-BE49-F238E27FC236}">
                  <a16:creationId xmlns:a16="http://schemas.microsoft.com/office/drawing/2014/main" id="{A049567C-0BA1-4090-AA36-A1DEB043613E}"/>
                </a:ext>
              </a:extLst>
            </p:cNvPr>
            <p:cNvSpPr/>
            <p:nvPr/>
          </p:nvSpPr>
          <p:spPr>
            <a:xfrm>
              <a:off x="5408504" y="1755694"/>
              <a:ext cx="1455351" cy="1287188"/>
            </a:xfrm>
            <a:custGeom>
              <a:avLst/>
              <a:gdLst>
                <a:gd name="connsiteX0" fmla="*/ 1221223 w 1221222"/>
                <a:gd name="connsiteY0" fmla="*/ 57317 h 1080112"/>
                <a:gd name="connsiteX1" fmla="*/ 1221223 w 1221222"/>
                <a:gd name="connsiteY1" fmla="*/ 581192 h 1080112"/>
                <a:gd name="connsiteX2" fmla="*/ 1169407 w 1221222"/>
                <a:gd name="connsiteY2" fmla="*/ 638056 h 1080112"/>
                <a:gd name="connsiteX3" fmla="*/ 606003 w 1221222"/>
                <a:gd name="connsiteY3" fmla="*/ 1046774 h 1080112"/>
                <a:gd name="connsiteX4" fmla="*/ 536471 w 1221222"/>
                <a:gd name="connsiteY4" fmla="*/ 1077254 h 1080112"/>
                <a:gd name="connsiteX5" fmla="*/ 39647 w 1221222"/>
                <a:gd name="connsiteY5" fmla="*/ 915805 h 1080112"/>
                <a:gd name="connsiteX6" fmla="*/ 3833 w 1221222"/>
                <a:gd name="connsiteY6" fmla="*/ 840844 h 1080112"/>
                <a:gd name="connsiteX7" fmla="*/ 1160930 w 1221222"/>
                <a:gd name="connsiteY7" fmla="*/ 167 h 1080112"/>
                <a:gd name="connsiteX8" fmla="*/ 1221223 w 1221222"/>
                <a:gd name="connsiteY8" fmla="*/ 57317 h 108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22" h="1080112">
                  <a:moveTo>
                    <a:pt x="1221223" y="57317"/>
                  </a:moveTo>
                  <a:lnTo>
                    <a:pt x="1221223" y="581192"/>
                  </a:lnTo>
                  <a:cubicBezTo>
                    <a:pt x="1221223" y="609196"/>
                    <a:pt x="1197506" y="635199"/>
                    <a:pt x="1169407" y="638056"/>
                  </a:cubicBezTo>
                  <a:cubicBezTo>
                    <a:pt x="920995" y="663393"/>
                    <a:pt x="706302" y="821413"/>
                    <a:pt x="606003" y="1046774"/>
                  </a:cubicBezTo>
                  <a:cubicBezTo>
                    <a:pt x="594287" y="1073254"/>
                    <a:pt x="564379" y="1086303"/>
                    <a:pt x="536471" y="1077254"/>
                  </a:cubicBezTo>
                  <a:lnTo>
                    <a:pt x="39647" y="915805"/>
                  </a:lnTo>
                  <a:cubicBezTo>
                    <a:pt x="8500" y="905804"/>
                    <a:pt x="-7978" y="871419"/>
                    <a:pt x="3833" y="840844"/>
                  </a:cubicBezTo>
                  <a:cubicBezTo>
                    <a:pt x="193666" y="351544"/>
                    <a:pt x="636960" y="29409"/>
                    <a:pt x="1160930" y="167"/>
                  </a:cubicBezTo>
                  <a:cubicBezTo>
                    <a:pt x="1191315" y="-2309"/>
                    <a:pt x="1221223" y="23027"/>
                    <a:pt x="1221223" y="57317"/>
                  </a:cubicBezTo>
                  <a:close/>
                </a:path>
              </a:pathLst>
            </a:custGeom>
            <a:solidFill>
              <a:srgbClr val="4ED4E8"/>
            </a:solidFill>
            <a:ln w="9525" cap="flat">
              <a:noFill/>
              <a:prstDash val="solid"/>
              <a:miter/>
            </a:ln>
          </p:spPr>
          <p:txBody>
            <a:bodyPr rtlCol="0" anchor="ctr"/>
            <a:lstStyle/>
            <a:p>
              <a:endParaRPr lang="en-US" sz="1350" dirty="0"/>
            </a:p>
          </p:txBody>
        </p:sp>
        <p:sp>
          <p:nvSpPr>
            <p:cNvPr id="7" name="Graphic 18">
              <a:extLst>
                <a:ext uri="{FF2B5EF4-FFF2-40B4-BE49-F238E27FC236}">
                  <a16:creationId xmlns:a16="http://schemas.microsoft.com/office/drawing/2014/main" id="{4248CF6D-1485-4EA8-B559-86FD28ADBB55}"/>
                </a:ext>
              </a:extLst>
            </p:cNvPr>
            <p:cNvSpPr/>
            <p:nvPr/>
          </p:nvSpPr>
          <p:spPr>
            <a:xfrm>
              <a:off x="6903191" y="1754758"/>
              <a:ext cx="1458856" cy="1290215"/>
            </a:xfrm>
            <a:custGeom>
              <a:avLst/>
              <a:gdLst>
                <a:gd name="connsiteX0" fmla="*/ 676751 w 1224163"/>
                <a:gd name="connsiteY0" fmla="*/ 1080326 h 1082652"/>
                <a:gd name="connsiteX1" fmla="*/ 617982 w 1224163"/>
                <a:gd name="connsiteY1" fmla="*/ 1053179 h 1082652"/>
                <a:gd name="connsiteX2" fmla="*/ 43053 w 1224163"/>
                <a:gd name="connsiteY2" fmla="*/ 637604 h 1082652"/>
                <a:gd name="connsiteX3" fmla="*/ 0 w 1224163"/>
                <a:gd name="connsiteY3" fmla="*/ 590264 h 1082652"/>
                <a:gd name="connsiteX4" fmla="*/ 0 w 1224163"/>
                <a:gd name="connsiteY4" fmla="*/ 47625 h 1082652"/>
                <a:gd name="connsiteX5" fmla="*/ 50387 w 1224163"/>
                <a:gd name="connsiteY5" fmla="*/ 0 h 1082652"/>
                <a:gd name="connsiteX6" fmla="*/ 1221010 w 1224163"/>
                <a:gd name="connsiteY6" fmla="*/ 850487 h 1082652"/>
                <a:gd name="connsiteX7" fmla="*/ 1191292 w 1224163"/>
                <a:gd name="connsiteY7" fmla="*/ 913162 h 1082652"/>
                <a:gd name="connsiteX8" fmla="*/ 676751 w 1224163"/>
                <a:gd name="connsiteY8" fmla="*/ 1080326 h 108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163" h="1082652">
                  <a:moveTo>
                    <a:pt x="676751" y="1080326"/>
                  </a:moveTo>
                  <a:cubicBezTo>
                    <a:pt x="653225" y="1087946"/>
                    <a:pt x="627983" y="1076325"/>
                    <a:pt x="617982" y="1053179"/>
                  </a:cubicBezTo>
                  <a:cubicBezTo>
                    <a:pt x="516636" y="819341"/>
                    <a:pt x="296323" y="660083"/>
                    <a:pt x="43053" y="637604"/>
                  </a:cubicBezTo>
                  <a:cubicBezTo>
                    <a:pt x="18955" y="635508"/>
                    <a:pt x="0" y="614648"/>
                    <a:pt x="0" y="590264"/>
                  </a:cubicBezTo>
                  <a:lnTo>
                    <a:pt x="0" y="47625"/>
                  </a:lnTo>
                  <a:cubicBezTo>
                    <a:pt x="0" y="22574"/>
                    <a:pt x="19336" y="0"/>
                    <a:pt x="50387" y="0"/>
                  </a:cubicBezTo>
                  <a:cubicBezTo>
                    <a:pt x="583121" y="26003"/>
                    <a:pt x="1031653" y="351949"/>
                    <a:pt x="1221010" y="850487"/>
                  </a:cubicBezTo>
                  <a:cubicBezTo>
                    <a:pt x="1230725" y="876395"/>
                    <a:pt x="1217200" y="904685"/>
                    <a:pt x="1191292" y="913162"/>
                  </a:cubicBezTo>
                  <a:lnTo>
                    <a:pt x="676751" y="1080326"/>
                  </a:lnTo>
                  <a:close/>
                </a:path>
              </a:pathLst>
            </a:custGeom>
            <a:solidFill>
              <a:srgbClr val="4ED4E8"/>
            </a:solidFill>
            <a:ln w="9525" cap="flat">
              <a:noFill/>
              <a:prstDash val="solid"/>
              <a:miter/>
            </a:ln>
          </p:spPr>
          <p:txBody>
            <a:bodyPr rtlCol="0" anchor="ctr"/>
            <a:lstStyle/>
            <a:p>
              <a:endParaRPr lang="en-US" sz="1350" dirty="0"/>
            </a:p>
          </p:txBody>
        </p:sp>
        <p:sp>
          <p:nvSpPr>
            <p:cNvPr id="8" name="Graphic 26">
              <a:extLst>
                <a:ext uri="{FF2B5EF4-FFF2-40B4-BE49-F238E27FC236}">
                  <a16:creationId xmlns:a16="http://schemas.microsoft.com/office/drawing/2014/main" id="{ADAB33FE-4FA6-4E71-882E-56F83253C784}"/>
                </a:ext>
              </a:extLst>
            </p:cNvPr>
            <p:cNvSpPr/>
            <p:nvPr/>
          </p:nvSpPr>
          <p:spPr>
            <a:xfrm>
              <a:off x="7416398" y="2878150"/>
              <a:ext cx="1055705" cy="1686920"/>
            </a:xfrm>
            <a:custGeom>
              <a:avLst/>
              <a:gdLst>
                <a:gd name="connsiteX0" fmla="*/ 816021 w 885869"/>
                <a:gd name="connsiteY0" fmla="*/ 807711 h 1415537"/>
                <a:gd name="connsiteX1" fmla="*/ 714579 w 885869"/>
                <a:gd name="connsiteY1" fmla="*/ 1031834 h 1415537"/>
                <a:gd name="connsiteX2" fmla="*/ 398730 w 885869"/>
                <a:gd name="connsiteY2" fmla="*/ 1402738 h 1415537"/>
                <a:gd name="connsiteX3" fmla="*/ 355296 w 885869"/>
                <a:gd name="connsiteY3" fmla="*/ 1415025 h 1415537"/>
                <a:gd name="connsiteX4" fmla="*/ 316339 w 885869"/>
                <a:gd name="connsiteY4" fmla="*/ 1391880 h 1415537"/>
                <a:gd name="connsiteX5" fmla="*/ 10872 w 885869"/>
                <a:gd name="connsiteY5" fmla="*/ 971541 h 1415537"/>
                <a:gd name="connsiteX6" fmla="*/ 19064 w 885869"/>
                <a:gd name="connsiteY6" fmla="*/ 895436 h 1415537"/>
                <a:gd name="connsiteX7" fmla="*/ 249283 w 885869"/>
                <a:gd name="connsiteY7" fmla="*/ 379277 h 1415537"/>
                <a:gd name="connsiteX8" fmla="*/ 233090 w 885869"/>
                <a:gd name="connsiteY8" fmla="*/ 230115 h 1415537"/>
                <a:gd name="connsiteX9" fmla="*/ 271286 w 885869"/>
                <a:gd name="connsiteY9" fmla="*/ 164107 h 1415537"/>
                <a:gd name="connsiteX10" fmla="*/ 767729 w 885869"/>
                <a:gd name="connsiteY10" fmla="*/ 2849 h 1415537"/>
                <a:gd name="connsiteX11" fmla="*/ 840690 w 885869"/>
                <a:gd name="connsiteY11" fmla="*/ 42473 h 1415537"/>
                <a:gd name="connsiteX12" fmla="*/ 816021 w 885869"/>
                <a:gd name="connsiteY12" fmla="*/ 807711 h 141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69" h="1415537">
                  <a:moveTo>
                    <a:pt x="816021" y="807711"/>
                  </a:moveTo>
                  <a:cubicBezTo>
                    <a:pt x="789541" y="885245"/>
                    <a:pt x="755632" y="960206"/>
                    <a:pt x="714579" y="1031834"/>
                  </a:cubicBezTo>
                  <a:cubicBezTo>
                    <a:pt x="635236" y="1170518"/>
                    <a:pt x="529223" y="1296344"/>
                    <a:pt x="398730" y="1402738"/>
                  </a:cubicBezTo>
                  <a:cubicBezTo>
                    <a:pt x="386443" y="1412739"/>
                    <a:pt x="371013" y="1417121"/>
                    <a:pt x="355296" y="1415025"/>
                  </a:cubicBezTo>
                  <a:cubicBezTo>
                    <a:pt x="339580" y="1413025"/>
                    <a:pt x="325674" y="1404834"/>
                    <a:pt x="316339" y="1391880"/>
                  </a:cubicBezTo>
                  <a:lnTo>
                    <a:pt x="10872" y="971541"/>
                  </a:lnTo>
                  <a:cubicBezTo>
                    <a:pt x="-6273" y="947824"/>
                    <a:pt x="-2844" y="915153"/>
                    <a:pt x="19064" y="895436"/>
                  </a:cubicBezTo>
                  <a:cubicBezTo>
                    <a:pt x="165368" y="763896"/>
                    <a:pt x="249283" y="575777"/>
                    <a:pt x="249283" y="379277"/>
                  </a:cubicBezTo>
                  <a:cubicBezTo>
                    <a:pt x="249283" y="329175"/>
                    <a:pt x="243854" y="278978"/>
                    <a:pt x="233090" y="230115"/>
                  </a:cubicBezTo>
                  <a:cubicBezTo>
                    <a:pt x="226804" y="201635"/>
                    <a:pt x="243187" y="173251"/>
                    <a:pt x="271286" y="164107"/>
                  </a:cubicBezTo>
                  <a:lnTo>
                    <a:pt x="767729" y="2849"/>
                  </a:lnTo>
                  <a:cubicBezTo>
                    <a:pt x="799066" y="-7438"/>
                    <a:pt x="832499" y="11135"/>
                    <a:pt x="840690" y="42473"/>
                  </a:cubicBezTo>
                  <a:cubicBezTo>
                    <a:pt x="909556" y="303077"/>
                    <a:pt x="898412" y="567395"/>
                    <a:pt x="816021" y="807711"/>
                  </a:cubicBezTo>
                  <a:close/>
                </a:path>
              </a:pathLst>
            </a:custGeom>
            <a:solidFill>
              <a:srgbClr val="4ED4E8"/>
            </a:solidFill>
            <a:ln w="9525" cap="flat">
              <a:noFill/>
              <a:prstDash val="solid"/>
              <a:miter/>
            </a:ln>
          </p:spPr>
          <p:txBody>
            <a:bodyPr rtlCol="0" anchor="ctr"/>
            <a:lstStyle/>
            <a:p>
              <a:endParaRPr lang="en-US" sz="1350" dirty="0"/>
            </a:p>
          </p:txBody>
        </p:sp>
        <p:sp>
          <p:nvSpPr>
            <p:cNvPr id="9" name="Graphic 24">
              <a:extLst>
                <a:ext uri="{FF2B5EF4-FFF2-40B4-BE49-F238E27FC236}">
                  <a16:creationId xmlns:a16="http://schemas.microsoft.com/office/drawing/2014/main" id="{29C2ADEB-AF33-47F5-9B8B-5ACA1C2E6607}"/>
                </a:ext>
              </a:extLst>
            </p:cNvPr>
            <p:cNvSpPr/>
            <p:nvPr/>
          </p:nvSpPr>
          <p:spPr>
            <a:xfrm>
              <a:off x="6006767" y="4039866"/>
              <a:ext cx="1766742" cy="880364"/>
            </a:xfrm>
            <a:custGeom>
              <a:avLst/>
              <a:gdLst>
                <a:gd name="connsiteX0" fmla="*/ 1456351 w 1482518"/>
                <a:gd name="connsiteY0" fmla="*/ 525507 h 738736"/>
                <a:gd name="connsiteX1" fmla="*/ 1146217 w 1482518"/>
                <a:gd name="connsiteY1" fmla="*/ 673811 h 738736"/>
                <a:gd name="connsiteX2" fmla="*/ 834940 w 1482518"/>
                <a:gd name="connsiteY2" fmla="*/ 735343 h 738736"/>
                <a:gd name="connsiteX3" fmla="*/ 26172 w 1482518"/>
                <a:gd name="connsiteY3" fmla="*/ 525507 h 738736"/>
                <a:gd name="connsiteX4" fmla="*/ 10932 w 1482518"/>
                <a:gd name="connsiteY4" fmla="*/ 443878 h 738736"/>
                <a:gd name="connsiteX5" fmla="*/ 316113 w 1482518"/>
                <a:gd name="connsiteY5" fmla="*/ 23825 h 738736"/>
                <a:gd name="connsiteX6" fmla="*/ 390789 w 1482518"/>
                <a:gd name="connsiteY6" fmla="*/ 7918 h 738736"/>
                <a:gd name="connsiteX7" fmla="*/ 741214 w 1482518"/>
                <a:gd name="connsiteY7" fmla="*/ 102787 h 738736"/>
                <a:gd name="connsiteX8" fmla="*/ 1091639 w 1482518"/>
                <a:gd name="connsiteY8" fmla="*/ 7823 h 738736"/>
                <a:gd name="connsiteX9" fmla="*/ 1166315 w 1482518"/>
                <a:gd name="connsiteY9" fmla="*/ 23730 h 738736"/>
                <a:gd name="connsiteX10" fmla="*/ 1471591 w 1482518"/>
                <a:gd name="connsiteY10" fmla="*/ 443782 h 738736"/>
                <a:gd name="connsiteX11" fmla="*/ 1456351 w 1482518"/>
                <a:gd name="connsiteY11" fmla="*/ 525507 h 7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2518" h="738736">
                  <a:moveTo>
                    <a:pt x="1456351" y="525507"/>
                  </a:moveTo>
                  <a:cubicBezTo>
                    <a:pt x="1357577" y="589229"/>
                    <a:pt x="1253373" y="638664"/>
                    <a:pt x="1146217" y="673811"/>
                  </a:cubicBezTo>
                  <a:cubicBezTo>
                    <a:pt x="1044490" y="707244"/>
                    <a:pt x="940001" y="727723"/>
                    <a:pt x="834940" y="735343"/>
                  </a:cubicBezTo>
                  <a:cubicBezTo>
                    <a:pt x="556905" y="755536"/>
                    <a:pt x="274584" y="685622"/>
                    <a:pt x="26172" y="525507"/>
                  </a:cubicBezTo>
                  <a:cubicBezTo>
                    <a:pt x="-1641" y="507600"/>
                    <a:pt x="-8213" y="470262"/>
                    <a:pt x="10932" y="443878"/>
                  </a:cubicBezTo>
                  <a:lnTo>
                    <a:pt x="316113" y="23825"/>
                  </a:lnTo>
                  <a:cubicBezTo>
                    <a:pt x="334020" y="-845"/>
                    <a:pt x="366596" y="-6560"/>
                    <a:pt x="390789" y="7918"/>
                  </a:cubicBezTo>
                  <a:cubicBezTo>
                    <a:pt x="496803" y="69926"/>
                    <a:pt x="617961" y="102787"/>
                    <a:pt x="741214" y="102787"/>
                  </a:cubicBezTo>
                  <a:cubicBezTo>
                    <a:pt x="864563" y="102787"/>
                    <a:pt x="985721" y="69926"/>
                    <a:pt x="1091639" y="7823"/>
                  </a:cubicBezTo>
                  <a:cubicBezTo>
                    <a:pt x="1116975" y="-7036"/>
                    <a:pt x="1149075" y="-178"/>
                    <a:pt x="1166315" y="23730"/>
                  </a:cubicBezTo>
                  <a:lnTo>
                    <a:pt x="1471591" y="443782"/>
                  </a:lnTo>
                  <a:cubicBezTo>
                    <a:pt x="1491022" y="470548"/>
                    <a:pt x="1483688" y="507886"/>
                    <a:pt x="1456351" y="525507"/>
                  </a:cubicBezTo>
                  <a:close/>
                </a:path>
              </a:pathLst>
            </a:custGeom>
            <a:solidFill>
              <a:srgbClr val="4ED4E8"/>
            </a:solidFill>
            <a:ln w="9525" cap="flat">
              <a:noFill/>
              <a:prstDash val="solid"/>
              <a:miter/>
            </a:ln>
          </p:spPr>
          <p:txBody>
            <a:bodyPr rtlCol="0" anchor="ctr"/>
            <a:lstStyle/>
            <a:p>
              <a:endParaRPr lang="en-US" sz="1350" dirty="0"/>
            </a:p>
          </p:txBody>
        </p:sp>
        <p:sp>
          <p:nvSpPr>
            <p:cNvPr id="10" name="Graphic 22">
              <a:extLst>
                <a:ext uri="{FF2B5EF4-FFF2-40B4-BE49-F238E27FC236}">
                  <a16:creationId xmlns:a16="http://schemas.microsoft.com/office/drawing/2014/main" id="{A8C27E94-3ADA-4B41-A71C-22795642012C}"/>
                </a:ext>
              </a:extLst>
            </p:cNvPr>
            <p:cNvSpPr/>
            <p:nvPr/>
          </p:nvSpPr>
          <p:spPr>
            <a:xfrm>
              <a:off x="5307949" y="2876313"/>
              <a:ext cx="1055698" cy="1686939"/>
            </a:xfrm>
            <a:custGeom>
              <a:avLst/>
              <a:gdLst>
                <a:gd name="connsiteX0" fmla="*/ 874914 w 885863"/>
                <a:gd name="connsiteY0" fmla="*/ 971558 h 1415553"/>
                <a:gd name="connsiteX1" fmla="*/ 569448 w 885863"/>
                <a:gd name="connsiteY1" fmla="*/ 1391896 h 1415553"/>
                <a:gd name="connsiteX2" fmla="*/ 487152 w 885863"/>
                <a:gd name="connsiteY2" fmla="*/ 1402754 h 1415553"/>
                <a:gd name="connsiteX3" fmla="*/ 45192 w 885863"/>
                <a:gd name="connsiteY3" fmla="*/ 42489 h 1415553"/>
                <a:gd name="connsiteX4" fmla="*/ 118153 w 885863"/>
                <a:gd name="connsiteY4" fmla="*/ 2865 h 1415553"/>
                <a:gd name="connsiteX5" fmla="*/ 614596 w 885863"/>
                <a:gd name="connsiteY5" fmla="*/ 164123 h 1415553"/>
                <a:gd name="connsiteX6" fmla="*/ 652791 w 885863"/>
                <a:gd name="connsiteY6" fmla="*/ 230132 h 1415553"/>
                <a:gd name="connsiteX7" fmla="*/ 636599 w 885863"/>
                <a:gd name="connsiteY7" fmla="*/ 379293 h 1415553"/>
                <a:gd name="connsiteX8" fmla="*/ 866818 w 885863"/>
                <a:gd name="connsiteY8" fmla="*/ 895453 h 1415553"/>
                <a:gd name="connsiteX9" fmla="*/ 874914 w 885863"/>
                <a:gd name="connsiteY9" fmla="*/ 971558 h 141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63" h="1415553">
                  <a:moveTo>
                    <a:pt x="874914" y="971558"/>
                  </a:moveTo>
                  <a:cubicBezTo>
                    <a:pt x="871200" y="976606"/>
                    <a:pt x="573162" y="1386848"/>
                    <a:pt x="569448" y="1391896"/>
                  </a:cubicBezTo>
                  <a:cubicBezTo>
                    <a:pt x="550112" y="1418661"/>
                    <a:pt x="512298" y="1423329"/>
                    <a:pt x="487152" y="1402754"/>
                  </a:cubicBezTo>
                  <a:cubicBezTo>
                    <a:pt x="80434" y="1071094"/>
                    <a:pt x="-88920" y="549886"/>
                    <a:pt x="45192" y="42489"/>
                  </a:cubicBezTo>
                  <a:cubicBezTo>
                    <a:pt x="53478" y="10961"/>
                    <a:pt x="86911" y="-7422"/>
                    <a:pt x="118153" y="2865"/>
                  </a:cubicBezTo>
                  <a:lnTo>
                    <a:pt x="614596" y="164123"/>
                  </a:lnTo>
                  <a:cubicBezTo>
                    <a:pt x="642600" y="173267"/>
                    <a:pt x="659078" y="201652"/>
                    <a:pt x="652791" y="230132"/>
                  </a:cubicBezTo>
                  <a:cubicBezTo>
                    <a:pt x="642028" y="278995"/>
                    <a:pt x="636599" y="329192"/>
                    <a:pt x="636599" y="379293"/>
                  </a:cubicBezTo>
                  <a:cubicBezTo>
                    <a:pt x="636599" y="575794"/>
                    <a:pt x="720514" y="763913"/>
                    <a:pt x="866818" y="895453"/>
                  </a:cubicBezTo>
                  <a:cubicBezTo>
                    <a:pt x="888726" y="915170"/>
                    <a:pt x="892155" y="947840"/>
                    <a:pt x="874914" y="971558"/>
                  </a:cubicBezTo>
                  <a:close/>
                </a:path>
              </a:pathLst>
            </a:custGeom>
            <a:solidFill>
              <a:srgbClr val="4ED4E8"/>
            </a:solidFill>
            <a:ln w="9525" cap="flat">
              <a:noFill/>
              <a:prstDash val="solid"/>
              <a:miter/>
            </a:ln>
          </p:spPr>
          <p:txBody>
            <a:bodyPr rtlCol="0" anchor="ctr"/>
            <a:lstStyle/>
            <a:p>
              <a:endParaRPr lang="en-US" sz="1350" dirty="0"/>
            </a:p>
          </p:txBody>
        </p:sp>
        <p:sp>
          <p:nvSpPr>
            <p:cNvPr id="11" name="TextBox 10">
              <a:extLst>
                <a:ext uri="{FF2B5EF4-FFF2-40B4-BE49-F238E27FC236}">
                  <a16:creationId xmlns:a16="http://schemas.microsoft.com/office/drawing/2014/main" id="{7706F422-D88C-4FE0-BD00-74E9C2508D1B}"/>
                </a:ext>
              </a:extLst>
            </p:cNvPr>
            <p:cNvSpPr txBox="1"/>
            <p:nvPr/>
          </p:nvSpPr>
          <p:spPr>
            <a:xfrm>
              <a:off x="7013515" y="2138330"/>
              <a:ext cx="1193101"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1</a:t>
              </a:r>
            </a:p>
            <a:p>
              <a:pPr algn="ctr"/>
              <a:r>
                <a:rPr lang="en-US" sz="1200" dirty="0">
                  <a:solidFill>
                    <a:schemeClr val="accent3">
                      <a:lumMod val="50000"/>
                    </a:schemeClr>
                  </a:solidFill>
                  <a:latin typeface="+mj-lt"/>
                </a:rPr>
                <a:t> </a:t>
              </a:r>
              <a:r>
                <a:rPr lang="en-US" sz="1350" dirty="0">
                  <a:solidFill>
                    <a:schemeClr val="accent3">
                      <a:lumMod val="50000"/>
                    </a:schemeClr>
                  </a:solidFill>
                  <a:latin typeface="+mj-lt"/>
                </a:rPr>
                <a:t>Demand</a:t>
              </a:r>
              <a:endParaRPr lang="en-US" sz="1200" dirty="0">
                <a:solidFill>
                  <a:schemeClr val="accent3">
                    <a:lumMod val="50000"/>
                  </a:schemeClr>
                </a:solidFill>
                <a:latin typeface="+mj-lt"/>
              </a:endParaRPr>
            </a:p>
          </p:txBody>
        </p:sp>
        <p:sp>
          <p:nvSpPr>
            <p:cNvPr id="12" name="TextBox 11">
              <a:extLst>
                <a:ext uri="{FF2B5EF4-FFF2-40B4-BE49-F238E27FC236}">
                  <a16:creationId xmlns:a16="http://schemas.microsoft.com/office/drawing/2014/main" id="{1EC9C77D-32B8-45FE-A4E4-E7D29803CDA3}"/>
                </a:ext>
              </a:extLst>
            </p:cNvPr>
            <p:cNvSpPr txBox="1"/>
            <p:nvPr/>
          </p:nvSpPr>
          <p:spPr>
            <a:xfrm>
              <a:off x="7490857" y="3401192"/>
              <a:ext cx="1055705"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2</a:t>
              </a:r>
              <a:r>
                <a:rPr lang="en-US" sz="1350" dirty="0">
                  <a:solidFill>
                    <a:schemeClr val="accent3">
                      <a:lumMod val="50000"/>
                    </a:schemeClr>
                  </a:solidFill>
                </a:rPr>
                <a:t> </a:t>
              </a:r>
            </a:p>
            <a:p>
              <a:pPr algn="ctr"/>
              <a:r>
                <a:rPr lang="en-US" sz="1350" dirty="0">
                  <a:solidFill>
                    <a:schemeClr val="accent3">
                      <a:lumMod val="50000"/>
                    </a:schemeClr>
                  </a:solidFill>
                  <a:latin typeface="+mj-lt"/>
                </a:rPr>
                <a:t>Collect</a:t>
              </a:r>
            </a:p>
          </p:txBody>
        </p:sp>
        <p:sp>
          <p:nvSpPr>
            <p:cNvPr id="13" name="TextBox 12">
              <a:extLst>
                <a:ext uri="{FF2B5EF4-FFF2-40B4-BE49-F238E27FC236}">
                  <a16:creationId xmlns:a16="http://schemas.microsoft.com/office/drawing/2014/main" id="{BD407AAB-BA3E-428B-8C31-A3C65F1978B8}"/>
                </a:ext>
              </a:extLst>
            </p:cNvPr>
            <p:cNvSpPr txBox="1"/>
            <p:nvPr/>
          </p:nvSpPr>
          <p:spPr>
            <a:xfrm>
              <a:off x="5935385" y="4256084"/>
              <a:ext cx="1901039" cy="507831"/>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3</a:t>
              </a:r>
              <a:r>
                <a:rPr lang="en-US" sz="1350" dirty="0">
                  <a:solidFill>
                    <a:schemeClr val="accent3">
                      <a:lumMod val="50000"/>
                    </a:schemeClr>
                  </a:solidFill>
                </a:rPr>
                <a:t> </a:t>
              </a:r>
            </a:p>
            <a:p>
              <a:pPr algn="ctr"/>
              <a:r>
                <a:rPr lang="en-US" sz="1200" dirty="0">
                  <a:solidFill>
                    <a:schemeClr val="accent3">
                      <a:lumMod val="50000"/>
                    </a:schemeClr>
                  </a:solidFill>
                  <a:latin typeface="+mj-lt"/>
                </a:rPr>
                <a:t>Make data available</a:t>
              </a:r>
            </a:p>
          </p:txBody>
        </p:sp>
        <p:sp>
          <p:nvSpPr>
            <p:cNvPr id="14" name="TextBox 13">
              <a:extLst>
                <a:ext uri="{FF2B5EF4-FFF2-40B4-BE49-F238E27FC236}">
                  <a16:creationId xmlns:a16="http://schemas.microsoft.com/office/drawing/2014/main" id="{F3C360A0-4355-438C-AB0F-49FCD0D0FBE8}"/>
                </a:ext>
              </a:extLst>
            </p:cNvPr>
            <p:cNvSpPr txBox="1"/>
            <p:nvPr/>
          </p:nvSpPr>
          <p:spPr>
            <a:xfrm>
              <a:off x="4925666" y="3407109"/>
              <a:ext cx="1782021"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4</a:t>
              </a:r>
              <a:r>
                <a:rPr lang="en-US" sz="1350" dirty="0">
                  <a:solidFill>
                    <a:schemeClr val="accent3">
                      <a:lumMod val="50000"/>
                    </a:schemeClr>
                  </a:solidFill>
                </a:rPr>
                <a:t> </a:t>
              </a:r>
            </a:p>
            <a:p>
              <a:pPr algn="ctr"/>
              <a:r>
                <a:rPr lang="en-US" sz="1350" dirty="0">
                  <a:solidFill>
                    <a:schemeClr val="accent3">
                      <a:lumMod val="50000"/>
                    </a:schemeClr>
                  </a:solidFill>
                  <a:latin typeface="+mj-lt"/>
                </a:rPr>
                <a:t>Use</a:t>
              </a:r>
            </a:p>
          </p:txBody>
        </p:sp>
        <p:sp>
          <p:nvSpPr>
            <p:cNvPr id="15" name="TextBox 14">
              <a:extLst>
                <a:ext uri="{FF2B5EF4-FFF2-40B4-BE49-F238E27FC236}">
                  <a16:creationId xmlns:a16="http://schemas.microsoft.com/office/drawing/2014/main" id="{CA4B2FB6-663B-4B05-8597-A6B849BE7181}"/>
                </a:ext>
              </a:extLst>
            </p:cNvPr>
            <p:cNvSpPr txBox="1"/>
            <p:nvPr/>
          </p:nvSpPr>
          <p:spPr>
            <a:xfrm>
              <a:off x="5586102" y="2029320"/>
              <a:ext cx="1271982" cy="606192"/>
            </a:xfrm>
            <a:prstGeom prst="rect">
              <a:avLst/>
            </a:prstGeom>
            <a:noFill/>
          </p:spPr>
          <p:txBody>
            <a:bodyPr wrap="square" rtlCol="0">
              <a:spAutoFit/>
            </a:bodyPr>
            <a:lstStyle/>
            <a:p>
              <a:pPr algn="ctr"/>
              <a:r>
                <a:rPr lang="en-US" sz="1500" b="1" dirty="0">
                  <a:solidFill>
                    <a:schemeClr val="accent3">
                      <a:lumMod val="50000"/>
                    </a:schemeClr>
                  </a:solidFill>
                  <a:latin typeface="Arial Black" panose="020B0A04020102020204" pitchFamily="34" charset="0"/>
                </a:rPr>
                <a:t>5</a:t>
              </a:r>
              <a:r>
                <a:rPr lang="en-US" sz="1350" dirty="0">
                  <a:solidFill>
                    <a:schemeClr val="accent3">
                      <a:lumMod val="50000"/>
                    </a:schemeClr>
                  </a:solidFill>
                </a:rPr>
                <a:t> </a:t>
              </a:r>
            </a:p>
            <a:p>
              <a:pPr algn="ctr">
                <a:lnSpc>
                  <a:spcPct val="75000"/>
                </a:lnSpc>
              </a:pPr>
              <a:r>
                <a:rPr lang="en-US" sz="1200" dirty="0">
                  <a:solidFill>
                    <a:schemeClr val="accent3">
                      <a:lumMod val="50000"/>
                    </a:schemeClr>
                  </a:solidFill>
                  <a:latin typeface="+mj-lt"/>
                </a:rPr>
                <a:t>Improve child outcomes</a:t>
              </a:r>
            </a:p>
          </p:txBody>
        </p:sp>
      </p:grpSp>
    </p:spTree>
    <p:extLst>
      <p:ext uri="{BB962C8B-B14F-4D97-AF65-F5344CB8AC3E}">
        <p14:creationId xmlns:p14="http://schemas.microsoft.com/office/powerpoint/2010/main" val="442741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1114BA-4791-4271-B631-58C5253F7782}"/>
              </a:ext>
            </a:extLst>
          </p:cNvPr>
          <p:cNvSpPr>
            <a:spLocks noGrp="1"/>
          </p:cNvSpPr>
          <p:nvPr>
            <p:ph type="body" sz="quarter" idx="14"/>
          </p:nvPr>
        </p:nvSpPr>
        <p:spPr>
          <a:xfrm>
            <a:off x="543171" y="776059"/>
            <a:ext cx="6830291" cy="837214"/>
          </a:xfrm>
        </p:spPr>
        <p:txBody>
          <a:bodyPr/>
          <a:lstStyle/>
          <a:p>
            <a:r>
              <a:rPr lang="en-US" dirty="0"/>
              <a:t>Data use cycle</a:t>
            </a:r>
            <a:endParaRPr lang="en-UG" dirty="0"/>
          </a:p>
        </p:txBody>
      </p:sp>
      <p:sp>
        <p:nvSpPr>
          <p:cNvPr id="7" name="Content Placeholder 2">
            <a:extLst>
              <a:ext uri="{FF2B5EF4-FFF2-40B4-BE49-F238E27FC236}">
                <a16:creationId xmlns:a16="http://schemas.microsoft.com/office/drawing/2014/main" id="{EB438D0F-DA45-4AC8-9F29-F46E556756F7}"/>
              </a:ext>
            </a:extLst>
          </p:cNvPr>
          <p:cNvSpPr txBox="1">
            <a:spLocks/>
          </p:cNvSpPr>
          <p:nvPr/>
        </p:nvSpPr>
        <p:spPr>
          <a:xfrm>
            <a:off x="520255" y="1717637"/>
            <a:ext cx="3966580" cy="3925788"/>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spcBef>
                <a:spcPts val="0"/>
              </a:spcBef>
              <a:spcAft>
                <a:spcPts val="1200"/>
              </a:spcAft>
              <a:buClr>
                <a:srgbClr val="4ED4E8"/>
              </a:buClr>
              <a:buFont typeface="Wingdings" panose="05000000000000000000" pitchFamily="2" charset="2"/>
              <a:buChar char="§"/>
            </a:pPr>
            <a:r>
              <a:rPr lang="en-US" sz="1800" spc="50" dirty="0">
                <a:solidFill>
                  <a:srgbClr val="242154"/>
                </a:solidFill>
                <a:latin typeface="Arial" panose="020B0604020202020204" pitchFamily="34" charset="0"/>
                <a:cs typeface="Arial" panose="020B0604020202020204" pitchFamily="34" charset="0"/>
              </a:rPr>
              <a:t>Before we engage in promoting data-informed decision making, we need to identify the stakeholders who will have the agency to actually make the decisions required to improve child outcomes.</a:t>
            </a:r>
          </a:p>
          <a:p>
            <a:pPr marL="285750" indent="-285750">
              <a:lnSpc>
                <a:spcPct val="120000"/>
              </a:lnSpc>
              <a:spcBef>
                <a:spcPts val="0"/>
              </a:spcBef>
              <a:spcAft>
                <a:spcPts val="1200"/>
              </a:spcAft>
              <a:buClr>
                <a:srgbClr val="4ED4E8"/>
              </a:buClr>
              <a:buFont typeface="Wingdings" panose="05000000000000000000" pitchFamily="2" charset="2"/>
              <a:buChar char="§"/>
            </a:pPr>
            <a:r>
              <a:rPr lang="en-US" sz="1800" spc="50" dirty="0">
                <a:solidFill>
                  <a:srgbClr val="242154"/>
                </a:solidFill>
                <a:latin typeface="Arial" panose="020B0604020202020204" pitchFamily="34" charset="0"/>
                <a:cs typeface="Arial" panose="020B0604020202020204" pitchFamily="34" charset="0"/>
              </a:rPr>
              <a:t>These stakeholders articulate a question or identify a problem and actively take steps to request data to seek a response or develop an informed solution.</a:t>
            </a:r>
          </a:p>
          <a:p>
            <a:pPr>
              <a:lnSpc>
                <a:spcPct val="110000"/>
              </a:lnSpc>
            </a:pPr>
            <a:endParaRPr lang="en-US" sz="1800" dirty="0"/>
          </a:p>
        </p:txBody>
      </p:sp>
      <p:grpSp>
        <p:nvGrpSpPr>
          <p:cNvPr id="4" name="Group 3">
            <a:extLst>
              <a:ext uri="{FF2B5EF4-FFF2-40B4-BE49-F238E27FC236}">
                <a16:creationId xmlns:a16="http://schemas.microsoft.com/office/drawing/2014/main" id="{C91955F0-EBA8-419B-8E51-970FC8BE3000}"/>
              </a:ext>
            </a:extLst>
          </p:cNvPr>
          <p:cNvGrpSpPr/>
          <p:nvPr/>
        </p:nvGrpSpPr>
        <p:grpSpPr>
          <a:xfrm>
            <a:off x="4486835" y="1717637"/>
            <a:ext cx="4067992" cy="3502182"/>
            <a:chOff x="4633076" y="1481800"/>
            <a:chExt cx="3676882" cy="3165471"/>
          </a:xfrm>
        </p:grpSpPr>
        <p:sp>
          <p:nvSpPr>
            <p:cNvPr id="8" name="Graphic 20">
              <a:extLst>
                <a:ext uri="{FF2B5EF4-FFF2-40B4-BE49-F238E27FC236}">
                  <a16:creationId xmlns:a16="http://schemas.microsoft.com/office/drawing/2014/main" id="{504D28FB-A57D-48A8-9FB9-2E9ADB4EC6A6}"/>
                </a:ext>
              </a:extLst>
            </p:cNvPr>
            <p:cNvSpPr/>
            <p:nvPr/>
          </p:nvSpPr>
          <p:spPr>
            <a:xfrm>
              <a:off x="5171900" y="1482735"/>
              <a:ext cx="1455351" cy="1287188"/>
            </a:xfrm>
            <a:custGeom>
              <a:avLst/>
              <a:gdLst>
                <a:gd name="connsiteX0" fmla="*/ 1221223 w 1221222"/>
                <a:gd name="connsiteY0" fmla="*/ 57317 h 1080112"/>
                <a:gd name="connsiteX1" fmla="*/ 1221223 w 1221222"/>
                <a:gd name="connsiteY1" fmla="*/ 581192 h 1080112"/>
                <a:gd name="connsiteX2" fmla="*/ 1169407 w 1221222"/>
                <a:gd name="connsiteY2" fmla="*/ 638056 h 1080112"/>
                <a:gd name="connsiteX3" fmla="*/ 606003 w 1221222"/>
                <a:gd name="connsiteY3" fmla="*/ 1046774 h 1080112"/>
                <a:gd name="connsiteX4" fmla="*/ 536471 w 1221222"/>
                <a:gd name="connsiteY4" fmla="*/ 1077254 h 1080112"/>
                <a:gd name="connsiteX5" fmla="*/ 39647 w 1221222"/>
                <a:gd name="connsiteY5" fmla="*/ 915805 h 1080112"/>
                <a:gd name="connsiteX6" fmla="*/ 3833 w 1221222"/>
                <a:gd name="connsiteY6" fmla="*/ 840844 h 1080112"/>
                <a:gd name="connsiteX7" fmla="*/ 1160930 w 1221222"/>
                <a:gd name="connsiteY7" fmla="*/ 167 h 1080112"/>
                <a:gd name="connsiteX8" fmla="*/ 1221223 w 1221222"/>
                <a:gd name="connsiteY8" fmla="*/ 57317 h 108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22" h="1080112">
                  <a:moveTo>
                    <a:pt x="1221223" y="57317"/>
                  </a:moveTo>
                  <a:lnTo>
                    <a:pt x="1221223" y="581192"/>
                  </a:lnTo>
                  <a:cubicBezTo>
                    <a:pt x="1221223" y="609196"/>
                    <a:pt x="1197506" y="635199"/>
                    <a:pt x="1169407" y="638056"/>
                  </a:cubicBezTo>
                  <a:cubicBezTo>
                    <a:pt x="920995" y="663393"/>
                    <a:pt x="706302" y="821413"/>
                    <a:pt x="606003" y="1046774"/>
                  </a:cubicBezTo>
                  <a:cubicBezTo>
                    <a:pt x="594287" y="1073254"/>
                    <a:pt x="564379" y="1086303"/>
                    <a:pt x="536471" y="1077254"/>
                  </a:cubicBezTo>
                  <a:lnTo>
                    <a:pt x="39647" y="915805"/>
                  </a:lnTo>
                  <a:cubicBezTo>
                    <a:pt x="8500" y="905804"/>
                    <a:pt x="-7978" y="871419"/>
                    <a:pt x="3833" y="840844"/>
                  </a:cubicBezTo>
                  <a:cubicBezTo>
                    <a:pt x="193666" y="351544"/>
                    <a:pt x="636960" y="29409"/>
                    <a:pt x="1160930" y="167"/>
                  </a:cubicBezTo>
                  <a:cubicBezTo>
                    <a:pt x="1191315" y="-2309"/>
                    <a:pt x="1221223" y="23027"/>
                    <a:pt x="1221223" y="57317"/>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9" name="Graphic 18">
              <a:extLst>
                <a:ext uri="{FF2B5EF4-FFF2-40B4-BE49-F238E27FC236}">
                  <a16:creationId xmlns:a16="http://schemas.microsoft.com/office/drawing/2014/main" id="{6AA144D1-658B-404B-B0EC-8026DB8D3422}"/>
                </a:ext>
              </a:extLst>
            </p:cNvPr>
            <p:cNvSpPr/>
            <p:nvPr/>
          </p:nvSpPr>
          <p:spPr>
            <a:xfrm>
              <a:off x="6666588" y="1481800"/>
              <a:ext cx="1458856" cy="1290215"/>
            </a:xfrm>
            <a:custGeom>
              <a:avLst/>
              <a:gdLst>
                <a:gd name="connsiteX0" fmla="*/ 676751 w 1224163"/>
                <a:gd name="connsiteY0" fmla="*/ 1080326 h 1082652"/>
                <a:gd name="connsiteX1" fmla="*/ 617982 w 1224163"/>
                <a:gd name="connsiteY1" fmla="*/ 1053179 h 1082652"/>
                <a:gd name="connsiteX2" fmla="*/ 43053 w 1224163"/>
                <a:gd name="connsiteY2" fmla="*/ 637604 h 1082652"/>
                <a:gd name="connsiteX3" fmla="*/ 0 w 1224163"/>
                <a:gd name="connsiteY3" fmla="*/ 590264 h 1082652"/>
                <a:gd name="connsiteX4" fmla="*/ 0 w 1224163"/>
                <a:gd name="connsiteY4" fmla="*/ 47625 h 1082652"/>
                <a:gd name="connsiteX5" fmla="*/ 50387 w 1224163"/>
                <a:gd name="connsiteY5" fmla="*/ 0 h 1082652"/>
                <a:gd name="connsiteX6" fmla="*/ 1221010 w 1224163"/>
                <a:gd name="connsiteY6" fmla="*/ 850487 h 1082652"/>
                <a:gd name="connsiteX7" fmla="*/ 1191292 w 1224163"/>
                <a:gd name="connsiteY7" fmla="*/ 913162 h 1082652"/>
                <a:gd name="connsiteX8" fmla="*/ 676751 w 1224163"/>
                <a:gd name="connsiteY8" fmla="*/ 1080326 h 108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163" h="1082652">
                  <a:moveTo>
                    <a:pt x="676751" y="1080326"/>
                  </a:moveTo>
                  <a:cubicBezTo>
                    <a:pt x="653225" y="1087946"/>
                    <a:pt x="627983" y="1076325"/>
                    <a:pt x="617982" y="1053179"/>
                  </a:cubicBezTo>
                  <a:cubicBezTo>
                    <a:pt x="516636" y="819341"/>
                    <a:pt x="296323" y="660083"/>
                    <a:pt x="43053" y="637604"/>
                  </a:cubicBezTo>
                  <a:cubicBezTo>
                    <a:pt x="18955" y="635508"/>
                    <a:pt x="0" y="614648"/>
                    <a:pt x="0" y="590264"/>
                  </a:cubicBezTo>
                  <a:lnTo>
                    <a:pt x="0" y="47625"/>
                  </a:lnTo>
                  <a:cubicBezTo>
                    <a:pt x="0" y="22574"/>
                    <a:pt x="19336" y="0"/>
                    <a:pt x="50387" y="0"/>
                  </a:cubicBezTo>
                  <a:cubicBezTo>
                    <a:pt x="583121" y="26003"/>
                    <a:pt x="1031653" y="351949"/>
                    <a:pt x="1221010" y="850487"/>
                  </a:cubicBezTo>
                  <a:cubicBezTo>
                    <a:pt x="1230725" y="876395"/>
                    <a:pt x="1217200" y="904685"/>
                    <a:pt x="1191292" y="913162"/>
                  </a:cubicBezTo>
                  <a:lnTo>
                    <a:pt x="676751" y="1080326"/>
                  </a:lnTo>
                  <a:close/>
                </a:path>
              </a:pathLst>
            </a:custGeom>
            <a:solidFill>
              <a:srgbClr val="4ED4E8"/>
            </a:solidFill>
            <a:ln w="9525" cap="flat">
              <a:noFill/>
              <a:prstDash val="solid"/>
              <a:miter/>
            </a:ln>
          </p:spPr>
          <p:txBody>
            <a:bodyPr rtlCol="0" anchor="ctr"/>
            <a:lstStyle/>
            <a:p>
              <a:endParaRPr lang="en-US" sz="1350" dirty="0"/>
            </a:p>
          </p:txBody>
        </p:sp>
        <p:sp>
          <p:nvSpPr>
            <p:cNvPr id="10" name="Graphic 26">
              <a:extLst>
                <a:ext uri="{FF2B5EF4-FFF2-40B4-BE49-F238E27FC236}">
                  <a16:creationId xmlns:a16="http://schemas.microsoft.com/office/drawing/2014/main" id="{978764F5-FCEF-44F6-A16C-1DF5B0488AFE}"/>
                </a:ext>
              </a:extLst>
            </p:cNvPr>
            <p:cNvSpPr/>
            <p:nvPr/>
          </p:nvSpPr>
          <p:spPr>
            <a:xfrm>
              <a:off x="7179795" y="2605191"/>
              <a:ext cx="1055705" cy="1686920"/>
            </a:xfrm>
            <a:custGeom>
              <a:avLst/>
              <a:gdLst>
                <a:gd name="connsiteX0" fmla="*/ 816021 w 885869"/>
                <a:gd name="connsiteY0" fmla="*/ 807711 h 1415537"/>
                <a:gd name="connsiteX1" fmla="*/ 714579 w 885869"/>
                <a:gd name="connsiteY1" fmla="*/ 1031834 h 1415537"/>
                <a:gd name="connsiteX2" fmla="*/ 398730 w 885869"/>
                <a:gd name="connsiteY2" fmla="*/ 1402738 h 1415537"/>
                <a:gd name="connsiteX3" fmla="*/ 355296 w 885869"/>
                <a:gd name="connsiteY3" fmla="*/ 1415025 h 1415537"/>
                <a:gd name="connsiteX4" fmla="*/ 316339 w 885869"/>
                <a:gd name="connsiteY4" fmla="*/ 1391880 h 1415537"/>
                <a:gd name="connsiteX5" fmla="*/ 10872 w 885869"/>
                <a:gd name="connsiteY5" fmla="*/ 971541 h 1415537"/>
                <a:gd name="connsiteX6" fmla="*/ 19064 w 885869"/>
                <a:gd name="connsiteY6" fmla="*/ 895436 h 1415537"/>
                <a:gd name="connsiteX7" fmla="*/ 249283 w 885869"/>
                <a:gd name="connsiteY7" fmla="*/ 379277 h 1415537"/>
                <a:gd name="connsiteX8" fmla="*/ 233090 w 885869"/>
                <a:gd name="connsiteY8" fmla="*/ 230115 h 1415537"/>
                <a:gd name="connsiteX9" fmla="*/ 271286 w 885869"/>
                <a:gd name="connsiteY9" fmla="*/ 164107 h 1415537"/>
                <a:gd name="connsiteX10" fmla="*/ 767729 w 885869"/>
                <a:gd name="connsiteY10" fmla="*/ 2849 h 1415537"/>
                <a:gd name="connsiteX11" fmla="*/ 840690 w 885869"/>
                <a:gd name="connsiteY11" fmla="*/ 42473 h 1415537"/>
                <a:gd name="connsiteX12" fmla="*/ 816021 w 885869"/>
                <a:gd name="connsiteY12" fmla="*/ 807711 h 141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69" h="1415537">
                  <a:moveTo>
                    <a:pt x="816021" y="807711"/>
                  </a:moveTo>
                  <a:cubicBezTo>
                    <a:pt x="789541" y="885245"/>
                    <a:pt x="755632" y="960206"/>
                    <a:pt x="714579" y="1031834"/>
                  </a:cubicBezTo>
                  <a:cubicBezTo>
                    <a:pt x="635236" y="1170518"/>
                    <a:pt x="529223" y="1296344"/>
                    <a:pt x="398730" y="1402738"/>
                  </a:cubicBezTo>
                  <a:cubicBezTo>
                    <a:pt x="386443" y="1412739"/>
                    <a:pt x="371013" y="1417121"/>
                    <a:pt x="355296" y="1415025"/>
                  </a:cubicBezTo>
                  <a:cubicBezTo>
                    <a:pt x="339580" y="1413025"/>
                    <a:pt x="325674" y="1404834"/>
                    <a:pt x="316339" y="1391880"/>
                  </a:cubicBezTo>
                  <a:lnTo>
                    <a:pt x="10872" y="971541"/>
                  </a:lnTo>
                  <a:cubicBezTo>
                    <a:pt x="-6273" y="947824"/>
                    <a:pt x="-2844" y="915153"/>
                    <a:pt x="19064" y="895436"/>
                  </a:cubicBezTo>
                  <a:cubicBezTo>
                    <a:pt x="165368" y="763896"/>
                    <a:pt x="249283" y="575777"/>
                    <a:pt x="249283" y="379277"/>
                  </a:cubicBezTo>
                  <a:cubicBezTo>
                    <a:pt x="249283" y="329175"/>
                    <a:pt x="243854" y="278978"/>
                    <a:pt x="233090" y="230115"/>
                  </a:cubicBezTo>
                  <a:cubicBezTo>
                    <a:pt x="226804" y="201635"/>
                    <a:pt x="243187" y="173251"/>
                    <a:pt x="271286" y="164107"/>
                  </a:cubicBezTo>
                  <a:lnTo>
                    <a:pt x="767729" y="2849"/>
                  </a:lnTo>
                  <a:cubicBezTo>
                    <a:pt x="799066" y="-7438"/>
                    <a:pt x="832499" y="11135"/>
                    <a:pt x="840690" y="42473"/>
                  </a:cubicBezTo>
                  <a:cubicBezTo>
                    <a:pt x="909556" y="303077"/>
                    <a:pt x="898412" y="567395"/>
                    <a:pt x="816021" y="807711"/>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11" name="Graphic 24">
              <a:extLst>
                <a:ext uri="{FF2B5EF4-FFF2-40B4-BE49-F238E27FC236}">
                  <a16:creationId xmlns:a16="http://schemas.microsoft.com/office/drawing/2014/main" id="{825EE3F8-4E5B-4C1B-8099-65C7960BE913}"/>
                </a:ext>
              </a:extLst>
            </p:cNvPr>
            <p:cNvSpPr/>
            <p:nvPr/>
          </p:nvSpPr>
          <p:spPr>
            <a:xfrm>
              <a:off x="5770163" y="3766907"/>
              <a:ext cx="1766742" cy="880364"/>
            </a:xfrm>
            <a:custGeom>
              <a:avLst/>
              <a:gdLst>
                <a:gd name="connsiteX0" fmla="*/ 1456351 w 1482518"/>
                <a:gd name="connsiteY0" fmla="*/ 525507 h 738736"/>
                <a:gd name="connsiteX1" fmla="*/ 1146217 w 1482518"/>
                <a:gd name="connsiteY1" fmla="*/ 673811 h 738736"/>
                <a:gd name="connsiteX2" fmla="*/ 834940 w 1482518"/>
                <a:gd name="connsiteY2" fmla="*/ 735343 h 738736"/>
                <a:gd name="connsiteX3" fmla="*/ 26172 w 1482518"/>
                <a:gd name="connsiteY3" fmla="*/ 525507 h 738736"/>
                <a:gd name="connsiteX4" fmla="*/ 10932 w 1482518"/>
                <a:gd name="connsiteY4" fmla="*/ 443878 h 738736"/>
                <a:gd name="connsiteX5" fmla="*/ 316113 w 1482518"/>
                <a:gd name="connsiteY5" fmla="*/ 23825 h 738736"/>
                <a:gd name="connsiteX6" fmla="*/ 390789 w 1482518"/>
                <a:gd name="connsiteY6" fmla="*/ 7918 h 738736"/>
                <a:gd name="connsiteX7" fmla="*/ 741214 w 1482518"/>
                <a:gd name="connsiteY7" fmla="*/ 102787 h 738736"/>
                <a:gd name="connsiteX8" fmla="*/ 1091639 w 1482518"/>
                <a:gd name="connsiteY8" fmla="*/ 7823 h 738736"/>
                <a:gd name="connsiteX9" fmla="*/ 1166315 w 1482518"/>
                <a:gd name="connsiteY9" fmla="*/ 23730 h 738736"/>
                <a:gd name="connsiteX10" fmla="*/ 1471591 w 1482518"/>
                <a:gd name="connsiteY10" fmla="*/ 443782 h 738736"/>
                <a:gd name="connsiteX11" fmla="*/ 1456351 w 1482518"/>
                <a:gd name="connsiteY11" fmla="*/ 525507 h 7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2518" h="738736">
                  <a:moveTo>
                    <a:pt x="1456351" y="525507"/>
                  </a:moveTo>
                  <a:cubicBezTo>
                    <a:pt x="1357577" y="589229"/>
                    <a:pt x="1253373" y="638664"/>
                    <a:pt x="1146217" y="673811"/>
                  </a:cubicBezTo>
                  <a:cubicBezTo>
                    <a:pt x="1044490" y="707244"/>
                    <a:pt x="940001" y="727723"/>
                    <a:pt x="834940" y="735343"/>
                  </a:cubicBezTo>
                  <a:cubicBezTo>
                    <a:pt x="556905" y="755536"/>
                    <a:pt x="274584" y="685622"/>
                    <a:pt x="26172" y="525507"/>
                  </a:cubicBezTo>
                  <a:cubicBezTo>
                    <a:pt x="-1641" y="507600"/>
                    <a:pt x="-8213" y="470262"/>
                    <a:pt x="10932" y="443878"/>
                  </a:cubicBezTo>
                  <a:lnTo>
                    <a:pt x="316113" y="23825"/>
                  </a:lnTo>
                  <a:cubicBezTo>
                    <a:pt x="334020" y="-845"/>
                    <a:pt x="366596" y="-6560"/>
                    <a:pt x="390789" y="7918"/>
                  </a:cubicBezTo>
                  <a:cubicBezTo>
                    <a:pt x="496803" y="69926"/>
                    <a:pt x="617961" y="102787"/>
                    <a:pt x="741214" y="102787"/>
                  </a:cubicBezTo>
                  <a:cubicBezTo>
                    <a:pt x="864563" y="102787"/>
                    <a:pt x="985721" y="69926"/>
                    <a:pt x="1091639" y="7823"/>
                  </a:cubicBezTo>
                  <a:cubicBezTo>
                    <a:pt x="1116975" y="-7036"/>
                    <a:pt x="1149075" y="-178"/>
                    <a:pt x="1166315" y="23730"/>
                  </a:cubicBezTo>
                  <a:lnTo>
                    <a:pt x="1471591" y="443782"/>
                  </a:lnTo>
                  <a:cubicBezTo>
                    <a:pt x="1491022" y="470548"/>
                    <a:pt x="1483688" y="507886"/>
                    <a:pt x="1456351" y="525507"/>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12" name="Graphic 22">
              <a:extLst>
                <a:ext uri="{FF2B5EF4-FFF2-40B4-BE49-F238E27FC236}">
                  <a16:creationId xmlns:a16="http://schemas.microsoft.com/office/drawing/2014/main" id="{689CED3A-33AE-4546-949E-43A02D7693AB}"/>
                </a:ext>
              </a:extLst>
            </p:cNvPr>
            <p:cNvSpPr/>
            <p:nvPr/>
          </p:nvSpPr>
          <p:spPr>
            <a:xfrm>
              <a:off x="5071346" y="2603354"/>
              <a:ext cx="1055698" cy="1686939"/>
            </a:xfrm>
            <a:custGeom>
              <a:avLst/>
              <a:gdLst>
                <a:gd name="connsiteX0" fmla="*/ 874914 w 885863"/>
                <a:gd name="connsiteY0" fmla="*/ 971558 h 1415553"/>
                <a:gd name="connsiteX1" fmla="*/ 569448 w 885863"/>
                <a:gd name="connsiteY1" fmla="*/ 1391896 h 1415553"/>
                <a:gd name="connsiteX2" fmla="*/ 487152 w 885863"/>
                <a:gd name="connsiteY2" fmla="*/ 1402754 h 1415553"/>
                <a:gd name="connsiteX3" fmla="*/ 45192 w 885863"/>
                <a:gd name="connsiteY3" fmla="*/ 42489 h 1415553"/>
                <a:gd name="connsiteX4" fmla="*/ 118153 w 885863"/>
                <a:gd name="connsiteY4" fmla="*/ 2865 h 1415553"/>
                <a:gd name="connsiteX5" fmla="*/ 614596 w 885863"/>
                <a:gd name="connsiteY5" fmla="*/ 164123 h 1415553"/>
                <a:gd name="connsiteX6" fmla="*/ 652791 w 885863"/>
                <a:gd name="connsiteY6" fmla="*/ 230132 h 1415553"/>
                <a:gd name="connsiteX7" fmla="*/ 636599 w 885863"/>
                <a:gd name="connsiteY7" fmla="*/ 379293 h 1415553"/>
                <a:gd name="connsiteX8" fmla="*/ 866818 w 885863"/>
                <a:gd name="connsiteY8" fmla="*/ 895453 h 1415553"/>
                <a:gd name="connsiteX9" fmla="*/ 874914 w 885863"/>
                <a:gd name="connsiteY9" fmla="*/ 971558 h 141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63" h="1415553">
                  <a:moveTo>
                    <a:pt x="874914" y="971558"/>
                  </a:moveTo>
                  <a:cubicBezTo>
                    <a:pt x="871200" y="976606"/>
                    <a:pt x="573162" y="1386848"/>
                    <a:pt x="569448" y="1391896"/>
                  </a:cubicBezTo>
                  <a:cubicBezTo>
                    <a:pt x="550112" y="1418661"/>
                    <a:pt x="512298" y="1423329"/>
                    <a:pt x="487152" y="1402754"/>
                  </a:cubicBezTo>
                  <a:cubicBezTo>
                    <a:pt x="80434" y="1071094"/>
                    <a:pt x="-88920" y="549886"/>
                    <a:pt x="45192" y="42489"/>
                  </a:cubicBezTo>
                  <a:cubicBezTo>
                    <a:pt x="53478" y="10961"/>
                    <a:pt x="86911" y="-7422"/>
                    <a:pt x="118153" y="2865"/>
                  </a:cubicBezTo>
                  <a:lnTo>
                    <a:pt x="614596" y="164123"/>
                  </a:lnTo>
                  <a:cubicBezTo>
                    <a:pt x="642600" y="173267"/>
                    <a:pt x="659078" y="201652"/>
                    <a:pt x="652791" y="230132"/>
                  </a:cubicBezTo>
                  <a:cubicBezTo>
                    <a:pt x="642028" y="278995"/>
                    <a:pt x="636599" y="329192"/>
                    <a:pt x="636599" y="379293"/>
                  </a:cubicBezTo>
                  <a:cubicBezTo>
                    <a:pt x="636599" y="575794"/>
                    <a:pt x="720514" y="763913"/>
                    <a:pt x="866818" y="895453"/>
                  </a:cubicBezTo>
                  <a:cubicBezTo>
                    <a:pt x="888726" y="915170"/>
                    <a:pt x="892155" y="947840"/>
                    <a:pt x="874914" y="971558"/>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13" name="TextBox 12">
              <a:extLst>
                <a:ext uri="{FF2B5EF4-FFF2-40B4-BE49-F238E27FC236}">
                  <a16:creationId xmlns:a16="http://schemas.microsoft.com/office/drawing/2014/main" id="{A8E1659B-292F-46E7-9EDA-60D2FBAB0ABD}"/>
                </a:ext>
              </a:extLst>
            </p:cNvPr>
            <p:cNvSpPr txBox="1"/>
            <p:nvPr/>
          </p:nvSpPr>
          <p:spPr>
            <a:xfrm>
              <a:off x="6776912" y="1865371"/>
              <a:ext cx="1193101" cy="530915"/>
            </a:xfrm>
            <a:prstGeom prst="rect">
              <a:avLst/>
            </a:prstGeom>
            <a:noFill/>
          </p:spPr>
          <p:txBody>
            <a:bodyPr wrap="square" rtlCol="0">
              <a:spAutoFit/>
            </a:bodyPr>
            <a:lstStyle/>
            <a:p>
              <a:pPr algn="ctr"/>
              <a:r>
                <a:rPr lang="en-US" sz="1500" dirty="0">
                  <a:latin typeface="Arial Black" panose="020B0A04020102020204" pitchFamily="34" charset="0"/>
                </a:rPr>
                <a:t>1</a:t>
              </a:r>
            </a:p>
            <a:p>
              <a:pPr algn="ctr"/>
              <a:r>
                <a:rPr lang="en-US" sz="1200" dirty="0">
                  <a:latin typeface="+mj-lt"/>
                </a:rPr>
                <a:t> </a:t>
              </a:r>
              <a:r>
                <a:rPr lang="en-US" sz="1350" dirty="0">
                  <a:latin typeface="+mj-lt"/>
                </a:rPr>
                <a:t>Demand</a:t>
              </a:r>
              <a:endParaRPr lang="en-US" sz="1200" dirty="0">
                <a:latin typeface="+mj-lt"/>
              </a:endParaRPr>
            </a:p>
          </p:txBody>
        </p:sp>
        <p:sp>
          <p:nvSpPr>
            <p:cNvPr id="14" name="TextBox 13">
              <a:extLst>
                <a:ext uri="{FF2B5EF4-FFF2-40B4-BE49-F238E27FC236}">
                  <a16:creationId xmlns:a16="http://schemas.microsoft.com/office/drawing/2014/main" id="{96AB5CF3-BD1E-4BA9-9128-23865878E04B}"/>
                </a:ext>
              </a:extLst>
            </p:cNvPr>
            <p:cNvSpPr txBox="1"/>
            <p:nvPr/>
          </p:nvSpPr>
          <p:spPr>
            <a:xfrm>
              <a:off x="7254253" y="3128233"/>
              <a:ext cx="1055705"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2</a:t>
              </a:r>
              <a:r>
                <a:rPr lang="en-US" sz="1350" dirty="0">
                  <a:solidFill>
                    <a:schemeClr val="accent3">
                      <a:lumMod val="50000"/>
                    </a:schemeClr>
                  </a:solidFill>
                </a:rPr>
                <a:t> </a:t>
              </a:r>
            </a:p>
            <a:p>
              <a:pPr algn="ctr"/>
              <a:r>
                <a:rPr lang="en-US" sz="1350" dirty="0">
                  <a:solidFill>
                    <a:schemeClr val="accent3">
                      <a:lumMod val="50000"/>
                    </a:schemeClr>
                  </a:solidFill>
                  <a:latin typeface="+mj-lt"/>
                </a:rPr>
                <a:t>Collect</a:t>
              </a:r>
            </a:p>
          </p:txBody>
        </p:sp>
        <p:sp>
          <p:nvSpPr>
            <p:cNvPr id="15" name="TextBox 14">
              <a:extLst>
                <a:ext uri="{FF2B5EF4-FFF2-40B4-BE49-F238E27FC236}">
                  <a16:creationId xmlns:a16="http://schemas.microsoft.com/office/drawing/2014/main" id="{947A789D-5A69-4B57-AA9F-E4BCE3BC516A}"/>
                </a:ext>
              </a:extLst>
            </p:cNvPr>
            <p:cNvSpPr txBox="1"/>
            <p:nvPr/>
          </p:nvSpPr>
          <p:spPr>
            <a:xfrm>
              <a:off x="5698782" y="3983125"/>
              <a:ext cx="1901039" cy="507831"/>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3</a:t>
              </a:r>
              <a:r>
                <a:rPr lang="en-US" sz="1350" dirty="0">
                  <a:solidFill>
                    <a:schemeClr val="accent3">
                      <a:lumMod val="50000"/>
                    </a:schemeClr>
                  </a:solidFill>
                </a:rPr>
                <a:t> </a:t>
              </a:r>
            </a:p>
            <a:p>
              <a:pPr algn="ctr"/>
              <a:r>
                <a:rPr lang="en-US" sz="1200" dirty="0">
                  <a:solidFill>
                    <a:schemeClr val="accent3">
                      <a:lumMod val="50000"/>
                    </a:schemeClr>
                  </a:solidFill>
                  <a:latin typeface="+mj-lt"/>
                </a:rPr>
                <a:t>Make data available</a:t>
              </a:r>
            </a:p>
          </p:txBody>
        </p:sp>
        <p:sp>
          <p:nvSpPr>
            <p:cNvPr id="16" name="TextBox 15">
              <a:extLst>
                <a:ext uri="{FF2B5EF4-FFF2-40B4-BE49-F238E27FC236}">
                  <a16:creationId xmlns:a16="http://schemas.microsoft.com/office/drawing/2014/main" id="{2A0A9130-A291-4AD8-9EF8-42BD55626910}"/>
                </a:ext>
              </a:extLst>
            </p:cNvPr>
            <p:cNvSpPr txBox="1"/>
            <p:nvPr/>
          </p:nvSpPr>
          <p:spPr>
            <a:xfrm>
              <a:off x="4633076" y="3134150"/>
              <a:ext cx="1782021"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4</a:t>
              </a:r>
              <a:r>
                <a:rPr lang="en-US" sz="1350" dirty="0">
                  <a:solidFill>
                    <a:schemeClr val="accent3">
                      <a:lumMod val="50000"/>
                    </a:schemeClr>
                  </a:solidFill>
                </a:rPr>
                <a:t> </a:t>
              </a:r>
            </a:p>
            <a:p>
              <a:pPr algn="ctr"/>
              <a:r>
                <a:rPr lang="en-US" sz="1350" dirty="0">
                  <a:solidFill>
                    <a:schemeClr val="accent3">
                      <a:lumMod val="50000"/>
                    </a:schemeClr>
                  </a:solidFill>
                  <a:latin typeface="+mj-lt"/>
                </a:rPr>
                <a:t>Use</a:t>
              </a:r>
            </a:p>
          </p:txBody>
        </p:sp>
        <p:sp>
          <p:nvSpPr>
            <p:cNvPr id="17" name="TextBox 16">
              <a:extLst>
                <a:ext uri="{FF2B5EF4-FFF2-40B4-BE49-F238E27FC236}">
                  <a16:creationId xmlns:a16="http://schemas.microsoft.com/office/drawing/2014/main" id="{E8868B84-F17B-4533-B87A-7ACFD8722C49}"/>
                </a:ext>
              </a:extLst>
            </p:cNvPr>
            <p:cNvSpPr txBox="1"/>
            <p:nvPr/>
          </p:nvSpPr>
          <p:spPr>
            <a:xfrm>
              <a:off x="5349499" y="1756361"/>
              <a:ext cx="1271982" cy="606192"/>
            </a:xfrm>
            <a:prstGeom prst="rect">
              <a:avLst/>
            </a:prstGeom>
            <a:noFill/>
          </p:spPr>
          <p:txBody>
            <a:bodyPr wrap="square" rtlCol="0">
              <a:spAutoFit/>
            </a:bodyPr>
            <a:lstStyle/>
            <a:p>
              <a:pPr algn="ctr"/>
              <a:r>
                <a:rPr lang="en-US" sz="1500" b="1" dirty="0">
                  <a:solidFill>
                    <a:schemeClr val="accent3">
                      <a:lumMod val="50000"/>
                    </a:schemeClr>
                  </a:solidFill>
                  <a:latin typeface="Arial Black" panose="020B0A04020102020204" pitchFamily="34" charset="0"/>
                </a:rPr>
                <a:t>5</a:t>
              </a:r>
              <a:r>
                <a:rPr lang="en-US" sz="1350" dirty="0">
                  <a:solidFill>
                    <a:schemeClr val="accent3">
                      <a:lumMod val="50000"/>
                    </a:schemeClr>
                  </a:solidFill>
                </a:rPr>
                <a:t> </a:t>
              </a:r>
            </a:p>
            <a:p>
              <a:pPr algn="ctr">
                <a:lnSpc>
                  <a:spcPct val="75000"/>
                </a:lnSpc>
              </a:pPr>
              <a:r>
                <a:rPr lang="en-US" sz="1200" dirty="0">
                  <a:solidFill>
                    <a:schemeClr val="accent3">
                      <a:lumMod val="50000"/>
                    </a:schemeClr>
                  </a:solidFill>
                  <a:latin typeface="+mj-lt"/>
                </a:rPr>
                <a:t>Improve Child outcomes</a:t>
              </a:r>
            </a:p>
          </p:txBody>
        </p:sp>
      </p:grpSp>
      <p:grpSp>
        <p:nvGrpSpPr>
          <p:cNvPr id="2" name="Group 1">
            <a:extLst>
              <a:ext uri="{FF2B5EF4-FFF2-40B4-BE49-F238E27FC236}">
                <a16:creationId xmlns:a16="http://schemas.microsoft.com/office/drawing/2014/main" id="{DB231C41-3159-4514-B23E-BE0E56FE7544}"/>
              </a:ext>
            </a:extLst>
          </p:cNvPr>
          <p:cNvGrpSpPr/>
          <p:nvPr/>
        </p:nvGrpSpPr>
        <p:grpSpPr>
          <a:xfrm>
            <a:off x="408872" y="5972273"/>
            <a:ext cx="8486552" cy="794543"/>
            <a:chOff x="543171" y="5907926"/>
            <a:chExt cx="8486552" cy="794543"/>
          </a:xfrm>
        </p:grpSpPr>
        <p:sp>
          <p:nvSpPr>
            <p:cNvPr id="20" name="Content Placeholder 2">
              <a:extLst>
                <a:ext uri="{FF2B5EF4-FFF2-40B4-BE49-F238E27FC236}">
                  <a16:creationId xmlns:a16="http://schemas.microsoft.com/office/drawing/2014/main" id="{9586D7AD-AA60-499F-B525-A294CC5678EB}"/>
                </a:ext>
              </a:extLst>
            </p:cNvPr>
            <p:cNvSpPr txBox="1">
              <a:spLocks/>
            </p:cNvSpPr>
            <p:nvPr/>
          </p:nvSpPr>
          <p:spPr>
            <a:xfrm>
              <a:off x="1408856" y="6166467"/>
              <a:ext cx="7620867" cy="277460"/>
            </a:xfrm>
            <a:prstGeom prst="rect">
              <a:avLst/>
            </a:prstGeom>
          </p:spPr>
          <p:txBody>
            <a:bodyPr vert="horz" lIns="68580" tIns="34290" rIns="68580" bIns="3429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pPr>
              <a:r>
                <a:rPr lang="en-US" sz="1700" b="1" spc="75" dirty="0">
                  <a:solidFill>
                    <a:srgbClr val="4ED4E8"/>
                  </a:solidFill>
                </a:rPr>
                <a:t>Who are stakeholders we should include in data review meetings?</a:t>
              </a:r>
              <a:endParaRPr lang="en-US" sz="1700" b="1" dirty="0">
                <a:solidFill>
                  <a:srgbClr val="4ED4E8"/>
                </a:solidFill>
              </a:endParaRPr>
            </a:p>
          </p:txBody>
        </p:sp>
        <p:pic>
          <p:nvPicPr>
            <p:cNvPr id="21" name="Graphic 20" descr="Comment Important">
              <a:extLst>
                <a:ext uri="{FF2B5EF4-FFF2-40B4-BE49-F238E27FC236}">
                  <a16:creationId xmlns:a16="http://schemas.microsoft.com/office/drawing/2014/main" id="{332AFDB8-BE95-4377-B82E-DE432D8E15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171" y="5907926"/>
              <a:ext cx="794543" cy="794543"/>
            </a:xfrm>
            <a:prstGeom prst="rect">
              <a:avLst/>
            </a:prstGeom>
          </p:spPr>
        </p:pic>
      </p:grpSp>
    </p:spTree>
    <p:extLst>
      <p:ext uri="{BB962C8B-B14F-4D97-AF65-F5344CB8AC3E}">
        <p14:creationId xmlns:p14="http://schemas.microsoft.com/office/powerpoint/2010/main" val="2338087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494308-1437-4BB5-9B8B-029DD82E6255}"/>
              </a:ext>
            </a:extLst>
          </p:cNvPr>
          <p:cNvSpPr>
            <a:spLocks noGrp="1"/>
          </p:cNvSpPr>
          <p:nvPr>
            <p:ph type="body" sz="quarter" idx="14"/>
          </p:nvPr>
        </p:nvSpPr>
        <p:spPr>
          <a:xfrm>
            <a:off x="513674" y="771423"/>
            <a:ext cx="6830291" cy="837214"/>
          </a:xfrm>
        </p:spPr>
        <p:txBody>
          <a:bodyPr/>
          <a:lstStyle/>
          <a:p>
            <a:r>
              <a:rPr lang="en-GB" dirty="0"/>
              <a:t>Data use cycle</a:t>
            </a:r>
          </a:p>
          <a:p>
            <a:endParaRPr lang="en-UG" dirty="0"/>
          </a:p>
        </p:txBody>
      </p:sp>
      <p:sp>
        <p:nvSpPr>
          <p:cNvPr id="4" name="Title 1">
            <a:extLst>
              <a:ext uri="{FF2B5EF4-FFF2-40B4-BE49-F238E27FC236}">
                <a16:creationId xmlns:a16="http://schemas.microsoft.com/office/drawing/2014/main" id="{48250785-734A-4A07-9447-609F34D4EBB0}"/>
              </a:ext>
            </a:extLst>
          </p:cNvPr>
          <p:cNvSpPr txBox="1">
            <a:spLocks/>
          </p:cNvSpPr>
          <p:nvPr/>
        </p:nvSpPr>
        <p:spPr>
          <a:xfrm>
            <a:off x="-29497" y="429155"/>
            <a:ext cx="0" cy="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p>
        </p:txBody>
      </p:sp>
      <p:sp>
        <p:nvSpPr>
          <p:cNvPr id="5" name="Content Placeholder 2">
            <a:extLst>
              <a:ext uri="{FF2B5EF4-FFF2-40B4-BE49-F238E27FC236}">
                <a16:creationId xmlns:a16="http://schemas.microsoft.com/office/drawing/2014/main" id="{2E4BD9BE-9C25-4F6D-A1A9-3C4F8E2788B4}"/>
              </a:ext>
            </a:extLst>
          </p:cNvPr>
          <p:cNvSpPr txBox="1">
            <a:spLocks/>
          </p:cNvSpPr>
          <p:nvPr/>
        </p:nvSpPr>
        <p:spPr>
          <a:xfrm>
            <a:off x="464468" y="1442917"/>
            <a:ext cx="4273708" cy="5056148"/>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1200"/>
              </a:spcAft>
              <a:buClr>
                <a:srgbClr val="4ED4E8"/>
              </a:buClr>
              <a:buFont typeface="Wingdings" panose="05000000000000000000" pitchFamily="2" charset="2"/>
              <a:buChar char="§"/>
            </a:pPr>
            <a:r>
              <a:rPr lang="en-US" sz="1700" spc="50" dirty="0">
                <a:solidFill>
                  <a:srgbClr val="242154"/>
                </a:solidFill>
                <a:latin typeface="Arial" panose="020B0604020202020204" pitchFamily="34" charset="0"/>
                <a:cs typeface="Arial" panose="020B0604020202020204" pitchFamily="34" charset="0"/>
              </a:rPr>
              <a:t>To respond to a particular question or gain a better understanding of a public health problem, </a:t>
            </a:r>
            <a:r>
              <a:rPr lang="en-US" sz="1700" b="1" spc="50" dirty="0">
                <a:solidFill>
                  <a:srgbClr val="242154"/>
                </a:solidFill>
                <a:latin typeface="Arial" panose="020B0604020202020204" pitchFamily="34" charset="0"/>
                <a:cs typeface="Arial" panose="020B0604020202020204" pitchFamily="34" charset="0"/>
              </a:rPr>
              <a:t>data must be collected</a:t>
            </a:r>
            <a:r>
              <a:rPr lang="en-US" sz="1700" spc="50" dirty="0">
                <a:solidFill>
                  <a:srgbClr val="242154"/>
                </a:solidFill>
                <a:latin typeface="Arial" panose="020B0604020202020204" pitchFamily="34" charset="0"/>
                <a:cs typeface="Arial" panose="020B0604020202020204" pitchFamily="34" charset="0"/>
              </a:rPr>
              <a:t>. </a:t>
            </a:r>
          </a:p>
          <a:p>
            <a:pPr marL="285750" indent="-285750">
              <a:lnSpc>
                <a:spcPct val="100000"/>
              </a:lnSpc>
              <a:spcBef>
                <a:spcPts val="0"/>
              </a:spcBef>
              <a:spcAft>
                <a:spcPts val="1200"/>
              </a:spcAft>
              <a:buClr>
                <a:srgbClr val="4ED4E8"/>
              </a:buClr>
              <a:buFont typeface="Wingdings" panose="05000000000000000000" pitchFamily="2" charset="2"/>
              <a:buChar char="§"/>
            </a:pPr>
            <a:r>
              <a:rPr lang="en-US" sz="1700" spc="50" dirty="0">
                <a:solidFill>
                  <a:srgbClr val="242154"/>
                </a:solidFill>
                <a:latin typeface="Arial" panose="020B0604020202020204" pitchFamily="34" charset="0"/>
                <a:cs typeface="Arial" panose="020B0604020202020204" pitchFamily="34" charset="0"/>
              </a:rPr>
              <a:t>Sources to consider may include routine administrative data, or survey data. </a:t>
            </a:r>
          </a:p>
          <a:p>
            <a:pPr marL="285750" indent="-285750">
              <a:lnSpc>
                <a:spcPct val="100000"/>
              </a:lnSpc>
              <a:spcBef>
                <a:spcPts val="0"/>
              </a:spcBef>
              <a:spcAft>
                <a:spcPts val="1200"/>
              </a:spcAft>
              <a:buClr>
                <a:srgbClr val="4ED4E8"/>
              </a:buClr>
              <a:buFont typeface="Wingdings" panose="05000000000000000000" pitchFamily="2" charset="2"/>
              <a:buChar char="§"/>
            </a:pPr>
            <a:r>
              <a:rPr lang="en-US" sz="1700" spc="50" dirty="0">
                <a:solidFill>
                  <a:srgbClr val="242154"/>
                </a:solidFill>
                <a:latin typeface="Arial" panose="020B0604020202020204" pitchFamily="34" charset="0"/>
                <a:cs typeface="Arial" panose="020B0604020202020204" pitchFamily="34" charset="0"/>
              </a:rPr>
              <a:t>Data from implementing partners (IPs) and data from the PSWOs, Children Homes, the National Identification and Registration Authority (NIRA) and the Uganda Registration Services Bureau (URSB) may complement each other. </a:t>
            </a:r>
          </a:p>
          <a:p>
            <a:pPr marL="285750" indent="-285750">
              <a:lnSpc>
                <a:spcPct val="100000"/>
              </a:lnSpc>
              <a:spcBef>
                <a:spcPts val="0"/>
              </a:spcBef>
              <a:spcAft>
                <a:spcPts val="1200"/>
              </a:spcAft>
              <a:buClr>
                <a:srgbClr val="4ED4E8"/>
              </a:buClr>
              <a:buFont typeface="Wingdings" panose="05000000000000000000" pitchFamily="2" charset="2"/>
              <a:buChar char="§"/>
            </a:pPr>
            <a:r>
              <a:rPr lang="en-US" sz="1700" spc="50" dirty="0">
                <a:solidFill>
                  <a:srgbClr val="242154"/>
                </a:solidFill>
                <a:latin typeface="Arial" panose="020B0604020202020204" pitchFamily="34" charset="0"/>
                <a:cs typeface="Arial" panose="020B0604020202020204" pitchFamily="34" charset="0"/>
              </a:rPr>
              <a:t>New data may need to be collected or the data may already exist. </a:t>
            </a:r>
          </a:p>
          <a:p>
            <a:pPr>
              <a:lnSpc>
                <a:spcPct val="110000"/>
              </a:lnSpc>
            </a:pPr>
            <a:endParaRPr lang="en-US" sz="1800" dirty="0">
              <a:latin typeface="Arial" panose="020B0604020202020204" pitchFamily="34" charset="0"/>
              <a:cs typeface="Arial" panose="020B0604020202020204" pitchFamily="34" charset="0"/>
            </a:endParaRPr>
          </a:p>
          <a:p>
            <a:pPr>
              <a:lnSpc>
                <a:spcPct val="110000"/>
              </a:lnSpc>
            </a:pPr>
            <a:endParaRPr lang="en-US" sz="1800" dirty="0">
              <a:latin typeface="Arial" panose="020B0604020202020204" pitchFamily="34" charset="0"/>
              <a:cs typeface="Arial" panose="020B0604020202020204" pitchFamily="34" charset="0"/>
            </a:endParaRPr>
          </a:p>
          <a:p>
            <a:pPr>
              <a:lnSpc>
                <a:spcPct val="110000"/>
              </a:lnSpc>
            </a:pPr>
            <a:endParaRPr lang="en-US" sz="1800" dirty="0">
              <a:latin typeface="Arial" panose="020B0604020202020204" pitchFamily="34" charset="0"/>
              <a:cs typeface="Arial" panose="020B0604020202020204" pitchFamily="34" charset="0"/>
            </a:endParaRPr>
          </a:p>
          <a:p>
            <a:pPr>
              <a:lnSpc>
                <a:spcPct val="110000"/>
              </a:lnSpc>
            </a:pPr>
            <a:endParaRPr lang="en-US" sz="18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6D7F760-8127-43C9-845C-DDB5E176921D}"/>
              </a:ext>
            </a:extLst>
          </p:cNvPr>
          <p:cNvGrpSpPr/>
          <p:nvPr/>
        </p:nvGrpSpPr>
        <p:grpSpPr>
          <a:xfrm>
            <a:off x="209205" y="6128842"/>
            <a:ext cx="8725590" cy="794543"/>
            <a:chOff x="201882" y="5559197"/>
            <a:chExt cx="8725590" cy="794543"/>
          </a:xfrm>
        </p:grpSpPr>
        <p:sp>
          <p:nvSpPr>
            <p:cNvPr id="6" name="Content Placeholder 2">
              <a:extLst>
                <a:ext uri="{FF2B5EF4-FFF2-40B4-BE49-F238E27FC236}">
                  <a16:creationId xmlns:a16="http://schemas.microsoft.com/office/drawing/2014/main" id="{F4A87E55-3F5B-4A74-8FC6-4EFF73B83C7A}"/>
                </a:ext>
              </a:extLst>
            </p:cNvPr>
            <p:cNvSpPr txBox="1">
              <a:spLocks/>
            </p:cNvSpPr>
            <p:nvPr/>
          </p:nvSpPr>
          <p:spPr>
            <a:xfrm>
              <a:off x="996425" y="5805701"/>
              <a:ext cx="7931047" cy="301534"/>
            </a:xfrm>
            <a:prstGeom prst="rect">
              <a:avLst/>
            </a:prstGeom>
          </p:spPr>
          <p:txBody>
            <a:bodyPr vert="horz" lIns="68580" tIns="34290" rIns="68580" bIns="3429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pPr>
              <a:r>
                <a:rPr lang="en-US" sz="1700" b="1" spc="75" dirty="0">
                  <a:solidFill>
                    <a:srgbClr val="4ED4E8"/>
                  </a:solidFill>
                </a:rPr>
                <a:t>Can you identify data to be used during data review in your context?</a:t>
              </a:r>
              <a:endParaRPr lang="en-US" sz="1700" b="1" dirty="0">
                <a:solidFill>
                  <a:srgbClr val="4ED4E8"/>
                </a:solidFill>
              </a:endParaRPr>
            </a:p>
          </p:txBody>
        </p:sp>
        <p:pic>
          <p:nvPicPr>
            <p:cNvPr id="12" name="Graphic 11" descr="Comment Important">
              <a:extLst>
                <a:ext uri="{FF2B5EF4-FFF2-40B4-BE49-F238E27FC236}">
                  <a16:creationId xmlns:a16="http://schemas.microsoft.com/office/drawing/2014/main" id="{CB3ACC41-9A15-446B-867C-A22168CEF0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882" y="5559197"/>
              <a:ext cx="794543" cy="794543"/>
            </a:xfrm>
            <a:prstGeom prst="rect">
              <a:avLst/>
            </a:prstGeom>
          </p:spPr>
        </p:pic>
      </p:grpSp>
      <p:grpSp>
        <p:nvGrpSpPr>
          <p:cNvPr id="23" name="Group 22">
            <a:extLst>
              <a:ext uri="{FF2B5EF4-FFF2-40B4-BE49-F238E27FC236}">
                <a16:creationId xmlns:a16="http://schemas.microsoft.com/office/drawing/2014/main" id="{650BBA45-D551-4A1A-9852-174865591803}"/>
              </a:ext>
            </a:extLst>
          </p:cNvPr>
          <p:cNvGrpSpPr/>
          <p:nvPr/>
        </p:nvGrpSpPr>
        <p:grpSpPr>
          <a:xfrm>
            <a:off x="4572000" y="1874111"/>
            <a:ext cx="4067498" cy="3501757"/>
            <a:chOff x="4603579" y="1910955"/>
            <a:chExt cx="3676882" cy="3165471"/>
          </a:xfrm>
        </p:grpSpPr>
        <p:sp>
          <p:nvSpPr>
            <p:cNvPr id="13" name="Graphic 20">
              <a:extLst>
                <a:ext uri="{FF2B5EF4-FFF2-40B4-BE49-F238E27FC236}">
                  <a16:creationId xmlns:a16="http://schemas.microsoft.com/office/drawing/2014/main" id="{B18101BE-F85D-417A-AADC-D368CCA853A4}"/>
                </a:ext>
              </a:extLst>
            </p:cNvPr>
            <p:cNvSpPr/>
            <p:nvPr/>
          </p:nvSpPr>
          <p:spPr>
            <a:xfrm>
              <a:off x="5142403" y="1911890"/>
              <a:ext cx="1455351" cy="1287188"/>
            </a:xfrm>
            <a:custGeom>
              <a:avLst/>
              <a:gdLst>
                <a:gd name="connsiteX0" fmla="*/ 1221223 w 1221222"/>
                <a:gd name="connsiteY0" fmla="*/ 57317 h 1080112"/>
                <a:gd name="connsiteX1" fmla="*/ 1221223 w 1221222"/>
                <a:gd name="connsiteY1" fmla="*/ 581192 h 1080112"/>
                <a:gd name="connsiteX2" fmla="*/ 1169407 w 1221222"/>
                <a:gd name="connsiteY2" fmla="*/ 638056 h 1080112"/>
                <a:gd name="connsiteX3" fmla="*/ 606003 w 1221222"/>
                <a:gd name="connsiteY3" fmla="*/ 1046774 h 1080112"/>
                <a:gd name="connsiteX4" fmla="*/ 536471 w 1221222"/>
                <a:gd name="connsiteY4" fmla="*/ 1077254 h 1080112"/>
                <a:gd name="connsiteX5" fmla="*/ 39647 w 1221222"/>
                <a:gd name="connsiteY5" fmla="*/ 915805 h 1080112"/>
                <a:gd name="connsiteX6" fmla="*/ 3833 w 1221222"/>
                <a:gd name="connsiteY6" fmla="*/ 840844 h 1080112"/>
                <a:gd name="connsiteX7" fmla="*/ 1160930 w 1221222"/>
                <a:gd name="connsiteY7" fmla="*/ 167 h 1080112"/>
                <a:gd name="connsiteX8" fmla="*/ 1221223 w 1221222"/>
                <a:gd name="connsiteY8" fmla="*/ 57317 h 108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22" h="1080112">
                  <a:moveTo>
                    <a:pt x="1221223" y="57317"/>
                  </a:moveTo>
                  <a:lnTo>
                    <a:pt x="1221223" y="581192"/>
                  </a:lnTo>
                  <a:cubicBezTo>
                    <a:pt x="1221223" y="609196"/>
                    <a:pt x="1197506" y="635199"/>
                    <a:pt x="1169407" y="638056"/>
                  </a:cubicBezTo>
                  <a:cubicBezTo>
                    <a:pt x="920995" y="663393"/>
                    <a:pt x="706302" y="821413"/>
                    <a:pt x="606003" y="1046774"/>
                  </a:cubicBezTo>
                  <a:cubicBezTo>
                    <a:pt x="594287" y="1073254"/>
                    <a:pt x="564379" y="1086303"/>
                    <a:pt x="536471" y="1077254"/>
                  </a:cubicBezTo>
                  <a:lnTo>
                    <a:pt x="39647" y="915805"/>
                  </a:lnTo>
                  <a:cubicBezTo>
                    <a:pt x="8500" y="905804"/>
                    <a:pt x="-7978" y="871419"/>
                    <a:pt x="3833" y="840844"/>
                  </a:cubicBezTo>
                  <a:cubicBezTo>
                    <a:pt x="193666" y="351544"/>
                    <a:pt x="636960" y="29409"/>
                    <a:pt x="1160930" y="167"/>
                  </a:cubicBezTo>
                  <a:cubicBezTo>
                    <a:pt x="1191315" y="-2309"/>
                    <a:pt x="1221223" y="23027"/>
                    <a:pt x="1221223" y="57317"/>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14" name="Graphic 18">
              <a:extLst>
                <a:ext uri="{FF2B5EF4-FFF2-40B4-BE49-F238E27FC236}">
                  <a16:creationId xmlns:a16="http://schemas.microsoft.com/office/drawing/2014/main" id="{B2F14474-190B-4802-B7FC-1ED106E904CA}"/>
                </a:ext>
              </a:extLst>
            </p:cNvPr>
            <p:cNvSpPr/>
            <p:nvPr/>
          </p:nvSpPr>
          <p:spPr>
            <a:xfrm>
              <a:off x="6637091" y="1910955"/>
              <a:ext cx="1458856" cy="1290215"/>
            </a:xfrm>
            <a:custGeom>
              <a:avLst/>
              <a:gdLst>
                <a:gd name="connsiteX0" fmla="*/ 676751 w 1224163"/>
                <a:gd name="connsiteY0" fmla="*/ 1080326 h 1082652"/>
                <a:gd name="connsiteX1" fmla="*/ 617982 w 1224163"/>
                <a:gd name="connsiteY1" fmla="*/ 1053179 h 1082652"/>
                <a:gd name="connsiteX2" fmla="*/ 43053 w 1224163"/>
                <a:gd name="connsiteY2" fmla="*/ 637604 h 1082652"/>
                <a:gd name="connsiteX3" fmla="*/ 0 w 1224163"/>
                <a:gd name="connsiteY3" fmla="*/ 590264 h 1082652"/>
                <a:gd name="connsiteX4" fmla="*/ 0 w 1224163"/>
                <a:gd name="connsiteY4" fmla="*/ 47625 h 1082652"/>
                <a:gd name="connsiteX5" fmla="*/ 50387 w 1224163"/>
                <a:gd name="connsiteY5" fmla="*/ 0 h 1082652"/>
                <a:gd name="connsiteX6" fmla="*/ 1221010 w 1224163"/>
                <a:gd name="connsiteY6" fmla="*/ 850487 h 1082652"/>
                <a:gd name="connsiteX7" fmla="*/ 1191292 w 1224163"/>
                <a:gd name="connsiteY7" fmla="*/ 913162 h 1082652"/>
                <a:gd name="connsiteX8" fmla="*/ 676751 w 1224163"/>
                <a:gd name="connsiteY8" fmla="*/ 1080326 h 108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163" h="1082652">
                  <a:moveTo>
                    <a:pt x="676751" y="1080326"/>
                  </a:moveTo>
                  <a:cubicBezTo>
                    <a:pt x="653225" y="1087946"/>
                    <a:pt x="627983" y="1076325"/>
                    <a:pt x="617982" y="1053179"/>
                  </a:cubicBezTo>
                  <a:cubicBezTo>
                    <a:pt x="516636" y="819341"/>
                    <a:pt x="296323" y="660083"/>
                    <a:pt x="43053" y="637604"/>
                  </a:cubicBezTo>
                  <a:cubicBezTo>
                    <a:pt x="18955" y="635508"/>
                    <a:pt x="0" y="614648"/>
                    <a:pt x="0" y="590264"/>
                  </a:cubicBezTo>
                  <a:lnTo>
                    <a:pt x="0" y="47625"/>
                  </a:lnTo>
                  <a:cubicBezTo>
                    <a:pt x="0" y="22574"/>
                    <a:pt x="19336" y="0"/>
                    <a:pt x="50387" y="0"/>
                  </a:cubicBezTo>
                  <a:cubicBezTo>
                    <a:pt x="583121" y="26003"/>
                    <a:pt x="1031653" y="351949"/>
                    <a:pt x="1221010" y="850487"/>
                  </a:cubicBezTo>
                  <a:cubicBezTo>
                    <a:pt x="1230725" y="876395"/>
                    <a:pt x="1217200" y="904685"/>
                    <a:pt x="1191292" y="913162"/>
                  </a:cubicBezTo>
                  <a:lnTo>
                    <a:pt x="676751" y="1080326"/>
                  </a:ln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15" name="Graphic 26">
              <a:extLst>
                <a:ext uri="{FF2B5EF4-FFF2-40B4-BE49-F238E27FC236}">
                  <a16:creationId xmlns:a16="http://schemas.microsoft.com/office/drawing/2014/main" id="{7216F1C4-FE0D-4318-AA6E-172547923EB0}"/>
                </a:ext>
              </a:extLst>
            </p:cNvPr>
            <p:cNvSpPr/>
            <p:nvPr/>
          </p:nvSpPr>
          <p:spPr>
            <a:xfrm>
              <a:off x="7150298" y="3034346"/>
              <a:ext cx="1055705" cy="1686920"/>
            </a:xfrm>
            <a:custGeom>
              <a:avLst/>
              <a:gdLst>
                <a:gd name="connsiteX0" fmla="*/ 816021 w 885869"/>
                <a:gd name="connsiteY0" fmla="*/ 807711 h 1415537"/>
                <a:gd name="connsiteX1" fmla="*/ 714579 w 885869"/>
                <a:gd name="connsiteY1" fmla="*/ 1031834 h 1415537"/>
                <a:gd name="connsiteX2" fmla="*/ 398730 w 885869"/>
                <a:gd name="connsiteY2" fmla="*/ 1402738 h 1415537"/>
                <a:gd name="connsiteX3" fmla="*/ 355296 w 885869"/>
                <a:gd name="connsiteY3" fmla="*/ 1415025 h 1415537"/>
                <a:gd name="connsiteX4" fmla="*/ 316339 w 885869"/>
                <a:gd name="connsiteY4" fmla="*/ 1391880 h 1415537"/>
                <a:gd name="connsiteX5" fmla="*/ 10872 w 885869"/>
                <a:gd name="connsiteY5" fmla="*/ 971541 h 1415537"/>
                <a:gd name="connsiteX6" fmla="*/ 19064 w 885869"/>
                <a:gd name="connsiteY6" fmla="*/ 895436 h 1415537"/>
                <a:gd name="connsiteX7" fmla="*/ 249283 w 885869"/>
                <a:gd name="connsiteY7" fmla="*/ 379277 h 1415537"/>
                <a:gd name="connsiteX8" fmla="*/ 233090 w 885869"/>
                <a:gd name="connsiteY8" fmla="*/ 230115 h 1415537"/>
                <a:gd name="connsiteX9" fmla="*/ 271286 w 885869"/>
                <a:gd name="connsiteY9" fmla="*/ 164107 h 1415537"/>
                <a:gd name="connsiteX10" fmla="*/ 767729 w 885869"/>
                <a:gd name="connsiteY10" fmla="*/ 2849 h 1415537"/>
                <a:gd name="connsiteX11" fmla="*/ 840690 w 885869"/>
                <a:gd name="connsiteY11" fmla="*/ 42473 h 1415537"/>
                <a:gd name="connsiteX12" fmla="*/ 816021 w 885869"/>
                <a:gd name="connsiteY12" fmla="*/ 807711 h 141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69" h="1415537">
                  <a:moveTo>
                    <a:pt x="816021" y="807711"/>
                  </a:moveTo>
                  <a:cubicBezTo>
                    <a:pt x="789541" y="885245"/>
                    <a:pt x="755632" y="960206"/>
                    <a:pt x="714579" y="1031834"/>
                  </a:cubicBezTo>
                  <a:cubicBezTo>
                    <a:pt x="635236" y="1170518"/>
                    <a:pt x="529223" y="1296344"/>
                    <a:pt x="398730" y="1402738"/>
                  </a:cubicBezTo>
                  <a:cubicBezTo>
                    <a:pt x="386443" y="1412739"/>
                    <a:pt x="371013" y="1417121"/>
                    <a:pt x="355296" y="1415025"/>
                  </a:cubicBezTo>
                  <a:cubicBezTo>
                    <a:pt x="339580" y="1413025"/>
                    <a:pt x="325674" y="1404834"/>
                    <a:pt x="316339" y="1391880"/>
                  </a:cubicBezTo>
                  <a:lnTo>
                    <a:pt x="10872" y="971541"/>
                  </a:lnTo>
                  <a:cubicBezTo>
                    <a:pt x="-6273" y="947824"/>
                    <a:pt x="-2844" y="915153"/>
                    <a:pt x="19064" y="895436"/>
                  </a:cubicBezTo>
                  <a:cubicBezTo>
                    <a:pt x="165368" y="763896"/>
                    <a:pt x="249283" y="575777"/>
                    <a:pt x="249283" y="379277"/>
                  </a:cubicBezTo>
                  <a:cubicBezTo>
                    <a:pt x="249283" y="329175"/>
                    <a:pt x="243854" y="278978"/>
                    <a:pt x="233090" y="230115"/>
                  </a:cubicBezTo>
                  <a:cubicBezTo>
                    <a:pt x="226804" y="201635"/>
                    <a:pt x="243187" y="173251"/>
                    <a:pt x="271286" y="164107"/>
                  </a:cubicBezTo>
                  <a:lnTo>
                    <a:pt x="767729" y="2849"/>
                  </a:lnTo>
                  <a:cubicBezTo>
                    <a:pt x="799066" y="-7438"/>
                    <a:pt x="832499" y="11135"/>
                    <a:pt x="840690" y="42473"/>
                  </a:cubicBezTo>
                  <a:cubicBezTo>
                    <a:pt x="909556" y="303077"/>
                    <a:pt x="898412" y="567395"/>
                    <a:pt x="816021" y="807711"/>
                  </a:cubicBezTo>
                  <a:close/>
                </a:path>
              </a:pathLst>
            </a:custGeom>
            <a:solidFill>
              <a:srgbClr val="4ED4E8"/>
            </a:solidFill>
            <a:ln w="9525" cap="flat">
              <a:noFill/>
              <a:prstDash val="solid"/>
              <a:miter/>
            </a:ln>
          </p:spPr>
          <p:txBody>
            <a:bodyPr rtlCol="0" anchor="ctr"/>
            <a:lstStyle/>
            <a:p>
              <a:endParaRPr lang="en-US" sz="1350" dirty="0"/>
            </a:p>
          </p:txBody>
        </p:sp>
        <p:sp>
          <p:nvSpPr>
            <p:cNvPr id="16" name="Graphic 24">
              <a:extLst>
                <a:ext uri="{FF2B5EF4-FFF2-40B4-BE49-F238E27FC236}">
                  <a16:creationId xmlns:a16="http://schemas.microsoft.com/office/drawing/2014/main" id="{87D15D71-17DE-4934-934A-0C862ACFDAD1}"/>
                </a:ext>
              </a:extLst>
            </p:cNvPr>
            <p:cNvSpPr/>
            <p:nvPr/>
          </p:nvSpPr>
          <p:spPr>
            <a:xfrm>
              <a:off x="5740666" y="4196062"/>
              <a:ext cx="1766742" cy="880364"/>
            </a:xfrm>
            <a:custGeom>
              <a:avLst/>
              <a:gdLst>
                <a:gd name="connsiteX0" fmla="*/ 1456351 w 1482518"/>
                <a:gd name="connsiteY0" fmla="*/ 525507 h 738736"/>
                <a:gd name="connsiteX1" fmla="*/ 1146217 w 1482518"/>
                <a:gd name="connsiteY1" fmla="*/ 673811 h 738736"/>
                <a:gd name="connsiteX2" fmla="*/ 834940 w 1482518"/>
                <a:gd name="connsiteY2" fmla="*/ 735343 h 738736"/>
                <a:gd name="connsiteX3" fmla="*/ 26172 w 1482518"/>
                <a:gd name="connsiteY3" fmla="*/ 525507 h 738736"/>
                <a:gd name="connsiteX4" fmla="*/ 10932 w 1482518"/>
                <a:gd name="connsiteY4" fmla="*/ 443878 h 738736"/>
                <a:gd name="connsiteX5" fmla="*/ 316113 w 1482518"/>
                <a:gd name="connsiteY5" fmla="*/ 23825 h 738736"/>
                <a:gd name="connsiteX6" fmla="*/ 390789 w 1482518"/>
                <a:gd name="connsiteY6" fmla="*/ 7918 h 738736"/>
                <a:gd name="connsiteX7" fmla="*/ 741214 w 1482518"/>
                <a:gd name="connsiteY7" fmla="*/ 102787 h 738736"/>
                <a:gd name="connsiteX8" fmla="*/ 1091639 w 1482518"/>
                <a:gd name="connsiteY8" fmla="*/ 7823 h 738736"/>
                <a:gd name="connsiteX9" fmla="*/ 1166315 w 1482518"/>
                <a:gd name="connsiteY9" fmla="*/ 23730 h 738736"/>
                <a:gd name="connsiteX10" fmla="*/ 1471591 w 1482518"/>
                <a:gd name="connsiteY10" fmla="*/ 443782 h 738736"/>
                <a:gd name="connsiteX11" fmla="*/ 1456351 w 1482518"/>
                <a:gd name="connsiteY11" fmla="*/ 525507 h 7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2518" h="738736">
                  <a:moveTo>
                    <a:pt x="1456351" y="525507"/>
                  </a:moveTo>
                  <a:cubicBezTo>
                    <a:pt x="1357577" y="589229"/>
                    <a:pt x="1253373" y="638664"/>
                    <a:pt x="1146217" y="673811"/>
                  </a:cubicBezTo>
                  <a:cubicBezTo>
                    <a:pt x="1044490" y="707244"/>
                    <a:pt x="940001" y="727723"/>
                    <a:pt x="834940" y="735343"/>
                  </a:cubicBezTo>
                  <a:cubicBezTo>
                    <a:pt x="556905" y="755536"/>
                    <a:pt x="274584" y="685622"/>
                    <a:pt x="26172" y="525507"/>
                  </a:cubicBezTo>
                  <a:cubicBezTo>
                    <a:pt x="-1641" y="507600"/>
                    <a:pt x="-8213" y="470262"/>
                    <a:pt x="10932" y="443878"/>
                  </a:cubicBezTo>
                  <a:lnTo>
                    <a:pt x="316113" y="23825"/>
                  </a:lnTo>
                  <a:cubicBezTo>
                    <a:pt x="334020" y="-845"/>
                    <a:pt x="366596" y="-6560"/>
                    <a:pt x="390789" y="7918"/>
                  </a:cubicBezTo>
                  <a:cubicBezTo>
                    <a:pt x="496803" y="69926"/>
                    <a:pt x="617961" y="102787"/>
                    <a:pt x="741214" y="102787"/>
                  </a:cubicBezTo>
                  <a:cubicBezTo>
                    <a:pt x="864563" y="102787"/>
                    <a:pt x="985721" y="69926"/>
                    <a:pt x="1091639" y="7823"/>
                  </a:cubicBezTo>
                  <a:cubicBezTo>
                    <a:pt x="1116975" y="-7036"/>
                    <a:pt x="1149075" y="-178"/>
                    <a:pt x="1166315" y="23730"/>
                  </a:cubicBezTo>
                  <a:lnTo>
                    <a:pt x="1471591" y="443782"/>
                  </a:lnTo>
                  <a:cubicBezTo>
                    <a:pt x="1491022" y="470548"/>
                    <a:pt x="1483688" y="507886"/>
                    <a:pt x="1456351" y="525507"/>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17" name="Graphic 22">
              <a:extLst>
                <a:ext uri="{FF2B5EF4-FFF2-40B4-BE49-F238E27FC236}">
                  <a16:creationId xmlns:a16="http://schemas.microsoft.com/office/drawing/2014/main" id="{B22F0252-05F2-4708-8E3B-DE936E40AE66}"/>
                </a:ext>
              </a:extLst>
            </p:cNvPr>
            <p:cNvSpPr/>
            <p:nvPr/>
          </p:nvSpPr>
          <p:spPr>
            <a:xfrm>
              <a:off x="5041849" y="3032509"/>
              <a:ext cx="1055698" cy="1686939"/>
            </a:xfrm>
            <a:custGeom>
              <a:avLst/>
              <a:gdLst>
                <a:gd name="connsiteX0" fmla="*/ 874914 w 885863"/>
                <a:gd name="connsiteY0" fmla="*/ 971558 h 1415553"/>
                <a:gd name="connsiteX1" fmla="*/ 569448 w 885863"/>
                <a:gd name="connsiteY1" fmla="*/ 1391896 h 1415553"/>
                <a:gd name="connsiteX2" fmla="*/ 487152 w 885863"/>
                <a:gd name="connsiteY2" fmla="*/ 1402754 h 1415553"/>
                <a:gd name="connsiteX3" fmla="*/ 45192 w 885863"/>
                <a:gd name="connsiteY3" fmla="*/ 42489 h 1415553"/>
                <a:gd name="connsiteX4" fmla="*/ 118153 w 885863"/>
                <a:gd name="connsiteY4" fmla="*/ 2865 h 1415553"/>
                <a:gd name="connsiteX5" fmla="*/ 614596 w 885863"/>
                <a:gd name="connsiteY5" fmla="*/ 164123 h 1415553"/>
                <a:gd name="connsiteX6" fmla="*/ 652791 w 885863"/>
                <a:gd name="connsiteY6" fmla="*/ 230132 h 1415553"/>
                <a:gd name="connsiteX7" fmla="*/ 636599 w 885863"/>
                <a:gd name="connsiteY7" fmla="*/ 379293 h 1415553"/>
                <a:gd name="connsiteX8" fmla="*/ 866818 w 885863"/>
                <a:gd name="connsiteY8" fmla="*/ 895453 h 1415553"/>
                <a:gd name="connsiteX9" fmla="*/ 874914 w 885863"/>
                <a:gd name="connsiteY9" fmla="*/ 971558 h 141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63" h="1415553">
                  <a:moveTo>
                    <a:pt x="874914" y="971558"/>
                  </a:moveTo>
                  <a:cubicBezTo>
                    <a:pt x="871200" y="976606"/>
                    <a:pt x="573162" y="1386848"/>
                    <a:pt x="569448" y="1391896"/>
                  </a:cubicBezTo>
                  <a:cubicBezTo>
                    <a:pt x="550112" y="1418661"/>
                    <a:pt x="512298" y="1423329"/>
                    <a:pt x="487152" y="1402754"/>
                  </a:cubicBezTo>
                  <a:cubicBezTo>
                    <a:pt x="80434" y="1071094"/>
                    <a:pt x="-88920" y="549886"/>
                    <a:pt x="45192" y="42489"/>
                  </a:cubicBezTo>
                  <a:cubicBezTo>
                    <a:pt x="53478" y="10961"/>
                    <a:pt x="86911" y="-7422"/>
                    <a:pt x="118153" y="2865"/>
                  </a:cubicBezTo>
                  <a:lnTo>
                    <a:pt x="614596" y="164123"/>
                  </a:lnTo>
                  <a:cubicBezTo>
                    <a:pt x="642600" y="173267"/>
                    <a:pt x="659078" y="201652"/>
                    <a:pt x="652791" y="230132"/>
                  </a:cubicBezTo>
                  <a:cubicBezTo>
                    <a:pt x="642028" y="278995"/>
                    <a:pt x="636599" y="329192"/>
                    <a:pt x="636599" y="379293"/>
                  </a:cubicBezTo>
                  <a:cubicBezTo>
                    <a:pt x="636599" y="575794"/>
                    <a:pt x="720514" y="763913"/>
                    <a:pt x="866818" y="895453"/>
                  </a:cubicBezTo>
                  <a:cubicBezTo>
                    <a:pt x="888726" y="915170"/>
                    <a:pt x="892155" y="947840"/>
                    <a:pt x="874914" y="971558"/>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18" name="TextBox 17">
              <a:extLst>
                <a:ext uri="{FF2B5EF4-FFF2-40B4-BE49-F238E27FC236}">
                  <a16:creationId xmlns:a16="http://schemas.microsoft.com/office/drawing/2014/main" id="{FD68601A-2133-48E1-9649-CDF2CB3EBA06}"/>
                </a:ext>
              </a:extLst>
            </p:cNvPr>
            <p:cNvSpPr txBox="1"/>
            <p:nvPr/>
          </p:nvSpPr>
          <p:spPr>
            <a:xfrm>
              <a:off x="6747415" y="2294526"/>
              <a:ext cx="1193101"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1</a:t>
              </a:r>
            </a:p>
            <a:p>
              <a:pPr algn="ctr"/>
              <a:r>
                <a:rPr lang="en-US" sz="1200" dirty="0">
                  <a:solidFill>
                    <a:schemeClr val="accent3">
                      <a:lumMod val="50000"/>
                    </a:schemeClr>
                  </a:solidFill>
                  <a:latin typeface="+mj-lt"/>
                </a:rPr>
                <a:t> </a:t>
              </a:r>
              <a:r>
                <a:rPr lang="en-US" sz="1350" dirty="0">
                  <a:solidFill>
                    <a:schemeClr val="accent3">
                      <a:lumMod val="50000"/>
                    </a:schemeClr>
                  </a:solidFill>
                  <a:latin typeface="+mj-lt"/>
                </a:rPr>
                <a:t>Demand</a:t>
              </a:r>
              <a:endParaRPr lang="en-US" sz="1200" dirty="0">
                <a:solidFill>
                  <a:schemeClr val="accent3">
                    <a:lumMod val="50000"/>
                  </a:schemeClr>
                </a:solidFill>
                <a:latin typeface="+mj-lt"/>
              </a:endParaRPr>
            </a:p>
          </p:txBody>
        </p:sp>
        <p:sp>
          <p:nvSpPr>
            <p:cNvPr id="19" name="TextBox 18">
              <a:extLst>
                <a:ext uri="{FF2B5EF4-FFF2-40B4-BE49-F238E27FC236}">
                  <a16:creationId xmlns:a16="http://schemas.microsoft.com/office/drawing/2014/main" id="{1768FFCA-6C61-4B6A-A7C0-25C457B92890}"/>
                </a:ext>
              </a:extLst>
            </p:cNvPr>
            <p:cNvSpPr txBox="1"/>
            <p:nvPr/>
          </p:nvSpPr>
          <p:spPr>
            <a:xfrm>
              <a:off x="7224756" y="3557388"/>
              <a:ext cx="1055705" cy="530915"/>
            </a:xfrm>
            <a:prstGeom prst="rect">
              <a:avLst/>
            </a:prstGeom>
            <a:noFill/>
          </p:spPr>
          <p:txBody>
            <a:bodyPr wrap="square" rtlCol="0">
              <a:spAutoFit/>
            </a:bodyPr>
            <a:lstStyle/>
            <a:p>
              <a:pPr algn="ctr"/>
              <a:r>
                <a:rPr lang="en-US" sz="1500" dirty="0">
                  <a:solidFill>
                    <a:srgbClr val="242154"/>
                  </a:solidFill>
                  <a:latin typeface="Arial Black" panose="020B0A04020102020204" pitchFamily="34" charset="0"/>
                </a:rPr>
                <a:t>2</a:t>
              </a:r>
              <a:r>
                <a:rPr lang="en-US" sz="1350" dirty="0">
                  <a:solidFill>
                    <a:srgbClr val="242154"/>
                  </a:solidFill>
                </a:rPr>
                <a:t> </a:t>
              </a:r>
            </a:p>
            <a:p>
              <a:pPr algn="ctr"/>
              <a:r>
                <a:rPr lang="en-US" sz="1350" dirty="0">
                  <a:solidFill>
                    <a:srgbClr val="242154"/>
                  </a:solidFill>
                  <a:latin typeface="+mj-lt"/>
                </a:rPr>
                <a:t>Collect</a:t>
              </a:r>
            </a:p>
          </p:txBody>
        </p:sp>
        <p:sp>
          <p:nvSpPr>
            <p:cNvPr id="20" name="TextBox 19">
              <a:extLst>
                <a:ext uri="{FF2B5EF4-FFF2-40B4-BE49-F238E27FC236}">
                  <a16:creationId xmlns:a16="http://schemas.microsoft.com/office/drawing/2014/main" id="{E9C802E0-82E5-410D-AA1E-546BC2923113}"/>
                </a:ext>
              </a:extLst>
            </p:cNvPr>
            <p:cNvSpPr txBox="1"/>
            <p:nvPr/>
          </p:nvSpPr>
          <p:spPr>
            <a:xfrm>
              <a:off x="5669285" y="4412280"/>
              <a:ext cx="1901039" cy="507831"/>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3</a:t>
              </a:r>
              <a:r>
                <a:rPr lang="en-US" sz="1350" dirty="0">
                  <a:solidFill>
                    <a:schemeClr val="accent3">
                      <a:lumMod val="50000"/>
                    </a:schemeClr>
                  </a:solidFill>
                </a:rPr>
                <a:t> </a:t>
              </a:r>
            </a:p>
            <a:p>
              <a:pPr algn="ctr"/>
              <a:r>
                <a:rPr lang="en-US" sz="1200" dirty="0">
                  <a:solidFill>
                    <a:schemeClr val="accent3">
                      <a:lumMod val="50000"/>
                    </a:schemeClr>
                  </a:solidFill>
                  <a:latin typeface="+mj-lt"/>
                </a:rPr>
                <a:t>Make data available</a:t>
              </a:r>
            </a:p>
          </p:txBody>
        </p:sp>
        <p:sp>
          <p:nvSpPr>
            <p:cNvPr id="21" name="TextBox 20">
              <a:extLst>
                <a:ext uri="{FF2B5EF4-FFF2-40B4-BE49-F238E27FC236}">
                  <a16:creationId xmlns:a16="http://schemas.microsoft.com/office/drawing/2014/main" id="{E609A194-B8DE-4623-A592-68A331BDF385}"/>
                </a:ext>
              </a:extLst>
            </p:cNvPr>
            <p:cNvSpPr txBox="1"/>
            <p:nvPr/>
          </p:nvSpPr>
          <p:spPr>
            <a:xfrm>
              <a:off x="4603579" y="3563305"/>
              <a:ext cx="1782021"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4</a:t>
              </a:r>
              <a:r>
                <a:rPr lang="en-US" sz="1350" dirty="0">
                  <a:solidFill>
                    <a:schemeClr val="accent3">
                      <a:lumMod val="50000"/>
                    </a:schemeClr>
                  </a:solidFill>
                </a:rPr>
                <a:t> </a:t>
              </a:r>
            </a:p>
            <a:p>
              <a:pPr algn="ctr"/>
              <a:r>
                <a:rPr lang="en-US" sz="1350" dirty="0">
                  <a:solidFill>
                    <a:schemeClr val="accent3">
                      <a:lumMod val="50000"/>
                    </a:schemeClr>
                  </a:solidFill>
                  <a:latin typeface="+mj-lt"/>
                </a:rPr>
                <a:t>Use</a:t>
              </a:r>
            </a:p>
          </p:txBody>
        </p:sp>
        <p:sp>
          <p:nvSpPr>
            <p:cNvPr id="22" name="TextBox 21">
              <a:extLst>
                <a:ext uri="{FF2B5EF4-FFF2-40B4-BE49-F238E27FC236}">
                  <a16:creationId xmlns:a16="http://schemas.microsoft.com/office/drawing/2014/main" id="{DFD01166-FA3D-4A03-B911-1AF5DDF33A7C}"/>
                </a:ext>
              </a:extLst>
            </p:cNvPr>
            <p:cNvSpPr txBox="1"/>
            <p:nvPr/>
          </p:nvSpPr>
          <p:spPr>
            <a:xfrm>
              <a:off x="5320002" y="2185516"/>
              <a:ext cx="1271982" cy="606192"/>
            </a:xfrm>
            <a:prstGeom prst="rect">
              <a:avLst/>
            </a:prstGeom>
            <a:noFill/>
          </p:spPr>
          <p:txBody>
            <a:bodyPr wrap="square" rtlCol="0">
              <a:spAutoFit/>
            </a:bodyPr>
            <a:lstStyle/>
            <a:p>
              <a:pPr algn="ctr"/>
              <a:r>
                <a:rPr lang="en-US" sz="1500" b="1" dirty="0">
                  <a:solidFill>
                    <a:schemeClr val="accent3">
                      <a:lumMod val="50000"/>
                    </a:schemeClr>
                  </a:solidFill>
                  <a:latin typeface="Arial Black" panose="020B0A04020102020204" pitchFamily="34" charset="0"/>
                </a:rPr>
                <a:t>5</a:t>
              </a:r>
              <a:r>
                <a:rPr lang="en-US" sz="1350" dirty="0">
                  <a:solidFill>
                    <a:schemeClr val="accent3">
                      <a:lumMod val="50000"/>
                    </a:schemeClr>
                  </a:solidFill>
                </a:rPr>
                <a:t> </a:t>
              </a:r>
            </a:p>
            <a:p>
              <a:pPr algn="ctr">
                <a:lnSpc>
                  <a:spcPct val="75000"/>
                </a:lnSpc>
              </a:pPr>
              <a:r>
                <a:rPr lang="en-US" sz="1200" dirty="0">
                  <a:solidFill>
                    <a:schemeClr val="accent3">
                      <a:lumMod val="50000"/>
                    </a:schemeClr>
                  </a:solidFill>
                  <a:latin typeface="+mj-lt"/>
                </a:rPr>
                <a:t>Improve child outcomes</a:t>
              </a:r>
            </a:p>
          </p:txBody>
        </p:sp>
      </p:grpSp>
    </p:spTree>
    <p:extLst>
      <p:ext uri="{BB962C8B-B14F-4D97-AF65-F5344CB8AC3E}">
        <p14:creationId xmlns:p14="http://schemas.microsoft.com/office/powerpoint/2010/main" val="3002402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0863E93-02A8-429C-94CA-2734D750B47C}"/>
              </a:ext>
            </a:extLst>
          </p:cNvPr>
          <p:cNvSpPr>
            <a:spLocks noGrp="1"/>
          </p:cNvSpPr>
          <p:nvPr>
            <p:ph type="body" sz="quarter" idx="14"/>
          </p:nvPr>
        </p:nvSpPr>
        <p:spPr>
          <a:xfrm>
            <a:off x="543171" y="793069"/>
            <a:ext cx="6830291" cy="837214"/>
          </a:xfrm>
        </p:spPr>
        <p:txBody>
          <a:bodyPr/>
          <a:lstStyle/>
          <a:p>
            <a:r>
              <a:rPr lang="en-US" dirty="0"/>
              <a:t>Data use cycle</a:t>
            </a:r>
            <a:endParaRPr lang="en-UG" dirty="0"/>
          </a:p>
        </p:txBody>
      </p:sp>
      <p:sp>
        <p:nvSpPr>
          <p:cNvPr id="4" name="Content Placeholder 2">
            <a:extLst>
              <a:ext uri="{FF2B5EF4-FFF2-40B4-BE49-F238E27FC236}">
                <a16:creationId xmlns:a16="http://schemas.microsoft.com/office/drawing/2014/main" id="{430BBD51-339F-4764-9AA7-9DE9029EF59C}"/>
              </a:ext>
            </a:extLst>
          </p:cNvPr>
          <p:cNvSpPr txBox="1">
            <a:spLocks/>
          </p:cNvSpPr>
          <p:nvPr/>
        </p:nvSpPr>
        <p:spPr>
          <a:xfrm>
            <a:off x="486151" y="1756361"/>
            <a:ext cx="4297142" cy="3039767"/>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1200"/>
              </a:spcAft>
              <a:buClr>
                <a:srgbClr val="4ED4E8"/>
              </a:buClr>
              <a:buFont typeface="Wingdings" panose="05000000000000000000" pitchFamily="2" charset="2"/>
              <a:buChar char="§"/>
            </a:pPr>
            <a:r>
              <a:rPr lang="en-US" sz="2200" spc="50" dirty="0">
                <a:solidFill>
                  <a:srgbClr val="242154"/>
                </a:solidFill>
                <a:latin typeface="Arial" panose="020B0604020202020204" pitchFamily="34" charset="0"/>
                <a:cs typeface="Arial" panose="020B0604020202020204" pitchFamily="34" charset="0"/>
              </a:rPr>
              <a:t>Present the right data</a:t>
            </a:r>
            <a:r>
              <a:rPr lang="en-US" sz="2200" spc="50" dirty="0">
                <a:solidFill>
                  <a:schemeClr val="tx1">
                    <a:lumMod val="95000"/>
                    <a:lumOff val="5000"/>
                  </a:schemeClr>
                </a:solidFill>
                <a:latin typeface="Arial" panose="020B0604020202020204" pitchFamily="34" charset="0"/>
                <a:cs typeface="Arial" panose="020B0604020202020204" pitchFamily="34" charset="0"/>
              </a:rPr>
              <a:t>,</a:t>
            </a:r>
            <a:r>
              <a:rPr lang="en-US" sz="2200" spc="50" dirty="0">
                <a:solidFill>
                  <a:srgbClr val="242154"/>
                </a:solidFill>
                <a:latin typeface="Arial" panose="020B0604020202020204" pitchFamily="34" charset="0"/>
                <a:cs typeface="Arial" panose="020B0604020202020204" pitchFamily="34" charset="0"/>
              </a:rPr>
              <a:t> at the right time, in the right way. </a:t>
            </a:r>
          </a:p>
          <a:p>
            <a:pPr marL="285750" indent="-285750">
              <a:lnSpc>
                <a:spcPct val="100000"/>
              </a:lnSpc>
              <a:spcBef>
                <a:spcPts val="0"/>
              </a:spcBef>
              <a:spcAft>
                <a:spcPts val="1200"/>
              </a:spcAft>
              <a:buClr>
                <a:srgbClr val="4ED4E8"/>
              </a:buClr>
              <a:buFont typeface="Wingdings" panose="05000000000000000000" pitchFamily="2" charset="2"/>
              <a:buChar char="§"/>
            </a:pPr>
            <a:r>
              <a:rPr lang="en-US" sz="2200" spc="50" dirty="0">
                <a:solidFill>
                  <a:srgbClr val="242154"/>
                </a:solidFill>
                <a:latin typeface="Arial" panose="020B0604020202020204" pitchFamily="34" charset="0"/>
                <a:cs typeface="Arial" panose="020B0604020202020204" pitchFamily="34" charset="0"/>
              </a:rPr>
              <a:t>Ensure that the information is presented in a format that is easily understood by those asking the question. </a:t>
            </a:r>
          </a:p>
          <a:p>
            <a:pPr marL="285750" indent="-285750">
              <a:lnSpc>
                <a:spcPct val="100000"/>
              </a:lnSpc>
              <a:spcBef>
                <a:spcPts val="0"/>
              </a:spcBef>
              <a:spcAft>
                <a:spcPts val="1200"/>
              </a:spcAft>
              <a:buClr>
                <a:srgbClr val="4ED4E8"/>
              </a:buClr>
              <a:buFont typeface="Wingdings" panose="05000000000000000000" pitchFamily="2" charset="2"/>
              <a:buChar char="§"/>
            </a:pPr>
            <a:r>
              <a:rPr lang="en-US" sz="2200" spc="50" dirty="0">
                <a:solidFill>
                  <a:srgbClr val="242154"/>
                </a:solidFill>
                <a:latin typeface="Arial" panose="020B0604020202020204" pitchFamily="34" charset="0"/>
                <a:cs typeface="Arial" panose="020B0604020202020204" pitchFamily="34" charset="0"/>
              </a:rPr>
              <a:t>Simple, </a:t>
            </a:r>
            <a:r>
              <a:rPr lang="en-US" sz="2200" b="1" spc="50" dirty="0">
                <a:solidFill>
                  <a:srgbClr val="242154"/>
                </a:solidFill>
                <a:latin typeface="Arial" panose="020B0604020202020204" pitchFamily="34" charset="0"/>
                <a:cs typeface="Arial" panose="020B0604020202020204" pitchFamily="34" charset="0"/>
              </a:rPr>
              <a:t>clean visualizations </a:t>
            </a:r>
            <a:r>
              <a:rPr lang="en-US" sz="2200" spc="50" dirty="0">
                <a:solidFill>
                  <a:srgbClr val="242154"/>
                </a:solidFill>
                <a:latin typeface="Arial" panose="020B0604020202020204" pitchFamily="34" charset="0"/>
                <a:cs typeface="Arial" panose="020B0604020202020204" pitchFamily="34" charset="0"/>
              </a:rPr>
              <a:t>aid in clarifying the message</a:t>
            </a: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
        <p:nvSpPr>
          <p:cNvPr id="6" name="Graphic 20">
            <a:extLst>
              <a:ext uri="{FF2B5EF4-FFF2-40B4-BE49-F238E27FC236}">
                <a16:creationId xmlns:a16="http://schemas.microsoft.com/office/drawing/2014/main" id="{3ED0984C-6783-44B8-93E4-C2C00767A2B8}"/>
              </a:ext>
            </a:extLst>
          </p:cNvPr>
          <p:cNvSpPr/>
          <p:nvPr/>
        </p:nvSpPr>
        <p:spPr>
          <a:xfrm>
            <a:off x="5532127" y="1482735"/>
            <a:ext cx="1455351" cy="1287188"/>
          </a:xfrm>
          <a:custGeom>
            <a:avLst/>
            <a:gdLst>
              <a:gd name="connsiteX0" fmla="*/ 1221223 w 1221222"/>
              <a:gd name="connsiteY0" fmla="*/ 57317 h 1080112"/>
              <a:gd name="connsiteX1" fmla="*/ 1221223 w 1221222"/>
              <a:gd name="connsiteY1" fmla="*/ 581192 h 1080112"/>
              <a:gd name="connsiteX2" fmla="*/ 1169407 w 1221222"/>
              <a:gd name="connsiteY2" fmla="*/ 638056 h 1080112"/>
              <a:gd name="connsiteX3" fmla="*/ 606003 w 1221222"/>
              <a:gd name="connsiteY3" fmla="*/ 1046774 h 1080112"/>
              <a:gd name="connsiteX4" fmla="*/ 536471 w 1221222"/>
              <a:gd name="connsiteY4" fmla="*/ 1077254 h 1080112"/>
              <a:gd name="connsiteX5" fmla="*/ 39647 w 1221222"/>
              <a:gd name="connsiteY5" fmla="*/ 915805 h 1080112"/>
              <a:gd name="connsiteX6" fmla="*/ 3833 w 1221222"/>
              <a:gd name="connsiteY6" fmla="*/ 840844 h 1080112"/>
              <a:gd name="connsiteX7" fmla="*/ 1160930 w 1221222"/>
              <a:gd name="connsiteY7" fmla="*/ 167 h 1080112"/>
              <a:gd name="connsiteX8" fmla="*/ 1221223 w 1221222"/>
              <a:gd name="connsiteY8" fmla="*/ 57317 h 108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22" h="1080112">
                <a:moveTo>
                  <a:pt x="1221223" y="57317"/>
                </a:moveTo>
                <a:lnTo>
                  <a:pt x="1221223" y="581192"/>
                </a:lnTo>
                <a:cubicBezTo>
                  <a:pt x="1221223" y="609196"/>
                  <a:pt x="1197506" y="635199"/>
                  <a:pt x="1169407" y="638056"/>
                </a:cubicBezTo>
                <a:cubicBezTo>
                  <a:pt x="920995" y="663393"/>
                  <a:pt x="706302" y="821413"/>
                  <a:pt x="606003" y="1046774"/>
                </a:cubicBezTo>
                <a:cubicBezTo>
                  <a:pt x="594287" y="1073254"/>
                  <a:pt x="564379" y="1086303"/>
                  <a:pt x="536471" y="1077254"/>
                </a:cubicBezTo>
                <a:lnTo>
                  <a:pt x="39647" y="915805"/>
                </a:lnTo>
                <a:cubicBezTo>
                  <a:pt x="8500" y="905804"/>
                  <a:pt x="-7978" y="871419"/>
                  <a:pt x="3833" y="840844"/>
                </a:cubicBezTo>
                <a:cubicBezTo>
                  <a:pt x="193666" y="351544"/>
                  <a:pt x="636960" y="29409"/>
                  <a:pt x="1160930" y="167"/>
                </a:cubicBezTo>
                <a:cubicBezTo>
                  <a:pt x="1191315" y="-2309"/>
                  <a:pt x="1221223" y="23027"/>
                  <a:pt x="1221223" y="57317"/>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7" name="Graphic 18">
            <a:extLst>
              <a:ext uri="{FF2B5EF4-FFF2-40B4-BE49-F238E27FC236}">
                <a16:creationId xmlns:a16="http://schemas.microsoft.com/office/drawing/2014/main" id="{C2BB9F90-2A1B-4004-BF58-144A4F7150F4}"/>
              </a:ext>
            </a:extLst>
          </p:cNvPr>
          <p:cNvSpPr/>
          <p:nvPr/>
        </p:nvSpPr>
        <p:spPr>
          <a:xfrm>
            <a:off x="7026815" y="1481800"/>
            <a:ext cx="1458856" cy="1290215"/>
          </a:xfrm>
          <a:custGeom>
            <a:avLst/>
            <a:gdLst>
              <a:gd name="connsiteX0" fmla="*/ 676751 w 1224163"/>
              <a:gd name="connsiteY0" fmla="*/ 1080326 h 1082652"/>
              <a:gd name="connsiteX1" fmla="*/ 617982 w 1224163"/>
              <a:gd name="connsiteY1" fmla="*/ 1053179 h 1082652"/>
              <a:gd name="connsiteX2" fmla="*/ 43053 w 1224163"/>
              <a:gd name="connsiteY2" fmla="*/ 637604 h 1082652"/>
              <a:gd name="connsiteX3" fmla="*/ 0 w 1224163"/>
              <a:gd name="connsiteY3" fmla="*/ 590264 h 1082652"/>
              <a:gd name="connsiteX4" fmla="*/ 0 w 1224163"/>
              <a:gd name="connsiteY4" fmla="*/ 47625 h 1082652"/>
              <a:gd name="connsiteX5" fmla="*/ 50387 w 1224163"/>
              <a:gd name="connsiteY5" fmla="*/ 0 h 1082652"/>
              <a:gd name="connsiteX6" fmla="*/ 1221010 w 1224163"/>
              <a:gd name="connsiteY6" fmla="*/ 850487 h 1082652"/>
              <a:gd name="connsiteX7" fmla="*/ 1191292 w 1224163"/>
              <a:gd name="connsiteY7" fmla="*/ 913162 h 1082652"/>
              <a:gd name="connsiteX8" fmla="*/ 676751 w 1224163"/>
              <a:gd name="connsiteY8" fmla="*/ 1080326 h 108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163" h="1082652">
                <a:moveTo>
                  <a:pt x="676751" y="1080326"/>
                </a:moveTo>
                <a:cubicBezTo>
                  <a:pt x="653225" y="1087946"/>
                  <a:pt x="627983" y="1076325"/>
                  <a:pt x="617982" y="1053179"/>
                </a:cubicBezTo>
                <a:cubicBezTo>
                  <a:pt x="516636" y="819341"/>
                  <a:pt x="296323" y="660083"/>
                  <a:pt x="43053" y="637604"/>
                </a:cubicBezTo>
                <a:cubicBezTo>
                  <a:pt x="18955" y="635508"/>
                  <a:pt x="0" y="614648"/>
                  <a:pt x="0" y="590264"/>
                </a:cubicBezTo>
                <a:lnTo>
                  <a:pt x="0" y="47625"/>
                </a:lnTo>
                <a:cubicBezTo>
                  <a:pt x="0" y="22574"/>
                  <a:pt x="19336" y="0"/>
                  <a:pt x="50387" y="0"/>
                </a:cubicBezTo>
                <a:cubicBezTo>
                  <a:pt x="583121" y="26003"/>
                  <a:pt x="1031653" y="351949"/>
                  <a:pt x="1221010" y="850487"/>
                </a:cubicBezTo>
                <a:cubicBezTo>
                  <a:pt x="1230725" y="876395"/>
                  <a:pt x="1217200" y="904685"/>
                  <a:pt x="1191292" y="913162"/>
                </a:cubicBezTo>
                <a:lnTo>
                  <a:pt x="676751" y="1080326"/>
                </a:ln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8" name="Graphic 26">
            <a:extLst>
              <a:ext uri="{FF2B5EF4-FFF2-40B4-BE49-F238E27FC236}">
                <a16:creationId xmlns:a16="http://schemas.microsoft.com/office/drawing/2014/main" id="{343C340F-5ECD-47AA-9DBB-C170DE53FA1D}"/>
              </a:ext>
            </a:extLst>
          </p:cNvPr>
          <p:cNvSpPr/>
          <p:nvPr/>
        </p:nvSpPr>
        <p:spPr>
          <a:xfrm>
            <a:off x="7540022" y="2605191"/>
            <a:ext cx="1055705" cy="1686920"/>
          </a:xfrm>
          <a:custGeom>
            <a:avLst/>
            <a:gdLst>
              <a:gd name="connsiteX0" fmla="*/ 816021 w 885869"/>
              <a:gd name="connsiteY0" fmla="*/ 807711 h 1415537"/>
              <a:gd name="connsiteX1" fmla="*/ 714579 w 885869"/>
              <a:gd name="connsiteY1" fmla="*/ 1031834 h 1415537"/>
              <a:gd name="connsiteX2" fmla="*/ 398730 w 885869"/>
              <a:gd name="connsiteY2" fmla="*/ 1402738 h 1415537"/>
              <a:gd name="connsiteX3" fmla="*/ 355296 w 885869"/>
              <a:gd name="connsiteY3" fmla="*/ 1415025 h 1415537"/>
              <a:gd name="connsiteX4" fmla="*/ 316339 w 885869"/>
              <a:gd name="connsiteY4" fmla="*/ 1391880 h 1415537"/>
              <a:gd name="connsiteX5" fmla="*/ 10872 w 885869"/>
              <a:gd name="connsiteY5" fmla="*/ 971541 h 1415537"/>
              <a:gd name="connsiteX6" fmla="*/ 19064 w 885869"/>
              <a:gd name="connsiteY6" fmla="*/ 895436 h 1415537"/>
              <a:gd name="connsiteX7" fmla="*/ 249283 w 885869"/>
              <a:gd name="connsiteY7" fmla="*/ 379277 h 1415537"/>
              <a:gd name="connsiteX8" fmla="*/ 233090 w 885869"/>
              <a:gd name="connsiteY8" fmla="*/ 230115 h 1415537"/>
              <a:gd name="connsiteX9" fmla="*/ 271286 w 885869"/>
              <a:gd name="connsiteY9" fmla="*/ 164107 h 1415537"/>
              <a:gd name="connsiteX10" fmla="*/ 767729 w 885869"/>
              <a:gd name="connsiteY10" fmla="*/ 2849 h 1415537"/>
              <a:gd name="connsiteX11" fmla="*/ 840690 w 885869"/>
              <a:gd name="connsiteY11" fmla="*/ 42473 h 1415537"/>
              <a:gd name="connsiteX12" fmla="*/ 816021 w 885869"/>
              <a:gd name="connsiteY12" fmla="*/ 807711 h 141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69" h="1415537">
                <a:moveTo>
                  <a:pt x="816021" y="807711"/>
                </a:moveTo>
                <a:cubicBezTo>
                  <a:pt x="789541" y="885245"/>
                  <a:pt x="755632" y="960206"/>
                  <a:pt x="714579" y="1031834"/>
                </a:cubicBezTo>
                <a:cubicBezTo>
                  <a:pt x="635236" y="1170518"/>
                  <a:pt x="529223" y="1296344"/>
                  <a:pt x="398730" y="1402738"/>
                </a:cubicBezTo>
                <a:cubicBezTo>
                  <a:pt x="386443" y="1412739"/>
                  <a:pt x="371013" y="1417121"/>
                  <a:pt x="355296" y="1415025"/>
                </a:cubicBezTo>
                <a:cubicBezTo>
                  <a:pt x="339580" y="1413025"/>
                  <a:pt x="325674" y="1404834"/>
                  <a:pt x="316339" y="1391880"/>
                </a:cubicBezTo>
                <a:lnTo>
                  <a:pt x="10872" y="971541"/>
                </a:lnTo>
                <a:cubicBezTo>
                  <a:pt x="-6273" y="947824"/>
                  <a:pt x="-2844" y="915153"/>
                  <a:pt x="19064" y="895436"/>
                </a:cubicBezTo>
                <a:cubicBezTo>
                  <a:pt x="165368" y="763896"/>
                  <a:pt x="249283" y="575777"/>
                  <a:pt x="249283" y="379277"/>
                </a:cubicBezTo>
                <a:cubicBezTo>
                  <a:pt x="249283" y="329175"/>
                  <a:pt x="243854" y="278978"/>
                  <a:pt x="233090" y="230115"/>
                </a:cubicBezTo>
                <a:cubicBezTo>
                  <a:pt x="226804" y="201635"/>
                  <a:pt x="243187" y="173251"/>
                  <a:pt x="271286" y="164107"/>
                </a:cubicBezTo>
                <a:lnTo>
                  <a:pt x="767729" y="2849"/>
                </a:lnTo>
                <a:cubicBezTo>
                  <a:pt x="799066" y="-7438"/>
                  <a:pt x="832499" y="11135"/>
                  <a:pt x="840690" y="42473"/>
                </a:cubicBezTo>
                <a:cubicBezTo>
                  <a:pt x="909556" y="303077"/>
                  <a:pt x="898412" y="567395"/>
                  <a:pt x="816021" y="807711"/>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9" name="Graphic 24">
            <a:extLst>
              <a:ext uri="{FF2B5EF4-FFF2-40B4-BE49-F238E27FC236}">
                <a16:creationId xmlns:a16="http://schemas.microsoft.com/office/drawing/2014/main" id="{8E60535E-A9B1-43A8-8C0A-3376B7BFBA2E}"/>
              </a:ext>
            </a:extLst>
          </p:cNvPr>
          <p:cNvSpPr/>
          <p:nvPr/>
        </p:nvSpPr>
        <p:spPr>
          <a:xfrm>
            <a:off x="6130390" y="3766907"/>
            <a:ext cx="1766742" cy="880364"/>
          </a:xfrm>
          <a:custGeom>
            <a:avLst/>
            <a:gdLst>
              <a:gd name="connsiteX0" fmla="*/ 1456351 w 1482518"/>
              <a:gd name="connsiteY0" fmla="*/ 525507 h 738736"/>
              <a:gd name="connsiteX1" fmla="*/ 1146217 w 1482518"/>
              <a:gd name="connsiteY1" fmla="*/ 673811 h 738736"/>
              <a:gd name="connsiteX2" fmla="*/ 834940 w 1482518"/>
              <a:gd name="connsiteY2" fmla="*/ 735343 h 738736"/>
              <a:gd name="connsiteX3" fmla="*/ 26172 w 1482518"/>
              <a:gd name="connsiteY3" fmla="*/ 525507 h 738736"/>
              <a:gd name="connsiteX4" fmla="*/ 10932 w 1482518"/>
              <a:gd name="connsiteY4" fmla="*/ 443878 h 738736"/>
              <a:gd name="connsiteX5" fmla="*/ 316113 w 1482518"/>
              <a:gd name="connsiteY5" fmla="*/ 23825 h 738736"/>
              <a:gd name="connsiteX6" fmla="*/ 390789 w 1482518"/>
              <a:gd name="connsiteY6" fmla="*/ 7918 h 738736"/>
              <a:gd name="connsiteX7" fmla="*/ 741214 w 1482518"/>
              <a:gd name="connsiteY7" fmla="*/ 102787 h 738736"/>
              <a:gd name="connsiteX8" fmla="*/ 1091639 w 1482518"/>
              <a:gd name="connsiteY8" fmla="*/ 7823 h 738736"/>
              <a:gd name="connsiteX9" fmla="*/ 1166315 w 1482518"/>
              <a:gd name="connsiteY9" fmla="*/ 23730 h 738736"/>
              <a:gd name="connsiteX10" fmla="*/ 1471591 w 1482518"/>
              <a:gd name="connsiteY10" fmla="*/ 443782 h 738736"/>
              <a:gd name="connsiteX11" fmla="*/ 1456351 w 1482518"/>
              <a:gd name="connsiteY11" fmla="*/ 525507 h 7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2518" h="738736">
                <a:moveTo>
                  <a:pt x="1456351" y="525507"/>
                </a:moveTo>
                <a:cubicBezTo>
                  <a:pt x="1357577" y="589229"/>
                  <a:pt x="1253373" y="638664"/>
                  <a:pt x="1146217" y="673811"/>
                </a:cubicBezTo>
                <a:cubicBezTo>
                  <a:pt x="1044490" y="707244"/>
                  <a:pt x="940001" y="727723"/>
                  <a:pt x="834940" y="735343"/>
                </a:cubicBezTo>
                <a:cubicBezTo>
                  <a:pt x="556905" y="755536"/>
                  <a:pt x="274584" y="685622"/>
                  <a:pt x="26172" y="525507"/>
                </a:cubicBezTo>
                <a:cubicBezTo>
                  <a:pt x="-1641" y="507600"/>
                  <a:pt x="-8213" y="470262"/>
                  <a:pt x="10932" y="443878"/>
                </a:cubicBezTo>
                <a:lnTo>
                  <a:pt x="316113" y="23825"/>
                </a:lnTo>
                <a:cubicBezTo>
                  <a:pt x="334020" y="-845"/>
                  <a:pt x="366596" y="-6560"/>
                  <a:pt x="390789" y="7918"/>
                </a:cubicBezTo>
                <a:cubicBezTo>
                  <a:pt x="496803" y="69926"/>
                  <a:pt x="617961" y="102787"/>
                  <a:pt x="741214" y="102787"/>
                </a:cubicBezTo>
                <a:cubicBezTo>
                  <a:pt x="864563" y="102787"/>
                  <a:pt x="985721" y="69926"/>
                  <a:pt x="1091639" y="7823"/>
                </a:cubicBezTo>
                <a:cubicBezTo>
                  <a:pt x="1116975" y="-7036"/>
                  <a:pt x="1149075" y="-178"/>
                  <a:pt x="1166315" y="23730"/>
                </a:cubicBezTo>
                <a:lnTo>
                  <a:pt x="1471591" y="443782"/>
                </a:lnTo>
                <a:cubicBezTo>
                  <a:pt x="1491022" y="470548"/>
                  <a:pt x="1483688" y="507886"/>
                  <a:pt x="1456351" y="525507"/>
                </a:cubicBezTo>
                <a:close/>
              </a:path>
            </a:pathLst>
          </a:custGeom>
          <a:solidFill>
            <a:srgbClr val="4ED4E8"/>
          </a:solidFill>
          <a:ln w="9525" cap="flat">
            <a:noFill/>
            <a:prstDash val="solid"/>
            <a:miter/>
          </a:ln>
        </p:spPr>
        <p:txBody>
          <a:bodyPr rtlCol="0" anchor="ctr"/>
          <a:lstStyle/>
          <a:p>
            <a:endParaRPr lang="en-US" sz="1350" dirty="0"/>
          </a:p>
        </p:txBody>
      </p:sp>
      <p:sp>
        <p:nvSpPr>
          <p:cNvPr id="10" name="Graphic 22">
            <a:extLst>
              <a:ext uri="{FF2B5EF4-FFF2-40B4-BE49-F238E27FC236}">
                <a16:creationId xmlns:a16="http://schemas.microsoft.com/office/drawing/2014/main" id="{B52AC8E0-0B51-4173-9E16-6D21CA52C40F}"/>
              </a:ext>
            </a:extLst>
          </p:cNvPr>
          <p:cNvSpPr/>
          <p:nvPr/>
        </p:nvSpPr>
        <p:spPr>
          <a:xfrm>
            <a:off x="5431573" y="2603354"/>
            <a:ext cx="1055698" cy="1686939"/>
          </a:xfrm>
          <a:custGeom>
            <a:avLst/>
            <a:gdLst>
              <a:gd name="connsiteX0" fmla="*/ 874914 w 885863"/>
              <a:gd name="connsiteY0" fmla="*/ 971558 h 1415553"/>
              <a:gd name="connsiteX1" fmla="*/ 569448 w 885863"/>
              <a:gd name="connsiteY1" fmla="*/ 1391896 h 1415553"/>
              <a:gd name="connsiteX2" fmla="*/ 487152 w 885863"/>
              <a:gd name="connsiteY2" fmla="*/ 1402754 h 1415553"/>
              <a:gd name="connsiteX3" fmla="*/ 45192 w 885863"/>
              <a:gd name="connsiteY3" fmla="*/ 42489 h 1415553"/>
              <a:gd name="connsiteX4" fmla="*/ 118153 w 885863"/>
              <a:gd name="connsiteY4" fmla="*/ 2865 h 1415553"/>
              <a:gd name="connsiteX5" fmla="*/ 614596 w 885863"/>
              <a:gd name="connsiteY5" fmla="*/ 164123 h 1415553"/>
              <a:gd name="connsiteX6" fmla="*/ 652791 w 885863"/>
              <a:gd name="connsiteY6" fmla="*/ 230132 h 1415553"/>
              <a:gd name="connsiteX7" fmla="*/ 636599 w 885863"/>
              <a:gd name="connsiteY7" fmla="*/ 379293 h 1415553"/>
              <a:gd name="connsiteX8" fmla="*/ 866818 w 885863"/>
              <a:gd name="connsiteY8" fmla="*/ 895453 h 1415553"/>
              <a:gd name="connsiteX9" fmla="*/ 874914 w 885863"/>
              <a:gd name="connsiteY9" fmla="*/ 971558 h 141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63" h="1415553">
                <a:moveTo>
                  <a:pt x="874914" y="971558"/>
                </a:moveTo>
                <a:cubicBezTo>
                  <a:pt x="871200" y="976606"/>
                  <a:pt x="573162" y="1386848"/>
                  <a:pt x="569448" y="1391896"/>
                </a:cubicBezTo>
                <a:cubicBezTo>
                  <a:pt x="550112" y="1418661"/>
                  <a:pt x="512298" y="1423329"/>
                  <a:pt x="487152" y="1402754"/>
                </a:cubicBezTo>
                <a:cubicBezTo>
                  <a:pt x="80434" y="1071094"/>
                  <a:pt x="-88920" y="549886"/>
                  <a:pt x="45192" y="42489"/>
                </a:cubicBezTo>
                <a:cubicBezTo>
                  <a:pt x="53478" y="10961"/>
                  <a:pt x="86911" y="-7422"/>
                  <a:pt x="118153" y="2865"/>
                </a:cubicBezTo>
                <a:lnTo>
                  <a:pt x="614596" y="164123"/>
                </a:lnTo>
                <a:cubicBezTo>
                  <a:pt x="642600" y="173267"/>
                  <a:pt x="659078" y="201652"/>
                  <a:pt x="652791" y="230132"/>
                </a:cubicBezTo>
                <a:cubicBezTo>
                  <a:pt x="642028" y="278995"/>
                  <a:pt x="636599" y="329192"/>
                  <a:pt x="636599" y="379293"/>
                </a:cubicBezTo>
                <a:cubicBezTo>
                  <a:pt x="636599" y="575794"/>
                  <a:pt x="720514" y="763913"/>
                  <a:pt x="866818" y="895453"/>
                </a:cubicBezTo>
                <a:cubicBezTo>
                  <a:pt x="888726" y="915170"/>
                  <a:pt x="892155" y="947840"/>
                  <a:pt x="874914" y="971558"/>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11" name="TextBox 10">
            <a:extLst>
              <a:ext uri="{FF2B5EF4-FFF2-40B4-BE49-F238E27FC236}">
                <a16:creationId xmlns:a16="http://schemas.microsoft.com/office/drawing/2014/main" id="{1D9D64F1-5AB0-4392-93C5-4B4701771A92}"/>
              </a:ext>
            </a:extLst>
          </p:cNvPr>
          <p:cNvSpPr txBox="1"/>
          <p:nvPr/>
        </p:nvSpPr>
        <p:spPr>
          <a:xfrm>
            <a:off x="6059009" y="3983125"/>
            <a:ext cx="1901039" cy="530915"/>
          </a:xfrm>
          <a:prstGeom prst="rect">
            <a:avLst/>
          </a:prstGeom>
          <a:noFill/>
        </p:spPr>
        <p:txBody>
          <a:bodyPr wrap="square" rtlCol="0">
            <a:spAutoFit/>
          </a:bodyPr>
          <a:lstStyle/>
          <a:p>
            <a:pPr algn="ctr"/>
            <a:r>
              <a:rPr lang="en-US" sz="1500" dirty="0">
                <a:solidFill>
                  <a:srgbClr val="242154"/>
                </a:solidFill>
                <a:latin typeface="Arial Black" panose="020B0A04020102020204" pitchFamily="34" charset="0"/>
              </a:rPr>
              <a:t>3</a:t>
            </a:r>
            <a:r>
              <a:rPr lang="en-US" sz="1350" dirty="0">
                <a:solidFill>
                  <a:srgbClr val="242154"/>
                </a:solidFill>
              </a:rPr>
              <a:t> </a:t>
            </a:r>
          </a:p>
          <a:p>
            <a:pPr algn="ctr"/>
            <a:r>
              <a:rPr lang="en-US" sz="1350" dirty="0">
                <a:solidFill>
                  <a:srgbClr val="242154"/>
                </a:solidFill>
                <a:latin typeface="+mj-lt"/>
              </a:rPr>
              <a:t>Make data available</a:t>
            </a:r>
          </a:p>
        </p:txBody>
      </p:sp>
      <p:grpSp>
        <p:nvGrpSpPr>
          <p:cNvPr id="2" name="Group 1">
            <a:extLst>
              <a:ext uri="{FF2B5EF4-FFF2-40B4-BE49-F238E27FC236}">
                <a16:creationId xmlns:a16="http://schemas.microsoft.com/office/drawing/2014/main" id="{CF858C83-35B5-44C6-803B-134C7FF5F3F6}"/>
              </a:ext>
            </a:extLst>
          </p:cNvPr>
          <p:cNvGrpSpPr/>
          <p:nvPr/>
        </p:nvGrpSpPr>
        <p:grpSpPr>
          <a:xfrm>
            <a:off x="1217796" y="5769108"/>
            <a:ext cx="6830559" cy="754274"/>
            <a:chOff x="1684792" y="5604707"/>
            <a:chExt cx="6830559" cy="754274"/>
          </a:xfrm>
        </p:grpSpPr>
        <p:sp>
          <p:nvSpPr>
            <p:cNvPr id="5" name="Content Placeholder 2">
              <a:extLst>
                <a:ext uri="{FF2B5EF4-FFF2-40B4-BE49-F238E27FC236}">
                  <a16:creationId xmlns:a16="http://schemas.microsoft.com/office/drawing/2014/main" id="{88493F9F-7852-4D27-B6A5-C24398FE2502}"/>
                </a:ext>
              </a:extLst>
            </p:cNvPr>
            <p:cNvSpPr txBox="1">
              <a:spLocks/>
            </p:cNvSpPr>
            <p:nvPr/>
          </p:nvSpPr>
          <p:spPr>
            <a:xfrm>
              <a:off x="2572378" y="5688076"/>
              <a:ext cx="5942973" cy="587537"/>
            </a:xfrm>
            <a:prstGeom prst="rect">
              <a:avLst/>
            </a:prstGeom>
          </p:spPr>
          <p:txBody>
            <a:bodyPr vert="horz" lIns="68580" tIns="34290" rIns="68580" bIns="3429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pPr>
              <a:r>
                <a:rPr lang="en-US" b="1" spc="75" dirty="0">
                  <a:solidFill>
                    <a:srgbClr val="4ED4E8"/>
                  </a:solidFill>
                </a:rPr>
                <a:t>What are some things to consider when creating visual presentations of data for stakeholders?  </a:t>
              </a:r>
              <a:endParaRPr lang="en-US" b="1" dirty="0">
                <a:solidFill>
                  <a:srgbClr val="4ED4E8"/>
                </a:solidFill>
              </a:endParaRPr>
            </a:p>
          </p:txBody>
        </p:sp>
        <p:pic>
          <p:nvPicPr>
            <p:cNvPr id="12" name="Graphic 11" descr="Comment Important">
              <a:extLst>
                <a:ext uri="{FF2B5EF4-FFF2-40B4-BE49-F238E27FC236}">
                  <a16:creationId xmlns:a16="http://schemas.microsoft.com/office/drawing/2014/main" id="{C95B91AA-CA4E-41EA-8693-7DD5467C2D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4792" y="5604707"/>
              <a:ext cx="794543" cy="754274"/>
            </a:xfrm>
            <a:prstGeom prst="rect">
              <a:avLst/>
            </a:prstGeom>
          </p:spPr>
        </p:pic>
      </p:grpSp>
      <p:sp>
        <p:nvSpPr>
          <p:cNvPr id="13" name="TextBox 12">
            <a:extLst>
              <a:ext uri="{FF2B5EF4-FFF2-40B4-BE49-F238E27FC236}">
                <a16:creationId xmlns:a16="http://schemas.microsoft.com/office/drawing/2014/main" id="{6DE8A388-9589-44DD-A1E4-92D6A009BB14}"/>
              </a:ext>
            </a:extLst>
          </p:cNvPr>
          <p:cNvSpPr txBox="1"/>
          <p:nvPr/>
        </p:nvSpPr>
        <p:spPr>
          <a:xfrm>
            <a:off x="7137139" y="1865371"/>
            <a:ext cx="1193101"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1</a:t>
            </a:r>
          </a:p>
          <a:p>
            <a:pPr algn="ctr"/>
            <a:r>
              <a:rPr lang="en-US" sz="1200" dirty="0">
                <a:solidFill>
                  <a:schemeClr val="accent3">
                    <a:lumMod val="50000"/>
                  </a:schemeClr>
                </a:solidFill>
                <a:latin typeface="+mj-lt"/>
              </a:rPr>
              <a:t> </a:t>
            </a:r>
            <a:r>
              <a:rPr lang="en-US" sz="1350" dirty="0">
                <a:solidFill>
                  <a:schemeClr val="accent3">
                    <a:lumMod val="50000"/>
                  </a:schemeClr>
                </a:solidFill>
                <a:latin typeface="+mj-lt"/>
              </a:rPr>
              <a:t>Demand</a:t>
            </a:r>
            <a:endParaRPr lang="en-US" sz="1200" dirty="0">
              <a:solidFill>
                <a:schemeClr val="accent3">
                  <a:lumMod val="50000"/>
                </a:schemeClr>
              </a:solidFill>
              <a:latin typeface="+mj-lt"/>
            </a:endParaRPr>
          </a:p>
        </p:txBody>
      </p:sp>
      <p:sp>
        <p:nvSpPr>
          <p:cNvPr id="14" name="TextBox 13">
            <a:extLst>
              <a:ext uri="{FF2B5EF4-FFF2-40B4-BE49-F238E27FC236}">
                <a16:creationId xmlns:a16="http://schemas.microsoft.com/office/drawing/2014/main" id="{120A6C0A-9894-4EF6-BE8E-B121CC0BF8BB}"/>
              </a:ext>
            </a:extLst>
          </p:cNvPr>
          <p:cNvSpPr txBox="1"/>
          <p:nvPr/>
        </p:nvSpPr>
        <p:spPr>
          <a:xfrm>
            <a:off x="7614480" y="3128233"/>
            <a:ext cx="1055705"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2</a:t>
            </a:r>
            <a:r>
              <a:rPr lang="en-US" sz="1350" dirty="0">
                <a:solidFill>
                  <a:schemeClr val="accent3">
                    <a:lumMod val="50000"/>
                  </a:schemeClr>
                </a:solidFill>
              </a:rPr>
              <a:t> </a:t>
            </a:r>
          </a:p>
          <a:p>
            <a:pPr algn="ctr"/>
            <a:r>
              <a:rPr lang="en-US" sz="1350" dirty="0">
                <a:solidFill>
                  <a:schemeClr val="accent3">
                    <a:lumMod val="50000"/>
                  </a:schemeClr>
                </a:solidFill>
                <a:latin typeface="+mj-lt"/>
              </a:rPr>
              <a:t>Collect</a:t>
            </a:r>
          </a:p>
        </p:txBody>
      </p:sp>
      <p:sp>
        <p:nvSpPr>
          <p:cNvPr id="15" name="TextBox 14">
            <a:extLst>
              <a:ext uri="{FF2B5EF4-FFF2-40B4-BE49-F238E27FC236}">
                <a16:creationId xmlns:a16="http://schemas.microsoft.com/office/drawing/2014/main" id="{60B2B6E6-9B2B-4904-BC57-9470A46480C8}"/>
              </a:ext>
            </a:extLst>
          </p:cNvPr>
          <p:cNvSpPr txBox="1"/>
          <p:nvPr/>
        </p:nvSpPr>
        <p:spPr>
          <a:xfrm>
            <a:off x="4993303" y="3134150"/>
            <a:ext cx="1782021"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4</a:t>
            </a:r>
            <a:r>
              <a:rPr lang="en-US" sz="1350" dirty="0">
                <a:solidFill>
                  <a:schemeClr val="accent3">
                    <a:lumMod val="50000"/>
                  </a:schemeClr>
                </a:solidFill>
              </a:rPr>
              <a:t> </a:t>
            </a:r>
          </a:p>
          <a:p>
            <a:pPr algn="ctr"/>
            <a:r>
              <a:rPr lang="en-US" sz="1350" dirty="0">
                <a:solidFill>
                  <a:schemeClr val="accent3">
                    <a:lumMod val="50000"/>
                  </a:schemeClr>
                </a:solidFill>
                <a:latin typeface="+mj-lt"/>
              </a:rPr>
              <a:t>Use</a:t>
            </a:r>
          </a:p>
        </p:txBody>
      </p:sp>
      <p:sp>
        <p:nvSpPr>
          <p:cNvPr id="16" name="TextBox 15">
            <a:extLst>
              <a:ext uri="{FF2B5EF4-FFF2-40B4-BE49-F238E27FC236}">
                <a16:creationId xmlns:a16="http://schemas.microsoft.com/office/drawing/2014/main" id="{69E3C041-0101-4EC7-9B4F-64FDE1C66D02}"/>
              </a:ext>
            </a:extLst>
          </p:cNvPr>
          <p:cNvSpPr txBox="1"/>
          <p:nvPr/>
        </p:nvSpPr>
        <p:spPr>
          <a:xfrm>
            <a:off x="5709726" y="1756361"/>
            <a:ext cx="1271982" cy="606192"/>
          </a:xfrm>
          <a:prstGeom prst="rect">
            <a:avLst/>
          </a:prstGeom>
          <a:noFill/>
        </p:spPr>
        <p:txBody>
          <a:bodyPr wrap="square" rtlCol="0">
            <a:spAutoFit/>
          </a:bodyPr>
          <a:lstStyle/>
          <a:p>
            <a:pPr algn="ctr"/>
            <a:r>
              <a:rPr lang="en-US" sz="1500" b="1" dirty="0">
                <a:solidFill>
                  <a:schemeClr val="accent3">
                    <a:lumMod val="50000"/>
                  </a:schemeClr>
                </a:solidFill>
                <a:latin typeface="Arial Black" panose="020B0A04020102020204" pitchFamily="34" charset="0"/>
              </a:rPr>
              <a:t>5</a:t>
            </a:r>
            <a:r>
              <a:rPr lang="en-US" sz="1350" dirty="0">
                <a:solidFill>
                  <a:schemeClr val="accent3">
                    <a:lumMod val="50000"/>
                  </a:schemeClr>
                </a:solidFill>
              </a:rPr>
              <a:t> </a:t>
            </a:r>
          </a:p>
          <a:p>
            <a:pPr algn="ctr">
              <a:lnSpc>
                <a:spcPct val="75000"/>
              </a:lnSpc>
            </a:pPr>
            <a:r>
              <a:rPr lang="en-US" sz="1200" dirty="0">
                <a:solidFill>
                  <a:schemeClr val="accent3">
                    <a:lumMod val="50000"/>
                  </a:schemeClr>
                </a:solidFill>
                <a:latin typeface="+mj-lt"/>
              </a:rPr>
              <a:t>Improve child outcomes</a:t>
            </a:r>
          </a:p>
        </p:txBody>
      </p:sp>
    </p:spTree>
    <p:extLst>
      <p:ext uri="{BB962C8B-B14F-4D97-AF65-F5344CB8AC3E}">
        <p14:creationId xmlns:p14="http://schemas.microsoft.com/office/powerpoint/2010/main" val="2243851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E25A82-F773-4BB2-BE3F-43F6DF539DCC}"/>
              </a:ext>
            </a:extLst>
          </p:cNvPr>
          <p:cNvSpPr>
            <a:spLocks noGrp="1"/>
          </p:cNvSpPr>
          <p:nvPr>
            <p:ph type="body" sz="quarter" idx="14"/>
          </p:nvPr>
        </p:nvSpPr>
        <p:spPr>
          <a:xfrm>
            <a:off x="423962" y="759377"/>
            <a:ext cx="6830291" cy="837214"/>
          </a:xfrm>
        </p:spPr>
        <p:txBody>
          <a:bodyPr/>
          <a:lstStyle/>
          <a:p>
            <a:r>
              <a:rPr lang="en-GB" dirty="0"/>
              <a:t>Data use cycle</a:t>
            </a:r>
            <a:endParaRPr lang="en-UG" dirty="0"/>
          </a:p>
        </p:txBody>
      </p:sp>
      <p:sp>
        <p:nvSpPr>
          <p:cNvPr id="4" name="Content Placeholder 2">
            <a:extLst>
              <a:ext uri="{FF2B5EF4-FFF2-40B4-BE49-F238E27FC236}">
                <a16:creationId xmlns:a16="http://schemas.microsoft.com/office/drawing/2014/main" id="{F42E3CAE-1CB1-40EE-8927-B27E51E63CD4}"/>
              </a:ext>
            </a:extLst>
          </p:cNvPr>
          <p:cNvSpPr txBox="1">
            <a:spLocks/>
          </p:cNvSpPr>
          <p:nvPr/>
        </p:nvSpPr>
        <p:spPr>
          <a:xfrm>
            <a:off x="477730" y="1765954"/>
            <a:ext cx="4305563" cy="3720446"/>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1200"/>
              </a:spcAft>
              <a:buClr>
                <a:srgbClr val="4ED4E8"/>
              </a:buClr>
              <a:buFont typeface="Wingdings" panose="05000000000000000000" pitchFamily="2" charset="2"/>
              <a:buChar char="§"/>
            </a:pPr>
            <a:r>
              <a:rPr lang="en-US" sz="2200" spc="50" dirty="0">
                <a:solidFill>
                  <a:srgbClr val="242154"/>
                </a:solidFill>
                <a:latin typeface="Arial" panose="020B0604020202020204" pitchFamily="34" charset="0"/>
                <a:cs typeface="Arial" panose="020B0604020202020204" pitchFamily="34" charset="0"/>
              </a:rPr>
              <a:t>Data is used when it can be linked to specific actions:</a:t>
            </a:r>
          </a:p>
          <a:p>
            <a:pPr marL="742950" lvl="1" indent="-285750">
              <a:lnSpc>
                <a:spcPct val="100000"/>
              </a:lnSpc>
              <a:spcBef>
                <a:spcPts val="0"/>
              </a:spcBef>
              <a:spcAft>
                <a:spcPts val="1200"/>
              </a:spcAft>
              <a:buClr>
                <a:srgbClr val="4ED4E8"/>
              </a:buClr>
              <a:buFont typeface="Wingdings" panose="05000000000000000000" pitchFamily="2" charset="2"/>
              <a:buChar char="§"/>
            </a:pPr>
            <a:r>
              <a:rPr lang="en-US" sz="2200" spc="50" dirty="0">
                <a:solidFill>
                  <a:srgbClr val="242154"/>
                </a:solidFill>
                <a:latin typeface="Arial" panose="020B0604020202020204" pitchFamily="34" charset="0"/>
                <a:cs typeface="Arial" panose="020B0604020202020204" pitchFamily="34" charset="0"/>
              </a:rPr>
              <a:t>Developing policies, plans, or programs</a:t>
            </a:r>
          </a:p>
          <a:p>
            <a:pPr marL="742950" lvl="1" indent="-285750">
              <a:lnSpc>
                <a:spcPct val="100000"/>
              </a:lnSpc>
              <a:spcBef>
                <a:spcPts val="0"/>
              </a:spcBef>
              <a:spcAft>
                <a:spcPts val="1200"/>
              </a:spcAft>
              <a:buClr>
                <a:srgbClr val="4ED4E8"/>
              </a:buClr>
              <a:buFont typeface="Wingdings" panose="05000000000000000000" pitchFamily="2" charset="2"/>
              <a:buChar char="§"/>
            </a:pPr>
            <a:r>
              <a:rPr lang="en-US" sz="2200" spc="50" dirty="0">
                <a:solidFill>
                  <a:srgbClr val="242154"/>
                </a:solidFill>
                <a:latin typeface="Arial" panose="020B0604020202020204" pitchFamily="34" charset="0"/>
                <a:cs typeface="Arial" panose="020B0604020202020204" pitchFamily="34" charset="0"/>
              </a:rPr>
              <a:t>Raising additional resources</a:t>
            </a:r>
          </a:p>
          <a:p>
            <a:pPr marL="742950" lvl="1" indent="-285750">
              <a:lnSpc>
                <a:spcPct val="100000"/>
              </a:lnSpc>
              <a:spcBef>
                <a:spcPts val="0"/>
              </a:spcBef>
              <a:spcAft>
                <a:spcPts val="1200"/>
              </a:spcAft>
              <a:buClr>
                <a:srgbClr val="4ED4E8"/>
              </a:buClr>
              <a:buFont typeface="Wingdings" panose="05000000000000000000" pitchFamily="2" charset="2"/>
              <a:buChar char="§"/>
            </a:pPr>
            <a:r>
              <a:rPr lang="en-US" sz="2200" spc="50" dirty="0">
                <a:solidFill>
                  <a:srgbClr val="242154"/>
                </a:solidFill>
                <a:latin typeface="Arial" panose="020B0604020202020204" pitchFamily="34" charset="0"/>
                <a:cs typeface="Arial" panose="020B0604020202020204" pitchFamily="34" charset="0"/>
              </a:rPr>
              <a:t>Allocating funds, human resources, or commodities</a:t>
            </a:r>
          </a:p>
        </p:txBody>
      </p:sp>
      <p:sp>
        <p:nvSpPr>
          <p:cNvPr id="6" name="Graphic 20">
            <a:extLst>
              <a:ext uri="{FF2B5EF4-FFF2-40B4-BE49-F238E27FC236}">
                <a16:creationId xmlns:a16="http://schemas.microsoft.com/office/drawing/2014/main" id="{B4D4B14A-CCCD-43DD-89C3-95B92C88F71B}"/>
              </a:ext>
            </a:extLst>
          </p:cNvPr>
          <p:cNvSpPr/>
          <p:nvPr/>
        </p:nvSpPr>
        <p:spPr>
          <a:xfrm>
            <a:off x="5171900" y="1482735"/>
            <a:ext cx="1455351" cy="1287188"/>
          </a:xfrm>
          <a:custGeom>
            <a:avLst/>
            <a:gdLst>
              <a:gd name="connsiteX0" fmla="*/ 1221223 w 1221222"/>
              <a:gd name="connsiteY0" fmla="*/ 57317 h 1080112"/>
              <a:gd name="connsiteX1" fmla="*/ 1221223 w 1221222"/>
              <a:gd name="connsiteY1" fmla="*/ 581192 h 1080112"/>
              <a:gd name="connsiteX2" fmla="*/ 1169407 w 1221222"/>
              <a:gd name="connsiteY2" fmla="*/ 638056 h 1080112"/>
              <a:gd name="connsiteX3" fmla="*/ 606003 w 1221222"/>
              <a:gd name="connsiteY3" fmla="*/ 1046774 h 1080112"/>
              <a:gd name="connsiteX4" fmla="*/ 536471 w 1221222"/>
              <a:gd name="connsiteY4" fmla="*/ 1077254 h 1080112"/>
              <a:gd name="connsiteX5" fmla="*/ 39647 w 1221222"/>
              <a:gd name="connsiteY5" fmla="*/ 915805 h 1080112"/>
              <a:gd name="connsiteX6" fmla="*/ 3833 w 1221222"/>
              <a:gd name="connsiteY6" fmla="*/ 840844 h 1080112"/>
              <a:gd name="connsiteX7" fmla="*/ 1160930 w 1221222"/>
              <a:gd name="connsiteY7" fmla="*/ 167 h 1080112"/>
              <a:gd name="connsiteX8" fmla="*/ 1221223 w 1221222"/>
              <a:gd name="connsiteY8" fmla="*/ 57317 h 108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22" h="1080112">
                <a:moveTo>
                  <a:pt x="1221223" y="57317"/>
                </a:moveTo>
                <a:lnTo>
                  <a:pt x="1221223" y="581192"/>
                </a:lnTo>
                <a:cubicBezTo>
                  <a:pt x="1221223" y="609196"/>
                  <a:pt x="1197506" y="635199"/>
                  <a:pt x="1169407" y="638056"/>
                </a:cubicBezTo>
                <a:cubicBezTo>
                  <a:pt x="920995" y="663393"/>
                  <a:pt x="706302" y="821413"/>
                  <a:pt x="606003" y="1046774"/>
                </a:cubicBezTo>
                <a:cubicBezTo>
                  <a:pt x="594287" y="1073254"/>
                  <a:pt x="564379" y="1086303"/>
                  <a:pt x="536471" y="1077254"/>
                </a:cubicBezTo>
                <a:lnTo>
                  <a:pt x="39647" y="915805"/>
                </a:lnTo>
                <a:cubicBezTo>
                  <a:pt x="8500" y="905804"/>
                  <a:pt x="-7978" y="871419"/>
                  <a:pt x="3833" y="840844"/>
                </a:cubicBezTo>
                <a:cubicBezTo>
                  <a:pt x="193666" y="351544"/>
                  <a:pt x="636960" y="29409"/>
                  <a:pt x="1160930" y="167"/>
                </a:cubicBezTo>
                <a:cubicBezTo>
                  <a:pt x="1191315" y="-2309"/>
                  <a:pt x="1221223" y="23027"/>
                  <a:pt x="1221223" y="57317"/>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7" name="Graphic 18">
            <a:extLst>
              <a:ext uri="{FF2B5EF4-FFF2-40B4-BE49-F238E27FC236}">
                <a16:creationId xmlns:a16="http://schemas.microsoft.com/office/drawing/2014/main" id="{FF0A872A-3D0A-4754-80DD-6DD4C67AE50A}"/>
              </a:ext>
            </a:extLst>
          </p:cNvPr>
          <p:cNvSpPr/>
          <p:nvPr/>
        </p:nvSpPr>
        <p:spPr>
          <a:xfrm>
            <a:off x="6666588" y="1481800"/>
            <a:ext cx="1458856" cy="1290215"/>
          </a:xfrm>
          <a:custGeom>
            <a:avLst/>
            <a:gdLst>
              <a:gd name="connsiteX0" fmla="*/ 676751 w 1224163"/>
              <a:gd name="connsiteY0" fmla="*/ 1080326 h 1082652"/>
              <a:gd name="connsiteX1" fmla="*/ 617982 w 1224163"/>
              <a:gd name="connsiteY1" fmla="*/ 1053179 h 1082652"/>
              <a:gd name="connsiteX2" fmla="*/ 43053 w 1224163"/>
              <a:gd name="connsiteY2" fmla="*/ 637604 h 1082652"/>
              <a:gd name="connsiteX3" fmla="*/ 0 w 1224163"/>
              <a:gd name="connsiteY3" fmla="*/ 590264 h 1082652"/>
              <a:gd name="connsiteX4" fmla="*/ 0 w 1224163"/>
              <a:gd name="connsiteY4" fmla="*/ 47625 h 1082652"/>
              <a:gd name="connsiteX5" fmla="*/ 50387 w 1224163"/>
              <a:gd name="connsiteY5" fmla="*/ 0 h 1082652"/>
              <a:gd name="connsiteX6" fmla="*/ 1221010 w 1224163"/>
              <a:gd name="connsiteY6" fmla="*/ 850487 h 1082652"/>
              <a:gd name="connsiteX7" fmla="*/ 1191292 w 1224163"/>
              <a:gd name="connsiteY7" fmla="*/ 913162 h 1082652"/>
              <a:gd name="connsiteX8" fmla="*/ 676751 w 1224163"/>
              <a:gd name="connsiteY8" fmla="*/ 1080326 h 108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163" h="1082652">
                <a:moveTo>
                  <a:pt x="676751" y="1080326"/>
                </a:moveTo>
                <a:cubicBezTo>
                  <a:pt x="653225" y="1087946"/>
                  <a:pt x="627983" y="1076325"/>
                  <a:pt x="617982" y="1053179"/>
                </a:cubicBezTo>
                <a:cubicBezTo>
                  <a:pt x="516636" y="819341"/>
                  <a:pt x="296323" y="660083"/>
                  <a:pt x="43053" y="637604"/>
                </a:cubicBezTo>
                <a:cubicBezTo>
                  <a:pt x="18955" y="635508"/>
                  <a:pt x="0" y="614648"/>
                  <a:pt x="0" y="590264"/>
                </a:cubicBezTo>
                <a:lnTo>
                  <a:pt x="0" y="47625"/>
                </a:lnTo>
                <a:cubicBezTo>
                  <a:pt x="0" y="22574"/>
                  <a:pt x="19336" y="0"/>
                  <a:pt x="50387" y="0"/>
                </a:cubicBezTo>
                <a:cubicBezTo>
                  <a:pt x="583121" y="26003"/>
                  <a:pt x="1031653" y="351949"/>
                  <a:pt x="1221010" y="850487"/>
                </a:cubicBezTo>
                <a:cubicBezTo>
                  <a:pt x="1230725" y="876395"/>
                  <a:pt x="1217200" y="904685"/>
                  <a:pt x="1191292" y="913162"/>
                </a:cubicBezTo>
                <a:lnTo>
                  <a:pt x="676751" y="1080326"/>
                </a:ln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8" name="Graphic 26">
            <a:extLst>
              <a:ext uri="{FF2B5EF4-FFF2-40B4-BE49-F238E27FC236}">
                <a16:creationId xmlns:a16="http://schemas.microsoft.com/office/drawing/2014/main" id="{2F62C847-8509-46D2-AA9A-A737494A6889}"/>
              </a:ext>
            </a:extLst>
          </p:cNvPr>
          <p:cNvSpPr/>
          <p:nvPr/>
        </p:nvSpPr>
        <p:spPr>
          <a:xfrm>
            <a:off x="7179795" y="2605191"/>
            <a:ext cx="1055705" cy="1686920"/>
          </a:xfrm>
          <a:custGeom>
            <a:avLst/>
            <a:gdLst>
              <a:gd name="connsiteX0" fmla="*/ 816021 w 885869"/>
              <a:gd name="connsiteY0" fmla="*/ 807711 h 1415537"/>
              <a:gd name="connsiteX1" fmla="*/ 714579 w 885869"/>
              <a:gd name="connsiteY1" fmla="*/ 1031834 h 1415537"/>
              <a:gd name="connsiteX2" fmla="*/ 398730 w 885869"/>
              <a:gd name="connsiteY2" fmla="*/ 1402738 h 1415537"/>
              <a:gd name="connsiteX3" fmla="*/ 355296 w 885869"/>
              <a:gd name="connsiteY3" fmla="*/ 1415025 h 1415537"/>
              <a:gd name="connsiteX4" fmla="*/ 316339 w 885869"/>
              <a:gd name="connsiteY4" fmla="*/ 1391880 h 1415537"/>
              <a:gd name="connsiteX5" fmla="*/ 10872 w 885869"/>
              <a:gd name="connsiteY5" fmla="*/ 971541 h 1415537"/>
              <a:gd name="connsiteX6" fmla="*/ 19064 w 885869"/>
              <a:gd name="connsiteY6" fmla="*/ 895436 h 1415537"/>
              <a:gd name="connsiteX7" fmla="*/ 249283 w 885869"/>
              <a:gd name="connsiteY7" fmla="*/ 379277 h 1415537"/>
              <a:gd name="connsiteX8" fmla="*/ 233090 w 885869"/>
              <a:gd name="connsiteY8" fmla="*/ 230115 h 1415537"/>
              <a:gd name="connsiteX9" fmla="*/ 271286 w 885869"/>
              <a:gd name="connsiteY9" fmla="*/ 164107 h 1415537"/>
              <a:gd name="connsiteX10" fmla="*/ 767729 w 885869"/>
              <a:gd name="connsiteY10" fmla="*/ 2849 h 1415537"/>
              <a:gd name="connsiteX11" fmla="*/ 840690 w 885869"/>
              <a:gd name="connsiteY11" fmla="*/ 42473 h 1415537"/>
              <a:gd name="connsiteX12" fmla="*/ 816021 w 885869"/>
              <a:gd name="connsiteY12" fmla="*/ 807711 h 141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69" h="1415537">
                <a:moveTo>
                  <a:pt x="816021" y="807711"/>
                </a:moveTo>
                <a:cubicBezTo>
                  <a:pt x="789541" y="885245"/>
                  <a:pt x="755632" y="960206"/>
                  <a:pt x="714579" y="1031834"/>
                </a:cubicBezTo>
                <a:cubicBezTo>
                  <a:pt x="635236" y="1170518"/>
                  <a:pt x="529223" y="1296344"/>
                  <a:pt x="398730" y="1402738"/>
                </a:cubicBezTo>
                <a:cubicBezTo>
                  <a:pt x="386443" y="1412739"/>
                  <a:pt x="371013" y="1417121"/>
                  <a:pt x="355296" y="1415025"/>
                </a:cubicBezTo>
                <a:cubicBezTo>
                  <a:pt x="339580" y="1413025"/>
                  <a:pt x="325674" y="1404834"/>
                  <a:pt x="316339" y="1391880"/>
                </a:cubicBezTo>
                <a:lnTo>
                  <a:pt x="10872" y="971541"/>
                </a:lnTo>
                <a:cubicBezTo>
                  <a:pt x="-6273" y="947824"/>
                  <a:pt x="-2844" y="915153"/>
                  <a:pt x="19064" y="895436"/>
                </a:cubicBezTo>
                <a:cubicBezTo>
                  <a:pt x="165368" y="763896"/>
                  <a:pt x="249283" y="575777"/>
                  <a:pt x="249283" y="379277"/>
                </a:cubicBezTo>
                <a:cubicBezTo>
                  <a:pt x="249283" y="329175"/>
                  <a:pt x="243854" y="278978"/>
                  <a:pt x="233090" y="230115"/>
                </a:cubicBezTo>
                <a:cubicBezTo>
                  <a:pt x="226804" y="201635"/>
                  <a:pt x="243187" y="173251"/>
                  <a:pt x="271286" y="164107"/>
                </a:cubicBezTo>
                <a:lnTo>
                  <a:pt x="767729" y="2849"/>
                </a:lnTo>
                <a:cubicBezTo>
                  <a:pt x="799066" y="-7438"/>
                  <a:pt x="832499" y="11135"/>
                  <a:pt x="840690" y="42473"/>
                </a:cubicBezTo>
                <a:cubicBezTo>
                  <a:pt x="909556" y="303077"/>
                  <a:pt x="898412" y="567395"/>
                  <a:pt x="816021" y="807711"/>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9" name="Graphic 24">
            <a:extLst>
              <a:ext uri="{FF2B5EF4-FFF2-40B4-BE49-F238E27FC236}">
                <a16:creationId xmlns:a16="http://schemas.microsoft.com/office/drawing/2014/main" id="{9E0E5499-C2F7-46C8-B126-755119C747DA}"/>
              </a:ext>
            </a:extLst>
          </p:cNvPr>
          <p:cNvSpPr/>
          <p:nvPr/>
        </p:nvSpPr>
        <p:spPr>
          <a:xfrm>
            <a:off x="5770163" y="3766907"/>
            <a:ext cx="1766742" cy="880364"/>
          </a:xfrm>
          <a:custGeom>
            <a:avLst/>
            <a:gdLst>
              <a:gd name="connsiteX0" fmla="*/ 1456351 w 1482518"/>
              <a:gd name="connsiteY0" fmla="*/ 525507 h 738736"/>
              <a:gd name="connsiteX1" fmla="*/ 1146217 w 1482518"/>
              <a:gd name="connsiteY1" fmla="*/ 673811 h 738736"/>
              <a:gd name="connsiteX2" fmla="*/ 834940 w 1482518"/>
              <a:gd name="connsiteY2" fmla="*/ 735343 h 738736"/>
              <a:gd name="connsiteX3" fmla="*/ 26172 w 1482518"/>
              <a:gd name="connsiteY3" fmla="*/ 525507 h 738736"/>
              <a:gd name="connsiteX4" fmla="*/ 10932 w 1482518"/>
              <a:gd name="connsiteY4" fmla="*/ 443878 h 738736"/>
              <a:gd name="connsiteX5" fmla="*/ 316113 w 1482518"/>
              <a:gd name="connsiteY5" fmla="*/ 23825 h 738736"/>
              <a:gd name="connsiteX6" fmla="*/ 390789 w 1482518"/>
              <a:gd name="connsiteY6" fmla="*/ 7918 h 738736"/>
              <a:gd name="connsiteX7" fmla="*/ 741214 w 1482518"/>
              <a:gd name="connsiteY7" fmla="*/ 102787 h 738736"/>
              <a:gd name="connsiteX8" fmla="*/ 1091639 w 1482518"/>
              <a:gd name="connsiteY8" fmla="*/ 7823 h 738736"/>
              <a:gd name="connsiteX9" fmla="*/ 1166315 w 1482518"/>
              <a:gd name="connsiteY9" fmla="*/ 23730 h 738736"/>
              <a:gd name="connsiteX10" fmla="*/ 1471591 w 1482518"/>
              <a:gd name="connsiteY10" fmla="*/ 443782 h 738736"/>
              <a:gd name="connsiteX11" fmla="*/ 1456351 w 1482518"/>
              <a:gd name="connsiteY11" fmla="*/ 525507 h 7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2518" h="738736">
                <a:moveTo>
                  <a:pt x="1456351" y="525507"/>
                </a:moveTo>
                <a:cubicBezTo>
                  <a:pt x="1357577" y="589229"/>
                  <a:pt x="1253373" y="638664"/>
                  <a:pt x="1146217" y="673811"/>
                </a:cubicBezTo>
                <a:cubicBezTo>
                  <a:pt x="1044490" y="707244"/>
                  <a:pt x="940001" y="727723"/>
                  <a:pt x="834940" y="735343"/>
                </a:cubicBezTo>
                <a:cubicBezTo>
                  <a:pt x="556905" y="755536"/>
                  <a:pt x="274584" y="685622"/>
                  <a:pt x="26172" y="525507"/>
                </a:cubicBezTo>
                <a:cubicBezTo>
                  <a:pt x="-1641" y="507600"/>
                  <a:pt x="-8213" y="470262"/>
                  <a:pt x="10932" y="443878"/>
                </a:cubicBezTo>
                <a:lnTo>
                  <a:pt x="316113" y="23825"/>
                </a:lnTo>
                <a:cubicBezTo>
                  <a:pt x="334020" y="-845"/>
                  <a:pt x="366596" y="-6560"/>
                  <a:pt x="390789" y="7918"/>
                </a:cubicBezTo>
                <a:cubicBezTo>
                  <a:pt x="496803" y="69926"/>
                  <a:pt x="617961" y="102787"/>
                  <a:pt x="741214" y="102787"/>
                </a:cubicBezTo>
                <a:cubicBezTo>
                  <a:pt x="864563" y="102787"/>
                  <a:pt x="985721" y="69926"/>
                  <a:pt x="1091639" y="7823"/>
                </a:cubicBezTo>
                <a:cubicBezTo>
                  <a:pt x="1116975" y="-7036"/>
                  <a:pt x="1149075" y="-178"/>
                  <a:pt x="1166315" y="23730"/>
                </a:cubicBezTo>
                <a:lnTo>
                  <a:pt x="1471591" y="443782"/>
                </a:lnTo>
                <a:cubicBezTo>
                  <a:pt x="1491022" y="470548"/>
                  <a:pt x="1483688" y="507886"/>
                  <a:pt x="1456351" y="525507"/>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10" name="Graphic 22">
            <a:extLst>
              <a:ext uri="{FF2B5EF4-FFF2-40B4-BE49-F238E27FC236}">
                <a16:creationId xmlns:a16="http://schemas.microsoft.com/office/drawing/2014/main" id="{AEC43350-4FC3-4590-879E-110710E1B7EA}"/>
              </a:ext>
            </a:extLst>
          </p:cNvPr>
          <p:cNvSpPr/>
          <p:nvPr/>
        </p:nvSpPr>
        <p:spPr>
          <a:xfrm>
            <a:off x="5071346" y="2603354"/>
            <a:ext cx="1055698" cy="1686939"/>
          </a:xfrm>
          <a:custGeom>
            <a:avLst/>
            <a:gdLst>
              <a:gd name="connsiteX0" fmla="*/ 874914 w 885863"/>
              <a:gd name="connsiteY0" fmla="*/ 971558 h 1415553"/>
              <a:gd name="connsiteX1" fmla="*/ 569448 w 885863"/>
              <a:gd name="connsiteY1" fmla="*/ 1391896 h 1415553"/>
              <a:gd name="connsiteX2" fmla="*/ 487152 w 885863"/>
              <a:gd name="connsiteY2" fmla="*/ 1402754 h 1415553"/>
              <a:gd name="connsiteX3" fmla="*/ 45192 w 885863"/>
              <a:gd name="connsiteY3" fmla="*/ 42489 h 1415553"/>
              <a:gd name="connsiteX4" fmla="*/ 118153 w 885863"/>
              <a:gd name="connsiteY4" fmla="*/ 2865 h 1415553"/>
              <a:gd name="connsiteX5" fmla="*/ 614596 w 885863"/>
              <a:gd name="connsiteY5" fmla="*/ 164123 h 1415553"/>
              <a:gd name="connsiteX6" fmla="*/ 652791 w 885863"/>
              <a:gd name="connsiteY6" fmla="*/ 230132 h 1415553"/>
              <a:gd name="connsiteX7" fmla="*/ 636599 w 885863"/>
              <a:gd name="connsiteY7" fmla="*/ 379293 h 1415553"/>
              <a:gd name="connsiteX8" fmla="*/ 866818 w 885863"/>
              <a:gd name="connsiteY8" fmla="*/ 895453 h 1415553"/>
              <a:gd name="connsiteX9" fmla="*/ 874914 w 885863"/>
              <a:gd name="connsiteY9" fmla="*/ 971558 h 141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63" h="1415553">
                <a:moveTo>
                  <a:pt x="874914" y="971558"/>
                </a:moveTo>
                <a:cubicBezTo>
                  <a:pt x="871200" y="976606"/>
                  <a:pt x="573162" y="1386848"/>
                  <a:pt x="569448" y="1391896"/>
                </a:cubicBezTo>
                <a:cubicBezTo>
                  <a:pt x="550112" y="1418661"/>
                  <a:pt x="512298" y="1423329"/>
                  <a:pt x="487152" y="1402754"/>
                </a:cubicBezTo>
                <a:cubicBezTo>
                  <a:pt x="80434" y="1071094"/>
                  <a:pt x="-88920" y="549886"/>
                  <a:pt x="45192" y="42489"/>
                </a:cubicBezTo>
                <a:cubicBezTo>
                  <a:pt x="53478" y="10961"/>
                  <a:pt x="86911" y="-7422"/>
                  <a:pt x="118153" y="2865"/>
                </a:cubicBezTo>
                <a:lnTo>
                  <a:pt x="614596" y="164123"/>
                </a:lnTo>
                <a:cubicBezTo>
                  <a:pt x="642600" y="173267"/>
                  <a:pt x="659078" y="201652"/>
                  <a:pt x="652791" y="230132"/>
                </a:cubicBezTo>
                <a:cubicBezTo>
                  <a:pt x="642028" y="278995"/>
                  <a:pt x="636599" y="329192"/>
                  <a:pt x="636599" y="379293"/>
                </a:cubicBezTo>
                <a:cubicBezTo>
                  <a:pt x="636599" y="575794"/>
                  <a:pt x="720514" y="763913"/>
                  <a:pt x="866818" y="895453"/>
                </a:cubicBezTo>
                <a:cubicBezTo>
                  <a:pt x="888726" y="915170"/>
                  <a:pt x="892155" y="947840"/>
                  <a:pt x="874914" y="971558"/>
                </a:cubicBezTo>
                <a:close/>
              </a:path>
            </a:pathLst>
          </a:custGeom>
          <a:solidFill>
            <a:srgbClr val="4ED4E8"/>
          </a:solidFill>
          <a:ln w="9525" cap="flat">
            <a:noFill/>
            <a:prstDash val="solid"/>
            <a:miter/>
          </a:ln>
        </p:spPr>
        <p:txBody>
          <a:bodyPr rtlCol="0" anchor="ctr"/>
          <a:lstStyle/>
          <a:p>
            <a:endParaRPr lang="en-US" sz="1350" dirty="0"/>
          </a:p>
        </p:txBody>
      </p:sp>
      <p:grpSp>
        <p:nvGrpSpPr>
          <p:cNvPr id="2" name="Group 1">
            <a:extLst>
              <a:ext uri="{FF2B5EF4-FFF2-40B4-BE49-F238E27FC236}">
                <a16:creationId xmlns:a16="http://schemas.microsoft.com/office/drawing/2014/main" id="{3087ABE3-B3CB-4170-8A39-C0DA3A01B287}"/>
              </a:ext>
            </a:extLst>
          </p:cNvPr>
          <p:cNvGrpSpPr/>
          <p:nvPr/>
        </p:nvGrpSpPr>
        <p:grpSpPr>
          <a:xfrm>
            <a:off x="1125278" y="5771024"/>
            <a:ext cx="6893444" cy="794543"/>
            <a:chOff x="1577453" y="5107447"/>
            <a:chExt cx="6893444" cy="794543"/>
          </a:xfrm>
        </p:grpSpPr>
        <p:sp>
          <p:nvSpPr>
            <p:cNvPr id="5" name="Content Placeholder 2">
              <a:extLst>
                <a:ext uri="{FF2B5EF4-FFF2-40B4-BE49-F238E27FC236}">
                  <a16:creationId xmlns:a16="http://schemas.microsoft.com/office/drawing/2014/main" id="{A9A3F269-36DD-4326-817A-53C38028B495}"/>
                </a:ext>
              </a:extLst>
            </p:cNvPr>
            <p:cNvSpPr txBox="1">
              <a:spLocks/>
            </p:cNvSpPr>
            <p:nvPr/>
          </p:nvSpPr>
          <p:spPr>
            <a:xfrm>
              <a:off x="2431701" y="5210950"/>
              <a:ext cx="6039196" cy="587537"/>
            </a:xfrm>
            <a:prstGeom prst="rect">
              <a:avLst/>
            </a:prstGeom>
          </p:spPr>
          <p:txBody>
            <a:bodyPr vert="horz" lIns="68580" tIns="34290" rIns="68580" bIns="3429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pPr>
              <a:r>
                <a:rPr lang="en-US" b="1" spc="75" dirty="0">
                  <a:solidFill>
                    <a:srgbClr val="4ED4E8"/>
                  </a:solidFill>
                </a:rPr>
                <a:t>Based on data you have collected, can you name a few examples of how that data has been used?</a:t>
              </a:r>
            </a:p>
          </p:txBody>
        </p:sp>
        <p:pic>
          <p:nvPicPr>
            <p:cNvPr id="11" name="Graphic 10" descr="Comment Important">
              <a:extLst>
                <a:ext uri="{FF2B5EF4-FFF2-40B4-BE49-F238E27FC236}">
                  <a16:creationId xmlns:a16="http://schemas.microsoft.com/office/drawing/2014/main" id="{73F9156A-46E3-4065-82A7-67DF9263B1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7453" y="5107447"/>
              <a:ext cx="794543" cy="794543"/>
            </a:xfrm>
            <a:prstGeom prst="rect">
              <a:avLst/>
            </a:prstGeom>
          </p:spPr>
        </p:pic>
      </p:grpSp>
      <p:sp>
        <p:nvSpPr>
          <p:cNvPr id="12" name="TextBox 11">
            <a:extLst>
              <a:ext uri="{FF2B5EF4-FFF2-40B4-BE49-F238E27FC236}">
                <a16:creationId xmlns:a16="http://schemas.microsoft.com/office/drawing/2014/main" id="{7352F5EB-C669-49E7-9EE2-3BE371F2A75F}"/>
              </a:ext>
            </a:extLst>
          </p:cNvPr>
          <p:cNvSpPr txBox="1"/>
          <p:nvPr/>
        </p:nvSpPr>
        <p:spPr>
          <a:xfrm>
            <a:off x="5698782" y="3983125"/>
            <a:ext cx="1901039"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3</a:t>
            </a:r>
            <a:r>
              <a:rPr lang="en-US" sz="1350" dirty="0">
                <a:solidFill>
                  <a:schemeClr val="accent3">
                    <a:lumMod val="50000"/>
                  </a:schemeClr>
                </a:solidFill>
              </a:rPr>
              <a:t> </a:t>
            </a:r>
          </a:p>
          <a:p>
            <a:pPr algn="ctr"/>
            <a:r>
              <a:rPr lang="en-US" sz="1350" dirty="0">
                <a:solidFill>
                  <a:schemeClr val="accent3">
                    <a:lumMod val="50000"/>
                  </a:schemeClr>
                </a:solidFill>
                <a:latin typeface="+mj-lt"/>
              </a:rPr>
              <a:t>Make data available</a:t>
            </a:r>
          </a:p>
        </p:txBody>
      </p:sp>
      <p:sp>
        <p:nvSpPr>
          <p:cNvPr id="13" name="TextBox 12">
            <a:extLst>
              <a:ext uri="{FF2B5EF4-FFF2-40B4-BE49-F238E27FC236}">
                <a16:creationId xmlns:a16="http://schemas.microsoft.com/office/drawing/2014/main" id="{8942CA3E-296F-4E0B-9937-3AC8CAE044DE}"/>
              </a:ext>
            </a:extLst>
          </p:cNvPr>
          <p:cNvSpPr txBox="1"/>
          <p:nvPr/>
        </p:nvSpPr>
        <p:spPr>
          <a:xfrm>
            <a:off x="6776912" y="1865371"/>
            <a:ext cx="1193101"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1</a:t>
            </a:r>
          </a:p>
          <a:p>
            <a:pPr algn="ctr"/>
            <a:r>
              <a:rPr lang="en-US" sz="1200" dirty="0">
                <a:solidFill>
                  <a:schemeClr val="accent3">
                    <a:lumMod val="50000"/>
                  </a:schemeClr>
                </a:solidFill>
                <a:latin typeface="+mj-lt"/>
              </a:rPr>
              <a:t> </a:t>
            </a:r>
            <a:r>
              <a:rPr lang="en-US" sz="1350" dirty="0">
                <a:solidFill>
                  <a:schemeClr val="accent3">
                    <a:lumMod val="50000"/>
                  </a:schemeClr>
                </a:solidFill>
                <a:latin typeface="+mj-lt"/>
              </a:rPr>
              <a:t>Demand</a:t>
            </a:r>
            <a:endParaRPr lang="en-US" sz="1200" dirty="0">
              <a:solidFill>
                <a:schemeClr val="accent3">
                  <a:lumMod val="50000"/>
                </a:schemeClr>
              </a:solidFill>
              <a:latin typeface="+mj-lt"/>
            </a:endParaRPr>
          </a:p>
        </p:txBody>
      </p:sp>
      <p:sp>
        <p:nvSpPr>
          <p:cNvPr id="14" name="TextBox 13">
            <a:extLst>
              <a:ext uri="{FF2B5EF4-FFF2-40B4-BE49-F238E27FC236}">
                <a16:creationId xmlns:a16="http://schemas.microsoft.com/office/drawing/2014/main" id="{B077DFBA-A484-441D-B7EA-73E832F10220}"/>
              </a:ext>
            </a:extLst>
          </p:cNvPr>
          <p:cNvSpPr txBox="1"/>
          <p:nvPr/>
        </p:nvSpPr>
        <p:spPr>
          <a:xfrm>
            <a:off x="7254253" y="3128233"/>
            <a:ext cx="1055705"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2</a:t>
            </a:r>
            <a:r>
              <a:rPr lang="en-US" sz="1350" dirty="0">
                <a:solidFill>
                  <a:schemeClr val="accent3">
                    <a:lumMod val="50000"/>
                  </a:schemeClr>
                </a:solidFill>
              </a:rPr>
              <a:t> </a:t>
            </a:r>
          </a:p>
          <a:p>
            <a:pPr algn="ctr"/>
            <a:r>
              <a:rPr lang="en-US" sz="1350" dirty="0">
                <a:solidFill>
                  <a:schemeClr val="accent3">
                    <a:lumMod val="50000"/>
                  </a:schemeClr>
                </a:solidFill>
                <a:latin typeface="+mj-lt"/>
              </a:rPr>
              <a:t>Collect</a:t>
            </a:r>
          </a:p>
        </p:txBody>
      </p:sp>
      <p:sp>
        <p:nvSpPr>
          <p:cNvPr id="15" name="TextBox 14">
            <a:extLst>
              <a:ext uri="{FF2B5EF4-FFF2-40B4-BE49-F238E27FC236}">
                <a16:creationId xmlns:a16="http://schemas.microsoft.com/office/drawing/2014/main" id="{D6B00335-9B33-4ACD-A0A1-0247EBF69590}"/>
              </a:ext>
            </a:extLst>
          </p:cNvPr>
          <p:cNvSpPr txBox="1"/>
          <p:nvPr/>
        </p:nvSpPr>
        <p:spPr>
          <a:xfrm>
            <a:off x="4633076" y="3134150"/>
            <a:ext cx="1782021" cy="530915"/>
          </a:xfrm>
          <a:prstGeom prst="rect">
            <a:avLst/>
          </a:prstGeom>
          <a:noFill/>
        </p:spPr>
        <p:txBody>
          <a:bodyPr wrap="square" rtlCol="0">
            <a:spAutoFit/>
          </a:bodyPr>
          <a:lstStyle/>
          <a:p>
            <a:pPr algn="ctr"/>
            <a:r>
              <a:rPr lang="en-US" sz="1500" dirty="0">
                <a:solidFill>
                  <a:srgbClr val="242154"/>
                </a:solidFill>
                <a:latin typeface="Arial Black" panose="020B0A04020102020204" pitchFamily="34" charset="0"/>
              </a:rPr>
              <a:t>4</a:t>
            </a:r>
            <a:r>
              <a:rPr lang="en-US" sz="1350" dirty="0">
                <a:solidFill>
                  <a:srgbClr val="242154"/>
                </a:solidFill>
              </a:rPr>
              <a:t> </a:t>
            </a:r>
          </a:p>
          <a:p>
            <a:pPr algn="ctr"/>
            <a:r>
              <a:rPr lang="en-US" sz="1350" dirty="0">
                <a:solidFill>
                  <a:srgbClr val="242154"/>
                </a:solidFill>
                <a:latin typeface="+mj-lt"/>
              </a:rPr>
              <a:t>Use</a:t>
            </a:r>
          </a:p>
        </p:txBody>
      </p:sp>
      <p:sp>
        <p:nvSpPr>
          <p:cNvPr id="16" name="TextBox 15">
            <a:extLst>
              <a:ext uri="{FF2B5EF4-FFF2-40B4-BE49-F238E27FC236}">
                <a16:creationId xmlns:a16="http://schemas.microsoft.com/office/drawing/2014/main" id="{C466A4DE-1603-439D-8B07-D9CB23BEC018}"/>
              </a:ext>
            </a:extLst>
          </p:cNvPr>
          <p:cNvSpPr txBox="1"/>
          <p:nvPr/>
        </p:nvSpPr>
        <p:spPr>
          <a:xfrm>
            <a:off x="5349499" y="1756361"/>
            <a:ext cx="1271982" cy="606192"/>
          </a:xfrm>
          <a:prstGeom prst="rect">
            <a:avLst/>
          </a:prstGeom>
          <a:noFill/>
        </p:spPr>
        <p:txBody>
          <a:bodyPr wrap="square" rtlCol="0">
            <a:spAutoFit/>
          </a:bodyPr>
          <a:lstStyle/>
          <a:p>
            <a:pPr algn="ctr"/>
            <a:r>
              <a:rPr lang="en-US" sz="1500" b="1" dirty="0">
                <a:solidFill>
                  <a:schemeClr val="accent3">
                    <a:lumMod val="50000"/>
                  </a:schemeClr>
                </a:solidFill>
                <a:latin typeface="Arial Black" panose="020B0A04020102020204" pitchFamily="34" charset="0"/>
              </a:rPr>
              <a:t>5</a:t>
            </a:r>
            <a:r>
              <a:rPr lang="en-US" sz="1350" dirty="0">
                <a:solidFill>
                  <a:schemeClr val="accent3">
                    <a:lumMod val="50000"/>
                  </a:schemeClr>
                </a:solidFill>
              </a:rPr>
              <a:t> </a:t>
            </a:r>
          </a:p>
          <a:p>
            <a:pPr algn="ctr">
              <a:lnSpc>
                <a:spcPct val="75000"/>
              </a:lnSpc>
            </a:pPr>
            <a:r>
              <a:rPr lang="en-US" sz="1200" dirty="0">
                <a:solidFill>
                  <a:schemeClr val="accent3">
                    <a:lumMod val="50000"/>
                  </a:schemeClr>
                </a:solidFill>
                <a:latin typeface="+mj-lt"/>
              </a:rPr>
              <a:t>Improve child outcomes</a:t>
            </a:r>
          </a:p>
        </p:txBody>
      </p:sp>
    </p:spTree>
    <p:extLst>
      <p:ext uri="{BB962C8B-B14F-4D97-AF65-F5344CB8AC3E}">
        <p14:creationId xmlns:p14="http://schemas.microsoft.com/office/powerpoint/2010/main" val="1659990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03263-9C0D-4E44-8AE4-77F7519900B1}"/>
              </a:ext>
            </a:extLst>
          </p:cNvPr>
          <p:cNvSpPr>
            <a:spLocks noGrp="1"/>
          </p:cNvSpPr>
          <p:nvPr>
            <p:ph type="body" sz="quarter" idx="14"/>
          </p:nvPr>
        </p:nvSpPr>
        <p:spPr>
          <a:xfrm>
            <a:off x="501904" y="783285"/>
            <a:ext cx="6830291" cy="837214"/>
          </a:xfrm>
        </p:spPr>
        <p:txBody>
          <a:bodyPr/>
          <a:lstStyle/>
          <a:p>
            <a:r>
              <a:rPr lang="en-US" dirty="0"/>
              <a:t>Data use cycle</a:t>
            </a:r>
            <a:endParaRPr lang="en-UG" dirty="0"/>
          </a:p>
        </p:txBody>
      </p:sp>
      <p:sp>
        <p:nvSpPr>
          <p:cNvPr id="4" name="Content Placeholder 2">
            <a:extLst>
              <a:ext uri="{FF2B5EF4-FFF2-40B4-BE49-F238E27FC236}">
                <a16:creationId xmlns:a16="http://schemas.microsoft.com/office/drawing/2014/main" id="{B939FA47-146B-41A7-9080-F18AC8533CF4}"/>
              </a:ext>
            </a:extLst>
          </p:cNvPr>
          <p:cNvSpPr txBox="1">
            <a:spLocks/>
          </p:cNvSpPr>
          <p:nvPr/>
        </p:nvSpPr>
        <p:spPr>
          <a:xfrm>
            <a:off x="462861" y="1746090"/>
            <a:ext cx="4605453" cy="3599999"/>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1200"/>
              </a:spcAft>
              <a:buClr>
                <a:srgbClr val="4ED4E8"/>
              </a:buClr>
              <a:buFont typeface="Wingdings" panose="05000000000000000000" pitchFamily="2" charset="2"/>
              <a:buChar char="§"/>
            </a:pPr>
            <a:r>
              <a:rPr lang="en-US" sz="2000" spc="50" dirty="0">
                <a:solidFill>
                  <a:srgbClr val="242154"/>
                </a:solidFill>
                <a:latin typeface="Arial" panose="020B0604020202020204" pitchFamily="34" charset="0"/>
                <a:cs typeface="Arial" panose="020B0604020202020204" pitchFamily="34" charset="0"/>
              </a:rPr>
              <a:t>The cycle suggests that when a decision maker has a positive experience using data to support a decision, the commitment to future data use is strengthened and the cycle continues.</a:t>
            </a:r>
          </a:p>
          <a:p>
            <a:pPr marL="285750" indent="-285750">
              <a:lnSpc>
                <a:spcPct val="100000"/>
              </a:lnSpc>
              <a:spcBef>
                <a:spcPts val="0"/>
              </a:spcBef>
              <a:spcAft>
                <a:spcPts val="1200"/>
              </a:spcAft>
              <a:buClr>
                <a:srgbClr val="4ED4E8"/>
              </a:buClr>
              <a:buFont typeface="Wingdings" panose="05000000000000000000" pitchFamily="2" charset="2"/>
              <a:buChar char="§"/>
            </a:pPr>
            <a:r>
              <a:rPr lang="en-US" sz="2000" spc="50" dirty="0">
                <a:solidFill>
                  <a:srgbClr val="242154"/>
                </a:solidFill>
                <a:latin typeface="Arial" panose="020B0604020202020204" pitchFamily="34" charset="0"/>
                <a:cs typeface="Arial" panose="020B0604020202020204" pitchFamily="34" charset="0"/>
              </a:rPr>
              <a:t>By using data, data quality problems are often revealed and addressed, further strengthening the data use cycle.</a:t>
            </a:r>
          </a:p>
          <a:p>
            <a:endParaRPr lang="en-US" sz="2000" dirty="0">
              <a:solidFill>
                <a:srgbClr val="242154"/>
              </a:solidFill>
              <a:latin typeface="Arial" panose="020B0604020202020204" pitchFamily="34" charset="0"/>
              <a:cs typeface="Arial" panose="020B0604020202020204" pitchFamily="34" charset="0"/>
            </a:endParaRPr>
          </a:p>
          <a:p>
            <a:endParaRPr lang="en-US" sz="2000" dirty="0">
              <a:solidFill>
                <a:srgbClr val="242154"/>
              </a:solidFill>
              <a:latin typeface="Arial" panose="020B0604020202020204" pitchFamily="34" charset="0"/>
              <a:cs typeface="Arial" panose="020B0604020202020204" pitchFamily="34" charset="0"/>
            </a:endParaRPr>
          </a:p>
          <a:p>
            <a:endParaRPr lang="en-US" sz="2000" dirty="0">
              <a:solidFill>
                <a:srgbClr val="242154"/>
              </a:solidFill>
              <a:latin typeface="Arial" panose="020B0604020202020204" pitchFamily="34" charset="0"/>
              <a:cs typeface="Arial" panose="020B0604020202020204" pitchFamily="34" charset="0"/>
            </a:endParaRPr>
          </a:p>
          <a:p>
            <a:endParaRPr lang="en-US" sz="2000" dirty="0">
              <a:solidFill>
                <a:srgbClr val="242154"/>
              </a:solidFill>
              <a:latin typeface="Arial" panose="020B0604020202020204" pitchFamily="34" charset="0"/>
              <a:cs typeface="Arial" panose="020B0604020202020204" pitchFamily="34" charset="0"/>
            </a:endParaRPr>
          </a:p>
          <a:p>
            <a:endParaRPr lang="en-US" sz="2000" dirty="0">
              <a:solidFill>
                <a:srgbClr val="242154"/>
              </a:solidFill>
              <a:latin typeface="Arial" panose="020B0604020202020204" pitchFamily="34" charset="0"/>
              <a:cs typeface="Arial" panose="020B0604020202020204" pitchFamily="34" charset="0"/>
            </a:endParaRPr>
          </a:p>
        </p:txBody>
      </p:sp>
      <p:sp>
        <p:nvSpPr>
          <p:cNvPr id="5" name="Graphic 20">
            <a:extLst>
              <a:ext uri="{FF2B5EF4-FFF2-40B4-BE49-F238E27FC236}">
                <a16:creationId xmlns:a16="http://schemas.microsoft.com/office/drawing/2014/main" id="{1A9FD05F-60B5-450D-B8A2-CA4B54DF4498}"/>
              </a:ext>
            </a:extLst>
          </p:cNvPr>
          <p:cNvSpPr/>
          <p:nvPr/>
        </p:nvSpPr>
        <p:spPr>
          <a:xfrm>
            <a:off x="5324300" y="1635135"/>
            <a:ext cx="1455351" cy="1287188"/>
          </a:xfrm>
          <a:custGeom>
            <a:avLst/>
            <a:gdLst>
              <a:gd name="connsiteX0" fmla="*/ 1221223 w 1221222"/>
              <a:gd name="connsiteY0" fmla="*/ 57317 h 1080112"/>
              <a:gd name="connsiteX1" fmla="*/ 1221223 w 1221222"/>
              <a:gd name="connsiteY1" fmla="*/ 581192 h 1080112"/>
              <a:gd name="connsiteX2" fmla="*/ 1169407 w 1221222"/>
              <a:gd name="connsiteY2" fmla="*/ 638056 h 1080112"/>
              <a:gd name="connsiteX3" fmla="*/ 606003 w 1221222"/>
              <a:gd name="connsiteY3" fmla="*/ 1046774 h 1080112"/>
              <a:gd name="connsiteX4" fmla="*/ 536471 w 1221222"/>
              <a:gd name="connsiteY4" fmla="*/ 1077254 h 1080112"/>
              <a:gd name="connsiteX5" fmla="*/ 39647 w 1221222"/>
              <a:gd name="connsiteY5" fmla="*/ 915805 h 1080112"/>
              <a:gd name="connsiteX6" fmla="*/ 3833 w 1221222"/>
              <a:gd name="connsiteY6" fmla="*/ 840844 h 1080112"/>
              <a:gd name="connsiteX7" fmla="*/ 1160930 w 1221222"/>
              <a:gd name="connsiteY7" fmla="*/ 167 h 1080112"/>
              <a:gd name="connsiteX8" fmla="*/ 1221223 w 1221222"/>
              <a:gd name="connsiteY8" fmla="*/ 57317 h 108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22" h="1080112">
                <a:moveTo>
                  <a:pt x="1221223" y="57317"/>
                </a:moveTo>
                <a:lnTo>
                  <a:pt x="1221223" y="581192"/>
                </a:lnTo>
                <a:cubicBezTo>
                  <a:pt x="1221223" y="609196"/>
                  <a:pt x="1197506" y="635199"/>
                  <a:pt x="1169407" y="638056"/>
                </a:cubicBezTo>
                <a:cubicBezTo>
                  <a:pt x="920995" y="663393"/>
                  <a:pt x="706302" y="821413"/>
                  <a:pt x="606003" y="1046774"/>
                </a:cubicBezTo>
                <a:cubicBezTo>
                  <a:pt x="594287" y="1073254"/>
                  <a:pt x="564379" y="1086303"/>
                  <a:pt x="536471" y="1077254"/>
                </a:cubicBezTo>
                <a:lnTo>
                  <a:pt x="39647" y="915805"/>
                </a:lnTo>
                <a:cubicBezTo>
                  <a:pt x="8500" y="905804"/>
                  <a:pt x="-7978" y="871419"/>
                  <a:pt x="3833" y="840844"/>
                </a:cubicBezTo>
                <a:cubicBezTo>
                  <a:pt x="193666" y="351544"/>
                  <a:pt x="636960" y="29409"/>
                  <a:pt x="1160930" y="167"/>
                </a:cubicBezTo>
                <a:cubicBezTo>
                  <a:pt x="1191315" y="-2309"/>
                  <a:pt x="1221223" y="23027"/>
                  <a:pt x="1221223" y="57317"/>
                </a:cubicBezTo>
                <a:close/>
              </a:path>
            </a:pathLst>
          </a:custGeom>
          <a:solidFill>
            <a:srgbClr val="4ED4E8"/>
          </a:solidFill>
          <a:ln w="9525" cap="flat">
            <a:noFill/>
            <a:prstDash val="solid"/>
            <a:miter/>
          </a:ln>
        </p:spPr>
        <p:txBody>
          <a:bodyPr rtlCol="0" anchor="ctr"/>
          <a:lstStyle/>
          <a:p>
            <a:endParaRPr lang="en-US" sz="1350" dirty="0"/>
          </a:p>
        </p:txBody>
      </p:sp>
      <p:sp>
        <p:nvSpPr>
          <p:cNvPr id="6" name="Graphic 18">
            <a:extLst>
              <a:ext uri="{FF2B5EF4-FFF2-40B4-BE49-F238E27FC236}">
                <a16:creationId xmlns:a16="http://schemas.microsoft.com/office/drawing/2014/main" id="{1294316D-1DB3-4343-9643-72AD1FFE17CF}"/>
              </a:ext>
            </a:extLst>
          </p:cNvPr>
          <p:cNvSpPr/>
          <p:nvPr/>
        </p:nvSpPr>
        <p:spPr>
          <a:xfrm>
            <a:off x="6818988" y="1634200"/>
            <a:ext cx="1458856" cy="1290215"/>
          </a:xfrm>
          <a:custGeom>
            <a:avLst/>
            <a:gdLst>
              <a:gd name="connsiteX0" fmla="*/ 676751 w 1224163"/>
              <a:gd name="connsiteY0" fmla="*/ 1080326 h 1082652"/>
              <a:gd name="connsiteX1" fmla="*/ 617982 w 1224163"/>
              <a:gd name="connsiteY1" fmla="*/ 1053179 h 1082652"/>
              <a:gd name="connsiteX2" fmla="*/ 43053 w 1224163"/>
              <a:gd name="connsiteY2" fmla="*/ 637604 h 1082652"/>
              <a:gd name="connsiteX3" fmla="*/ 0 w 1224163"/>
              <a:gd name="connsiteY3" fmla="*/ 590264 h 1082652"/>
              <a:gd name="connsiteX4" fmla="*/ 0 w 1224163"/>
              <a:gd name="connsiteY4" fmla="*/ 47625 h 1082652"/>
              <a:gd name="connsiteX5" fmla="*/ 50387 w 1224163"/>
              <a:gd name="connsiteY5" fmla="*/ 0 h 1082652"/>
              <a:gd name="connsiteX6" fmla="*/ 1221010 w 1224163"/>
              <a:gd name="connsiteY6" fmla="*/ 850487 h 1082652"/>
              <a:gd name="connsiteX7" fmla="*/ 1191292 w 1224163"/>
              <a:gd name="connsiteY7" fmla="*/ 913162 h 1082652"/>
              <a:gd name="connsiteX8" fmla="*/ 676751 w 1224163"/>
              <a:gd name="connsiteY8" fmla="*/ 1080326 h 108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163" h="1082652">
                <a:moveTo>
                  <a:pt x="676751" y="1080326"/>
                </a:moveTo>
                <a:cubicBezTo>
                  <a:pt x="653225" y="1087946"/>
                  <a:pt x="627983" y="1076325"/>
                  <a:pt x="617982" y="1053179"/>
                </a:cubicBezTo>
                <a:cubicBezTo>
                  <a:pt x="516636" y="819341"/>
                  <a:pt x="296323" y="660083"/>
                  <a:pt x="43053" y="637604"/>
                </a:cubicBezTo>
                <a:cubicBezTo>
                  <a:pt x="18955" y="635508"/>
                  <a:pt x="0" y="614648"/>
                  <a:pt x="0" y="590264"/>
                </a:cubicBezTo>
                <a:lnTo>
                  <a:pt x="0" y="47625"/>
                </a:lnTo>
                <a:cubicBezTo>
                  <a:pt x="0" y="22574"/>
                  <a:pt x="19336" y="0"/>
                  <a:pt x="50387" y="0"/>
                </a:cubicBezTo>
                <a:cubicBezTo>
                  <a:pt x="583121" y="26003"/>
                  <a:pt x="1031653" y="351949"/>
                  <a:pt x="1221010" y="850487"/>
                </a:cubicBezTo>
                <a:cubicBezTo>
                  <a:pt x="1230725" y="876395"/>
                  <a:pt x="1217200" y="904685"/>
                  <a:pt x="1191292" y="913162"/>
                </a:cubicBezTo>
                <a:lnTo>
                  <a:pt x="676751" y="1080326"/>
                </a:ln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7" name="Graphic 26">
            <a:extLst>
              <a:ext uri="{FF2B5EF4-FFF2-40B4-BE49-F238E27FC236}">
                <a16:creationId xmlns:a16="http://schemas.microsoft.com/office/drawing/2014/main" id="{DCB3EB2E-EBC7-4BF0-8675-4CA9F7B7EDEF}"/>
              </a:ext>
            </a:extLst>
          </p:cNvPr>
          <p:cNvSpPr/>
          <p:nvPr/>
        </p:nvSpPr>
        <p:spPr>
          <a:xfrm>
            <a:off x="7332195" y="2757591"/>
            <a:ext cx="1055705" cy="1686920"/>
          </a:xfrm>
          <a:custGeom>
            <a:avLst/>
            <a:gdLst>
              <a:gd name="connsiteX0" fmla="*/ 816021 w 885869"/>
              <a:gd name="connsiteY0" fmla="*/ 807711 h 1415537"/>
              <a:gd name="connsiteX1" fmla="*/ 714579 w 885869"/>
              <a:gd name="connsiteY1" fmla="*/ 1031834 h 1415537"/>
              <a:gd name="connsiteX2" fmla="*/ 398730 w 885869"/>
              <a:gd name="connsiteY2" fmla="*/ 1402738 h 1415537"/>
              <a:gd name="connsiteX3" fmla="*/ 355296 w 885869"/>
              <a:gd name="connsiteY3" fmla="*/ 1415025 h 1415537"/>
              <a:gd name="connsiteX4" fmla="*/ 316339 w 885869"/>
              <a:gd name="connsiteY4" fmla="*/ 1391880 h 1415537"/>
              <a:gd name="connsiteX5" fmla="*/ 10872 w 885869"/>
              <a:gd name="connsiteY5" fmla="*/ 971541 h 1415537"/>
              <a:gd name="connsiteX6" fmla="*/ 19064 w 885869"/>
              <a:gd name="connsiteY6" fmla="*/ 895436 h 1415537"/>
              <a:gd name="connsiteX7" fmla="*/ 249283 w 885869"/>
              <a:gd name="connsiteY7" fmla="*/ 379277 h 1415537"/>
              <a:gd name="connsiteX8" fmla="*/ 233090 w 885869"/>
              <a:gd name="connsiteY8" fmla="*/ 230115 h 1415537"/>
              <a:gd name="connsiteX9" fmla="*/ 271286 w 885869"/>
              <a:gd name="connsiteY9" fmla="*/ 164107 h 1415537"/>
              <a:gd name="connsiteX10" fmla="*/ 767729 w 885869"/>
              <a:gd name="connsiteY10" fmla="*/ 2849 h 1415537"/>
              <a:gd name="connsiteX11" fmla="*/ 840690 w 885869"/>
              <a:gd name="connsiteY11" fmla="*/ 42473 h 1415537"/>
              <a:gd name="connsiteX12" fmla="*/ 816021 w 885869"/>
              <a:gd name="connsiteY12" fmla="*/ 807711 h 141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69" h="1415537">
                <a:moveTo>
                  <a:pt x="816021" y="807711"/>
                </a:moveTo>
                <a:cubicBezTo>
                  <a:pt x="789541" y="885245"/>
                  <a:pt x="755632" y="960206"/>
                  <a:pt x="714579" y="1031834"/>
                </a:cubicBezTo>
                <a:cubicBezTo>
                  <a:pt x="635236" y="1170518"/>
                  <a:pt x="529223" y="1296344"/>
                  <a:pt x="398730" y="1402738"/>
                </a:cubicBezTo>
                <a:cubicBezTo>
                  <a:pt x="386443" y="1412739"/>
                  <a:pt x="371013" y="1417121"/>
                  <a:pt x="355296" y="1415025"/>
                </a:cubicBezTo>
                <a:cubicBezTo>
                  <a:pt x="339580" y="1413025"/>
                  <a:pt x="325674" y="1404834"/>
                  <a:pt x="316339" y="1391880"/>
                </a:cubicBezTo>
                <a:lnTo>
                  <a:pt x="10872" y="971541"/>
                </a:lnTo>
                <a:cubicBezTo>
                  <a:pt x="-6273" y="947824"/>
                  <a:pt x="-2844" y="915153"/>
                  <a:pt x="19064" y="895436"/>
                </a:cubicBezTo>
                <a:cubicBezTo>
                  <a:pt x="165368" y="763896"/>
                  <a:pt x="249283" y="575777"/>
                  <a:pt x="249283" y="379277"/>
                </a:cubicBezTo>
                <a:cubicBezTo>
                  <a:pt x="249283" y="329175"/>
                  <a:pt x="243854" y="278978"/>
                  <a:pt x="233090" y="230115"/>
                </a:cubicBezTo>
                <a:cubicBezTo>
                  <a:pt x="226804" y="201635"/>
                  <a:pt x="243187" y="173251"/>
                  <a:pt x="271286" y="164107"/>
                </a:cubicBezTo>
                <a:lnTo>
                  <a:pt x="767729" y="2849"/>
                </a:lnTo>
                <a:cubicBezTo>
                  <a:pt x="799066" y="-7438"/>
                  <a:pt x="832499" y="11135"/>
                  <a:pt x="840690" y="42473"/>
                </a:cubicBezTo>
                <a:cubicBezTo>
                  <a:pt x="909556" y="303077"/>
                  <a:pt x="898412" y="567395"/>
                  <a:pt x="816021" y="807711"/>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8" name="Graphic 24">
            <a:extLst>
              <a:ext uri="{FF2B5EF4-FFF2-40B4-BE49-F238E27FC236}">
                <a16:creationId xmlns:a16="http://schemas.microsoft.com/office/drawing/2014/main" id="{8EBBD177-1C9F-40AA-9138-3ED017098DB6}"/>
              </a:ext>
            </a:extLst>
          </p:cNvPr>
          <p:cNvSpPr/>
          <p:nvPr/>
        </p:nvSpPr>
        <p:spPr>
          <a:xfrm>
            <a:off x="5922563" y="3919307"/>
            <a:ext cx="1766742" cy="880364"/>
          </a:xfrm>
          <a:custGeom>
            <a:avLst/>
            <a:gdLst>
              <a:gd name="connsiteX0" fmla="*/ 1456351 w 1482518"/>
              <a:gd name="connsiteY0" fmla="*/ 525507 h 738736"/>
              <a:gd name="connsiteX1" fmla="*/ 1146217 w 1482518"/>
              <a:gd name="connsiteY1" fmla="*/ 673811 h 738736"/>
              <a:gd name="connsiteX2" fmla="*/ 834940 w 1482518"/>
              <a:gd name="connsiteY2" fmla="*/ 735343 h 738736"/>
              <a:gd name="connsiteX3" fmla="*/ 26172 w 1482518"/>
              <a:gd name="connsiteY3" fmla="*/ 525507 h 738736"/>
              <a:gd name="connsiteX4" fmla="*/ 10932 w 1482518"/>
              <a:gd name="connsiteY4" fmla="*/ 443878 h 738736"/>
              <a:gd name="connsiteX5" fmla="*/ 316113 w 1482518"/>
              <a:gd name="connsiteY5" fmla="*/ 23825 h 738736"/>
              <a:gd name="connsiteX6" fmla="*/ 390789 w 1482518"/>
              <a:gd name="connsiteY6" fmla="*/ 7918 h 738736"/>
              <a:gd name="connsiteX7" fmla="*/ 741214 w 1482518"/>
              <a:gd name="connsiteY7" fmla="*/ 102787 h 738736"/>
              <a:gd name="connsiteX8" fmla="*/ 1091639 w 1482518"/>
              <a:gd name="connsiteY8" fmla="*/ 7823 h 738736"/>
              <a:gd name="connsiteX9" fmla="*/ 1166315 w 1482518"/>
              <a:gd name="connsiteY9" fmla="*/ 23730 h 738736"/>
              <a:gd name="connsiteX10" fmla="*/ 1471591 w 1482518"/>
              <a:gd name="connsiteY10" fmla="*/ 443782 h 738736"/>
              <a:gd name="connsiteX11" fmla="*/ 1456351 w 1482518"/>
              <a:gd name="connsiteY11" fmla="*/ 525507 h 7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2518" h="738736">
                <a:moveTo>
                  <a:pt x="1456351" y="525507"/>
                </a:moveTo>
                <a:cubicBezTo>
                  <a:pt x="1357577" y="589229"/>
                  <a:pt x="1253373" y="638664"/>
                  <a:pt x="1146217" y="673811"/>
                </a:cubicBezTo>
                <a:cubicBezTo>
                  <a:pt x="1044490" y="707244"/>
                  <a:pt x="940001" y="727723"/>
                  <a:pt x="834940" y="735343"/>
                </a:cubicBezTo>
                <a:cubicBezTo>
                  <a:pt x="556905" y="755536"/>
                  <a:pt x="274584" y="685622"/>
                  <a:pt x="26172" y="525507"/>
                </a:cubicBezTo>
                <a:cubicBezTo>
                  <a:pt x="-1641" y="507600"/>
                  <a:pt x="-8213" y="470262"/>
                  <a:pt x="10932" y="443878"/>
                </a:cubicBezTo>
                <a:lnTo>
                  <a:pt x="316113" y="23825"/>
                </a:lnTo>
                <a:cubicBezTo>
                  <a:pt x="334020" y="-845"/>
                  <a:pt x="366596" y="-6560"/>
                  <a:pt x="390789" y="7918"/>
                </a:cubicBezTo>
                <a:cubicBezTo>
                  <a:pt x="496803" y="69926"/>
                  <a:pt x="617961" y="102787"/>
                  <a:pt x="741214" y="102787"/>
                </a:cubicBezTo>
                <a:cubicBezTo>
                  <a:pt x="864563" y="102787"/>
                  <a:pt x="985721" y="69926"/>
                  <a:pt x="1091639" y="7823"/>
                </a:cubicBezTo>
                <a:cubicBezTo>
                  <a:pt x="1116975" y="-7036"/>
                  <a:pt x="1149075" y="-178"/>
                  <a:pt x="1166315" y="23730"/>
                </a:cubicBezTo>
                <a:lnTo>
                  <a:pt x="1471591" y="443782"/>
                </a:lnTo>
                <a:cubicBezTo>
                  <a:pt x="1491022" y="470548"/>
                  <a:pt x="1483688" y="507886"/>
                  <a:pt x="1456351" y="525507"/>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9" name="Graphic 22">
            <a:extLst>
              <a:ext uri="{FF2B5EF4-FFF2-40B4-BE49-F238E27FC236}">
                <a16:creationId xmlns:a16="http://schemas.microsoft.com/office/drawing/2014/main" id="{FD8C630D-0D5B-473F-951A-E18F3D0A2DA3}"/>
              </a:ext>
            </a:extLst>
          </p:cNvPr>
          <p:cNvSpPr/>
          <p:nvPr/>
        </p:nvSpPr>
        <p:spPr>
          <a:xfrm>
            <a:off x="5223746" y="2755754"/>
            <a:ext cx="1055698" cy="1686939"/>
          </a:xfrm>
          <a:custGeom>
            <a:avLst/>
            <a:gdLst>
              <a:gd name="connsiteX0" fmla="*/ 874914 w 885863"/>
              <a:gd name="connsiteY0" fmla="*/ 971558 h 1415553"/>
              <a:gd name="connsiteX1" fmla="*/ 569448 w 885863"/>
              <a:gd name="connsiteY1" fmla="*/ 1391896 h 1415553"/>
              <a:gd name="connsiteX2" fmla="*/ 487152 w 885863"/>
              <a:gd name="connsiteY2" fmla="*/ 1402754 h 1415553"/>
              <a:gd name="connsiteX3" fmla="*/ 45192 w 885863"/>
              <a:gd name="connsiteY3" fmla="*/ 42489 h 1415553"/>
              <a:gd name="connsiteX4" fmla="*/ 118153 w 885863"/>
              <a:gd name="connsiteY4" fmla="*/ 2865 h 1415553"/>
              <a:gd name="connsiteX5" fmla="*/ 614596 w 885863"/>
              <a:gd name="connsiteY5" fmla="*/ 164123 h 1415553"/>
              <a:gd name="connsiteX6" fmla="*/ 652791 w 885863"/>
              <a:gd name="connsiteY6" fmla="*/ 230132 h 1415553"/>
              <a:gd name="connsiteX7" fmla="*/ 636599 w 885863"/>
              <a:gd name="connsiteY7" fmla="*/ 379293 h 1415553"/>
              <a:gd name="connsiteX8" fmla="*/ 866818 w 885863"/>
              <a:gd name="connsiteY8" fmla="*/ 895453 h 1415553"/>
              <a:gd name="connsiteX9" fmla="*/ 874914 w 885863"/>
              <a:gd name="connsiteY9" fmla="*/ 971558 h 141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63" h="1415553">
                <a:moveTo>
                  <a:pt x="874914" y="971558"/>
                </a:moveTo>
                <a:cubicBezTo>
                  <a:pt x="871200" y="976606"/>
                  <a:pt x="573162" y="1386848"/>
                  <a:pt x="569448" y="1391896"/>
                </a:cubicBezTo>
                <a:cubicBezTo>
                  <a:pt x="550112" y="1418661"/>
                  <a:pt x="512298" y="1423329"/>
                  <a:pt x="487152" y="1402754"/>
                </a:cubicBezTo>
                <a:cubicBezTo>
                  <a:pt x="80434" y="1071094"/>
                  <a:pt x="-88920" y="549886"/>
                  <a:pt x="45192" y="42489"/>
                </a:cubicBezTo>
                <a:cubicBezTo>
                  <a:pt x="53478" y="10961"/>
                  <a:pt x="86911" y="-7422"/>
                  <a:pt x="118153" y="2865"/>
                </a:cubicBezTo>
                <a:lnTo>
                  <a:pt x="614596" y="164123"/>
                </a:lnTo>
                <a:cubicBezTo>
                  <a:pt x="642600" y="173267"/>
                  <a:pt x="659078" y="201652"/>
                  <a:pt x="652791" y="230132"/>
                </a:cubicBezTo>
                <a:cubicBezTo>
                  <a:pt x="642028" y="278995"/>
                  <a:pt x="636599" y="329192"/>
                  <a:pt x="636599" y="379293"/>
                </a:cubicBezTo>
                <a:cubicBezTo>
                  <a:pt x="636599" y="575794"/>
                  <a:pt x="720514" y="763913"/>
                  <a:pt x="866818" y="895453"/>
                </a:cubicBezTo>
                <a:cubicBezTo>
                  <a:pt x="888726" y="915170"/>
                  <a:pt x="892155" y="947840"/>
                  <a:pt x="874914" y="971558"/>
                </a:cubicBezTo>
                <a:close/>
              </a:path>
            </a:pathLst>
          </a:custGeom>
          <a:solidFill>
            <a:schemeClr val="bg1">
              <a:lumMod val="85000"/>
            </a:schemeClr>
          </a:solidFill>
          <a:ln w="9525" cap="flat">
            <a:noFill/>
            <a:prstDash val="solid"/>
            <a:miter/>
          </a:ln>
        </p:spPr>
        <p:txBody>
          <a:bodyPr rtlCol="0" anchor="ctr"/>
          <a:lstStyle/>
          <a:p>
            <a:endParaRPr lang="en-US" sz="1350" dirty="0"/>
          </a:p>
        </p:txBody>
      </p:sp>
      <p:sp>
        <p:nvSpPr>
          <p:cNvPr id="10" name="TextBox 9">
            <a:extLst>
              <a:ext uri="{FF2B5EF4-FFF2-40B4-BE49-F238E27FC236}">
                <a16:creationId xmlns:a16="http://schemas.microsoft.com/office/drawing/2014/main" id="{9FB0A9CA-4D5A-4BB3-8321-6CB82FCF2F4D}"/>
              </a:ext>
            </a:extLst>
          </p:cNvPr>
          <p:cNvSpPr txBox="1"/>
          <p:nvPr/>
        </p:nvSpPr>
        <p:spPr>
          <a:xfrm>
            <a:off x="5851182" y="4135525"/>
            <a:ext cx="1901039" cy="530915"/>
          </a:xfrm>
          <a:prstGeom prst="rect">
            <a:avLst/>
          </a:prstGeom>
          <a:noFill/>
        </p:spPr>
        <p:txBody>
          <a:bodyPr wrap="square" rtlCol="0">
            <a:spAutoFit/>
          </a:bodyPr>
          <a:lstStyle/>
          <a:p>
            <a:pPr algn="ctr"/>
            <a:r>
              <a:rPr lang="en-US" sz="1500" dirty="0">
                <a:solidFill>
                  <a:schemeClr val="accent1">
                    <a:lumMod val="50000"/>
                  </a:schemeClr>
                </a:solidFill>
                <a:latin typeface="Arial Black" panose="020B0A04020102020204" pitchFamily="34" charset="0"/>
              </a:rPr>
              <a:t>3</a:t>
            </a:r>
            <a:r>
              <a:rPr lang="en-US" sz="1350" dirty="0">
                <a:solidFill>
                  <a:schemeClr val="accent1">
                    <a:lumMod val="50000"/>
                  </a:schemeClr>
                </a:solidFill>
              </a:rPr>
              <a:t> </a:t>
            </a:r>
          </a:p>
          <a:p>
            <a:pPr algn="ctr"/>
            <a:r>
              <a:rPr lang="en-US" sz="1350" dirty="0">
                <a:solidFill>
                  <a:schemeClr val="accent1">
                    <a:lumMod val="50000"/>
                  </a:schemeClr>
                </a:solidFill>
                <a:latin typeface="+mj-lt"/>
              </a:rPr>
              <a:t>Make data available</a:t>
            </a:r>
          </a:p>
        </p:txBody>
      </p:sp>
      <p:sp>
        <p:nvSpPr>
          <p:cNvPr id="11" name="TextBox 10">
            <a:extLst>
              <a:ext uri="{FF2B5EF4-FFF2-40B4-BE49-F238E27FC236}">
                <a16:creationId xmlns:a16="http://schemas.microsoft.com/office/drawing/2014/main" id="{7B14D877-EF31-4272-81DE-1F6C6F3952A5}"/>
              </a:ext>
            </a:extLst>
          </p:cNvPr>
          <p:cNvSpPr txBox="1"/>
          <p:nvPr/>
        </p:nvSpPr>
        <p:spPr>
          <a:xfrm>
            <a:off x="6929312" y="2017771"/>
            <a:ext cx="1193101"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1</a:t>
            </a:r>
          </a:p>
          <a:p>
            <a:pPr algn="ctr"/>
            <a:r>
              <a:rPr lang="en-US" sz="1200" dirty="0">
                <a:solidFill>
                  <a:schemeClr val="accent3">
                    <a:lumMod val="50000"/>
                  </a:schemeClr>
                </a:solidFill>
                <a:latin typeface="+mj-lt"/>
              </a:rPr>
              <a:t> </a:t>
            </a:r>
            <a:r>
              <a:rPr lang="en-US" sz="1350" dirty="0">
                <a:solidFill>
                  <a:schemeClr val="accent3">
                    <a:lumMod val="50000"/>
                  </a:schemeClr>
                </a:solidFill>
                <a:latin typeface="+mj-lt"/>
              </a:rPr>
              <a:t>Demand</a:t>
            </a:r>
            <a:endParaRPr lang="en-US" sz="1200" dirty="0">
              <a:solidFill>
                <a:schemeClr val="accent3">
                  <a:lumMod val="50000"/>
                </a:schemeClr>
              </a:solidFill>
              <a:latin typeface="+mj-lt"/>
            </a:endParaRPr>
          </a:p>
        </p:txBody>
      </p:sp>
      <p:sp>
        <p:nvSpPr>
          <p:cNvPr id="12" name="TextBox 11">
            <a:extLst>
              <a:ext uri="{FF2B5EF4-FFF2-40B4-BE49-F238E27FC236}">
                <a16:creationId xmlns:a16="http://schemas.microsoft.com/office/drawing/2014/main" id="{B8141198-41CF-4B26-A2D4-73795F08AB82}"/>
              </a:ext>
            </a:extLst>
          </p:cNvPr>
          <p:cNvSpPr txBox="1"/>
          <p:nvPr/>
        </p:nvSpPr>
        <p:spPr>
          <a:xfrm>
            <a:off x="7406653" y="3280633"/>
            <a:ext cx="1055705"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2</a:t>
            </a:r>
            <a:r>
              <a:rPr lang="en-US" sz="1350" dirty="0">
                <a:solidFill>
                  <a:schemeClr val="accent3">
                    <a:lumMod val="50000"/>
                  </a:schemeClr>
                </a:solidFill>
              </a:rPr>
              <a:t> </a:t>
            </a:r>
          </a:p>
          <a:p>
            <a:pPr algn="ctr"/>
            <a:r>
              <a:rPr lang="en-US" sz="1350" dirty="0">
                <a:solidFill>
                  <a:schemeClr val="accent3">
                    <a:lumMod val="50000"/>
                  </a:schemeClr>
                </a:solidFill>
                <a:latin typeface="+mj-lt"/>
              </a:rPr>
              <a:t>Collect</a:t>
            </a:r>
          </a:p>
        </p:txBody>
      </p:sp>
      <p:sp>
        <p:nvSpPr>
          <p:cNvPr id="13" name="TextBox 12">
            <a:extLst>
              <a:ext uri="{FF2B5EF4-FFF2-40B4-BE49-F238E27FC236}">
                <a16:creationId xmlns:a16="http://schemas.microsoft.com/office/drawing/2014/main" id="{A2F1E3EA-6142-464B-9551-9FD265BC9C95}"/>
              </a:ext>
            </a:extLst>
          </p:cNvPr>
          <p:cNvSpPr txBox="1"/>
          <p:nvPr/>
        </p:nvSpPr>
        <p:spPr>
          <a:xfrm>
            <a:off x="4785476" y="3286550"/>
            <a:ext cx="1782021" cy="530915"/>
          </a:xfrm>
          <a:prstGeom prst="rect">
            <a:avLst/>
          </a:prstGeom>
          <a:noFill/>
        </p:spPr>
        <p:txBody>
          <a:bodyPr wrap="square" rtlCol="0">
            <a:spAutoFit/>
          </a:bodyPr>
          <a:lstStyle/>
          <a:p>
            <a:pPr algn="ctr"/>
            <a:r>
              <a:rPr lang="en-US" sz="1500" dirty="0">
                <a:solidFill>
                  <a:schemeClr val="accent1">
                    <a:lumMod val="50000"/>
                  </a:schemeClr>
                </a:solidFill>
                <a:latin typeface="Arial Black" panose="020B0A04020102020204" pitchFamily="34" charset="0"/>
              </a:rPr>
              <a:t>4</a:t>
            </a:r>
            <a:r>
              <a:rPr lang="en-US" sz="1350" dirty="0">
                <a:solidFill>
                  <a:schemeClr val="accent1">
                    <a:lumMod val="50000"/>
                  </a:schemeClr>
                </a:solidFill>
              </a:rPr>
              <a:t> </a:t>
            </a:r>
          </a:p>
          <a:p>
            <a:pPr algn="ctr"/>
            <a:r>
              <a:rPr lang="en-US" sz="1350" dirty="0">
                <a:solidFill>
                  <a:schemeClr val="accent1">
                    <a:lumMod val="50000"/>
                  </a:schemeClr>
                </a:solidFill>
                <a:latin typeface="+mj-lt"/>
              </a:rPr>
              <a:t>Use</a:t>
            </a:r>
          </a:p>
        </p:txBody>
      </p:sp>
      <p:sp>
        <p:nvSpPr>
          <p:cNvPr id="14" name="TextBox 13">
            <a:extLst>
              <a:ext uri="{FF2B5EF4-FFF2-40B4-BE49-F238E27FC236}">
                <a16:creationId xmlns:a16="http://schemas.microsoft.com/office/drawing/2014/main" id="{284D2C0E-F480-47C4-A1AF-7A4237CF304B}"/>
              </a:ext>
            </a:extLst>
          </p:cNvPr>
          <p:cNvSpPr txBox="1"/>
          <p:nvPr/>
        </p:nvSpPr>
        <p:spPr>
          <a:xfrm>
            <a:off x="5501899" y="1908761"/>
            <a:ext cx="1271982" cy="606192"/>
          </a:xfrm>
          <a:prstGeom prst="rect">
            <a:avLst/>
          </a:prstGeom>
          <a:noFill/>
        </p:spPr>
        <p:txBody>
          <a:bodyPr wrap="square" rtlCol="0">
            <a:spAutoFit/>
          </a:bodyPr>
          <a:lstStyle/>
          <a:p>
            <a:pPr algn="ctr"/>
            <a:r>
              <a:rPr lang="en-US" sz="1500" b="1" dirty="0">
                <a:solidFill>
                  <a:srgbClr val="242154"/>
                </a:solidFill>
                <a:latin typeface="Arial Black" panose="020B0A04020102020204" pitchFamily="34" charset="0"/>
              </a:rPr>
              <a:t>5</a:t>
            </a:r>
            <a:r>
              <a:rPr lang="en-US" sz="1350" dirty="0">
                <a:solidFill>
                  <a:srgbClr val="242154"/>
                </a:solidFill>
              </a:rPr>
              <a:t> </a:t>
            </a:r>
          </a:p>
          <a:p>
            <a:pPr algn="ctr">
              <a:lnSpc>
                <a:spcPct val="75000"/>
              </a:lnSpc>
            </a:pPr>
            <a:r>
              <a:rPr lang="en-US" sz="1200" dirty="0">
                <a:solidFill>
                  <a:srgbClr val="242154"/>
                </a:solidFill>
                <a:latin typeface="+mj-lt"/>
              </a:rPr>
              <a:t>Improve child outcomes</a:t>
            </a:r>
          </a:p>
        </p:txBody>
      </p:sp>
      <p:grpSp>
        <p:nvGrpSpPr>
          <p:cNvPr id="2" name="Group 1">
            <a:extLst>
              <a:ext uri="{FF2B5EF4-FFF2-40B4-BE49-F238E27FC236}">
                <a16:creationId xmlns:a16="http://schemas.microsoft.com/office/drawing/2014/main" id="{A1B7CAA0-F52A-4D12-9DBD-E32D0DD01F77}"/>
              </a:ext>
            </a:extLst>
          </p:cNvPr>
          <p:cNvGrpSpPr/>
          <p:nvPr/>
        </p:nvGrpSpPr>
        <p:grpSpPr>
          <a:xfrm>
            <a:off x="1603447" y="5679909"/>
            <a:ext cx="6784453" cy="794543"/>
            <a:chOff x="2471754" y="5247705"/>
            <a:chExt cx="6784453" cy="794543"/>
          </a:xfrm>
        </p:grpSpPr>
        <p:sp>
          <p:nvSpPr>
            <p:cNvPr id="15" name="Content Placeholder 2">
              <a:extLst>
                <a:ext uri="{FF2B5EF4-FFF2-40B4-BE49-F238E27FC236}">
                  <a16:creationId xmlns:a16="http://schemas.microsoft.com/office/drawing/2014/main" id="{2D35D256-B59F-4109-8838-84DEE81CC3E2}"/>
                </a:ext>
              </a:extLst>
            </p:cNvPr>
            <p:cNvSpPr txBox="1">
              <a:spLocks/>
            </p:cNvSpPr>
            <p:nvPr/>
          </p:nvSpPr>
          <p:spPr>
            <a:xfrm>
              <a:off x="3326003" y="5351209"/>
              <a:ext cx="5930204" cy="587537"/>
            </a:xfrm>
            <a:prstGeom prst="rect">
              <a:avLst/>
            </a:prstGeom>
          </p:spPr>
          <p:txBody>
            <a:bodyPr vert="horz" lIns="68580" tIns="34290" rIns="68580" bIns="3429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pPr>
              <a:r>
                <a:rPr lang="en-US" b="1" spc="75" dirty="0">
                  <a:solidFill>
                    <a:srgbClr val="4ED4E8"/>
                  </a:solidFill>
                </a:rPr>
                <a:t>What key messages from this introduction to the data use cycle have you found helpful?</a:t>
              </a:r>
              <a:endParaRPr lang="en-US" b="1" dirty="0">
                <a:solidFill>
                  <a:srgbClr val="4ED4E8"/>
                </a:solidFill>
              </a:endParaRPr>
            </a:p>
          </p:txBody>
        </p:sp>
        <p:pic>
          <p:nvPicPr>
            <p:cNvPr id="16" name="Graphic 15" descr="Comment Important">
              <a:extLst>
                <a:ext uri="{FF2B5EF4-FFF2-40B4-BE49-F238E27FC236}">
                  <a16:creationId xmlns:a16="http://schemas.microsoft.com/office/drawing/2014/main" id="{F9A493D6-6015-4234-B32C-4ED67A7D5D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71754" y="5247705"/>
              <a:ext cx="794543" cy="794543"/>
            </a:xfrm>
            <a:prstGeom prst="rect">
              <a:avLst/>
            </a:prstGeom>
          </p:spPr>
        </p:pic>
      </p:grpSp>
    </p:spTree>
    <p:extLst>
      <p:ext uri="{BB962C8B-B14F-4D97-AF65-F5344CB8AC3E}">
        <p14:creationId xmlns:p14="http://schemas.microsoft.com/office/powerpoint/2010/main" val="960862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C03263-9C0D-4E44-8AE4-77F7519900B1}"/>
              </a:ext>
            </a:extLst>
          </p:cNvPr>
          <p:cNvSpPr>
            <a:spLocks noGrp="1"/>
          </p:cNvSpPr>
          <p:nvPr>
            <p:ph type="body" sz="quarter" idx="14"/>
          </p:nvPr>
        </p:nvSpPr>
        <p:spPr/>
        <p:txBody>
          <a:bodyPr/>
          <a:lstStyle/>
          <a:p>
            <a:r>
              <a:rPr lang="en-US" dirty="0"/>
              <a:t>Data use cycle</a:t>
            </a:r>
            <a:endParaRPr lang="en-UG" dirty="0"/>
          </a:p>
        </p:txBody>
      </p:sp>
      <p:sp>
        <p:nvSpPr>
          <p:cNvPr id="15" name="Content Placeholder 2">
            <a:extLst>
              <a:ext uri="{FF2B5EF4-FFF2-40B4-BE49-F238E27FC236}">
                <a16:creationId xmlns:a16="http://schemas.microsoft.com/office/drawing/2014/main" id="{2D35D256-B59F-4109-8838-84DEE81CC3E2}"/>
              </a:ext>
            </a:extLst>
          </p:cNvPr>
          <p:cNvSpPr txBox="1">
            <a:spLocks/>
          </p:cNvSpPr>
          <p:nvPr/>
        </p:nvSpPr>
        <p:spPr>
          <a:xfrm>
            <a:off x="1198957" y="2832752"/>
            <a:ext cx="3608784" cy="2114294"/>
          </a:xfrm>
          <a:prstGeom prst="rect">
            <a:avLst/>
          </a:prstGeom>
        </p:spPr>
        <p:txBody>
          <a:bodyPr vert="horz" lIns="68580" tIns="34290" rIns="68580" bIns="3429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pPr>
            <a:r>
              <a:rPr lang="en-US" sz="2200" spc="75" dirty="0">
                <a:solidFill>
                  <a:schemeClr val="tx1">
                    <a:lumMod val="95000"/>
                    <a:lumOff val="5000"/>
                  </a:schemeClr>
                </a:solidFill>
              </a:rPr>
              <a:t>Reflecting on this data use cycle, which areas do you find the difficulty(i.e.. demand, collection, etc.)? </a:t>
            </a:r>
          </a:p>
          <a:p>
            <a:pPr>
              <a:lnSpc>
                <a:spcPct val="90000"/>
              </a:lnSpc>
              <a:spcBef>
                <a:spcPts val="0"/>
              </a:spcBef>
            </a:pPr>
            <a:endParaRPr lang="en-US" sz="2200" spc="75" dirty="0">
              <a:solidFill>
                <a:srgbClr val="4ED4E8"/>
              </a:solidFill>
            </a:endParaRPr>
          </a:p>
          <a:p>
            <a:pPr>
              <a:lnSpc>
                <a:spcPct val="90000"/>
              </a:lnSpc>
              <a:spcBef>
                <a:spcPts val="0"/>
              </a:spcBef>
            </a:pPr>
            <a:r>
              <a:rPr lang="en-US" sz="2200" b="1" spc="75" dirty="0">
                <a:solidFill>
                  <a:srgbClr val="4ED4E8"/>
                </a:solidFill>
              </a:rPr>
              <a:t>Please explain why.</a:t>
            </a:r>
            <a:endParaRPr lang="en-US" sz="2200" b="1" dirty="0">
              <a:solidFill>
                <a:srgbClr val="4ED4E8"/>
              </a:solidFill>
            </a:endParaRPr>
          </a:p>
        </p:txBody>
      </p:sp>
      <p:pic>
        <p:nvPicPr>
          <p:cNvPr id="16" name="Graphic 15" descr="Comment Important">
            <a:extLst>
              <a:ext uri="{FF2B5EF4-FFF2-40B4-BE49-F238E27FC236}">
                <a16:creationId xmlns:a16="http://schemas.microsoft.com/office/drawing/2014/main" id="{F9A493D6-6015-4234-B32C-4ED67A7D5D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9235" y="2752011"/>
            <a:ext cx="794543" cy="794543"/>
          </a:xfrm>
          <a:prstGeom prst="rect">
            <a:avLst/>
          </a:prstGeom>
        </p:spPr>
      </p:pic>
      <p:grpSp>
        <p:nvGrpSpPr>
          <p:cNvPr id="2" name="Group 1">
            <a:extLst>
              <a:ext uri="{FF2B5EF4-FFF2-40B4-BE49-F238E27FC236}">
                <a16:creationId xmlns:a16="http://schemas.microsoft.com/office/drawing/2014/main" id="{0C2BBCFB-2DC9-4C28-837E-BCCC52D9CD80}"/>
              </a:ext>
            </a:extLst>
          </p:cNvPr>
          <p:cNvGrpSpPr/>
          <p:nvPr/>
        </p:nvGrpSpPr>
        <p:grpSpPr>
          <a:xfrm>
            <a:off x="4846662" y="1963818"/>
            <a:ext cx="3620896" cy="3165472"/>
            <a:chOff x="4925666" y="1754758"/>
            <a:chExt cx="3620896" cy="3165472"/>
          </a:xfrm>
        </p:grpSpPr>
        <p:sp>
          <p:nvSpPr>
            <p:cNvPr id="17" name="Graphic 20">
              <a:extLst>
                <a:ext uri="{FF2B5EF4-FFF2-40B4-BE49-F238E27FC236}">
                  <a16:creationId xmlns:a16="http://schemas.microsoft.com/office/drawing/2014/main" id="{79EFFCC6-906E-4CD3-8F06-0CD4AEC319B1}"/>
                </a:ext>
              </a:extLst>
            </p:cNvPr>
            <p:cNvSpPr/>
            <p:nvPr/>
          </p:nvSpPr>
          <p:spPr>
            <a:xfrm>
              <a:off x="5408504" y="1755694"/>
              <a:ext cx="1455351" cy="1287188"/>
            </a:xfrm>
            <a:custGeom>
              <a:avLst/>
              <a:gdLst>
                <a:gd name="connsiteX0" fmla="*/ 1221223 w 1221222"/>
                <a:gd name="connsiteY0" fmla="*/ 57317 h 1080112"/>
                <a:gd name="connsiteX1" fmla="*/ 1221223 w 1221222"/>
                <a:gd name="connsiteY1" fmla="*/ 581192 h 1080112"/>
                <a:gd name="connsiteX2" fmla="*/ 1169407 w 1221222"/>
                <a:gd name="connsiteY2" fmla="*/ 638056 h 1080112"/>
                <a:gd name="connsiteX3" fmla="*/ 606003 w 1221222"/>
                <a:gd name="connsiteY3" fmla="*/ 1046774 h 1080112"/>
                <a:gd name="connsiteX4" fmla="*/ 536471 w 1221222"/>
                <a:gd name="connsiteY4" fmla="*/ 1077254 h 1080112"/>
                <a:gd name="connsiteX5" fmla="*/ 39647 w 1221222"/>
                <a:gd name="connsiteY5" fmla="*/ 915805 h 1080112"/>
                <a:gd name="connsiteX6" fmla="*/ 3833 w 1221222"/>
                <a:gd name="connsiteY6" fmla="*/ 840844 h 1080112"/>
                <a:gd name="connsiteX7" fmla="*/ 1160930 w 1221222"/>
                <a:gd name="connsiteY7" fmla="*/ 167 h 1080112"/>
                <a:gd name="connsiteX8" fmla="*/ 1221223 w 1221222"/>
                <a:gd name="connsiteY8" fmla="*/ 57317 h 108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1222" h="1080112">
                  <a:moveTo>
                    <a:pt x="1221223" y="57317"/>
                  </a:moveTo>
                  <a:lnTo>
                    <a:pt x="1221223" y="581192"/>
                  </a:lnTo>
                  <a:cubicBezTo>
                    <a:pt x="1221223" y="609196"/>
                    <a:pt x="1197506" y="635199"/>
                    <a:pt x="1169407" y="638056"/>
                  </a:cubicBezTo>
                  <a:cubicBezTo>
                    <a:pt x="920995" y="663393"/>
                    <a:pt x="706302" y="821413"/>
                    <a:pt x="606003" y="1046774"/>
                  </a:cubicBezTo>
                  <a:cubicBezTo>
                    <a:pt x="594287" y="1073254"/>
                    <a:pt x="564379" y="1086303"/>
                    <a:pt x="536471" y="1077254"/>
                  </a:cubicBezTo>
                  <a:lnTo>
                    <a:pt x="39647" y="915805"/>
                  </a:lnTo>
                  <a:cubicBezTo>
                    <a:pt x="8500" y="905804"/>
                    <a:pt x="-7978" y="871419"/>
                    <a:pt x="3833" y="840844"/>
                  </a:cubicBezTo>
                  <a:cubicBezTo>
                    <a:pt x="193666" y="351544"/>
                    <a:pt x="636960" y="29409"/>
                    <a:pt x="1160930" y="167"/>
                  </a:cubicBezTo>
                  <a:cubicBezTo>
                    <a:pt x="1191315" y="-2309"/>
                    <a:pt x="1221223" y="23027"/>
                    <a:pt x="1221223" y="57317"/>
                  </a:cubicBezTo>
                  <a:close/>
                </a:path>
              </a:pathLst>
            </a:custGeom>
            <a:solidFill>
              <a:srgbClr val="4ED4E8"/>
            </a:solidFill>
            <a:ln w="9525" cap="flat">
              <a:noFill/>
              <a:prstDash val="solid"/>
              <a:miter/>
            </a:ln>
          </p:spPr>
          <p:txBody>
            <a:bodyPr rtlCol="0" anchor="ctr"/>
            <a:lstStyle/>
            <a:p>
              <a:endParaRPr lang="en-US" sz="1350" dirty="0"/>
            </a:p>
          </p:txBody>
        </p:sp>
        <p:sp>
          <p:nvSpPr>
            <p:cNvPr id="18" name="Graphic 18">
              <a:extLst>
                <a:ext uri="{FF2B5EF4-FFF2-40B4-BE49-F238E27FC236}">
                  <a16:creationId xmlns:a16="http://schemas.microsoft.com/office/drawing/2014/main" id="{875AE7C3-B93D-4489-9941-664665874188}"/>
                </a:ext>
              </a:extLst>
            </p:cNvPr>
            <p:cNvSpPr/>
            <p:nvPr/>
          </p:nvSpPr>
          <p:spPr>
            <a:xfrm>
              <a:off x="6903191" y="1754758"/>
              <a:ext cx="1458856" cy="1290215"/>
            </a:xfrm>
            <a:custGeom>
              <a:avLst/>
              <a:gdLst>
                <a:gd name="connsiteX0" fmla="*/ 676751 w 1224163"/>
                <a:gd name="connsiteY0" fmla="*/ 1080326 h 1082652"/>
                <a:gd name="connsiteX1" fmla="*/ 617982 w 1224163"/>
                <a:gd name="connsiteY1" fmla="*/ 1053179 h 1082652"/>
                <a:gd name="connsiteX2" fmla="*/ 43053 w 1224163"/>
                <a:gd name="connsiteY2" fmla="*/ 637604 h 1082652"/>
                <a:gd name="connsiteX3" fmla="*/ 0 w 1224163"/>
                <a:gd name="connsiteY3" fmla="*/ 590264 h 1082652"/>
                <a:gd name="connsiteX4" fmla="*/ 0 w 1224163"/>
                <a:gd name="connsiteY4" fmla="*/ 47625 h 1082652"/>
                <a:gd name="connsiteX5" fmla="*/ 50387 w 1224163"/>
                <a:gd name="connsiteY5" fmla="*/ 0 h 1082652"/>
                <a:gd name="connsiteX6" fmla="*/ 1221010 w 1224163"/>
                <a:gd name="connsiteY6" fmla="*/ 850487 h 1082652"/>
                <a:gd name="connsiteX7" fmla="*/ 1191292 w 1224163"/>
                <a:gd name="connsiteY7" fmla="*/ 913162 h 1082652"/>
                <a:gd name="connsiteX8" fmla="*/ 676751 w 1224163"/>
                <a:gd name="connsiteY8" fmla="*/ 1080326 h 108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4163" h="1082652">
                  <a:moveTo>
                    <a:pt x="676751" y="1080326"/>
                  </a:moveTo>
                  <a:cubicBezTo>
                    <a:pt x="653225" y="1087946"/>
                    <a:pt x="627983" y="1076325"/>
                    <a:pt x="617982" y="1053179"/>
                  </a:cubicBezTo>
                  <a:cubicBezTo>
                    <a:pt x="516636" y="819341"/>
                    <a:pt x="296323" y="660083"/>
                    <a:pt x="43053" y="637604"/>
                  </a:cubicBezTo>
                  <a:cubicBezTo>
                    <a:pt x="18955" y="635508"/>
                    <a:pt x="0" y="614648"/>
                    <a:pt x="0" y="590264"/>
                  </a:cubicBezTo>
                  <a:lnTo>
                    <a:pt x="0" y="47625"/>
                  </a:lnTo>
                  <a:cubicBezTo>
                    <a:pt x="0" y="22574"/>
                    <a:pt x="19336" y="0"/>
                    <a:pt x="50387" y="0"/>
                  </a:cubicBezTo>
                  <a:cubicBezTo>
                    <a:pt x="583121" y="26003"/>
                    <a:pt x="1031653" y="351949"/>
                    <a:pt x="1221010" y="850487"/>
                  </a:cubicBezTo>
                  <a:cubicBezTo>
                    <a:pt x="1230725" y="876395"/>
                    <a:pt x="1217200" y="904685"/>
                    <a:pt x="1191292" y="913162"/>
                  </a:cubicBezTo>
                  <a:lnTo>
                    <a:pt x="676751" y="1080326"/>
                  </a:lnTo>
                  <a:close/>
                </a:path>
              </a:pathLst>
            </a:custGeom>
            <a:solidFill>
              <a:srgbClr val="4ED4E8"/>
            </a:solidFill>
            <a:ln w="9525" cap="flat">
              <a:noFill/>
              <a:prstDash val="solid"/>
              <a:miter/>
            </a:ln>
          </p:spPr>
          <p:txBody>
            <a:bodyPr rtlCol="0" anchor="ctr"/>
            <a:lstStyle/>
            <a:p>
              <a:endParaRPr lang="en-US" sz="1350" dirty="0"/>
            </a:p>
          </p:txBody>
        </p:sp>
        <p:sp>
          <p:nvSpPr>
            <p:cNvPr id="19" name="Graphic 26">
              <a:extLst>
                <a:ext uri="{FF2B5EF4-FFF2-40B4-BE49-F238E27FC236}">
                  <a16:creationId xmlns:a16="http://schemas.microsoft.com/office/drawing/2014/main" id="{E7ED73A6-1BD2-4709-AD09-CCC71919001C}"/>
                </a:ext>
              </a:extLst>
            </p:cNvPr>
            <p:cNvSpPr/>
            <p:nvPr/>
          </p:nvSpPr>
          <p:spPr>
            <a:xfrm>
              <a:off x="7416398" y="2878150"/>
              <a:ext cx="1055705" cy="1686920"/>
            </a:xfrm>
            <a:custGeom>
              <a:avLst/>
              <a:gdLst>
                <a:gd name="connsiteX0" fmla="*/ 816021 w 885869"/>
                <a:gd name="connsiteY0" fmla="*/ 807711 h 1415537"/>
                <a:gd name="connsiteX1" fmla="*/ 714579 w 885869"/>
                <a:gd name="connsiteY1" fmla="*/ 1031834 h 1415537"/>
                <a:gd name="connsiteX2" fmla="*/ 398730 w 885869"/>
                <a:gd name="connsiteY2" fmla="*/ 1402738 h 1415537"/>
                <a:gd name="connsiteX3" fmla="*/ 355296 w 885869"/>
                <a:gd name="connsiteY3" fmla="*/ 1415025 h 1415537"/>
                <a:gd name="connsiteX4" fmla="*/ 316339 w 885869"/>
                <a:gd name="connsiteY4" fmla="*/ 1391880 h 1415537"/>
                <a:gd name="connsiteX5" fmla="*/ 10872 w 885869"/>
                <a:gd name="connsiteY5" fmla="*/ 971541 h 1415537"/>
                <a:gd name="connsiteX6" fmla="*/ 19064 w 885869"/>
                <a:gd name="connsiteY6" fmla="*/ 895436 h 1415537"/>
                <a:gd name="connsiteX7" fmla="*/ 249283 w 885869"/>
                <a:gd name="connsiteY7" fmla="*/ 379277 h 1415537"/>
                <a:gd name="connsiteX8" fmla="*/ 233090 w 885869"/>
                <a:gd name="connsiteY8" fmla="*/ 230115 h 1415537"/>
                <a:gd name="connsiteX9" fmla="*/ 271286 w 885869"/>
                <a:gd name="connsiteY9" fmla="*/ 164107 h 1415537"/>
                <a:gd name="connsiteX10" fmla="*/ 767729 w 885869"/>
                <a:gd name="connsiteY10" fmla="*/ 2849 h 1415537"/>
                <a:gd name="connsiteX11" fmla="*/ 840690 w 885869"/>
                <a:gd name="connsiteY11" fmla="*/ 42473 h 1415537"/>
                <a:gd name="connsiteX12" fmla="*/ 816021 w 885869"/>
                <a:gd name="connsiteY12" fmla="*/ 807711 h 141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69" h="1415537">
                  <a:moveTo>
                    <a:pt x="816021" y="807711"/>
                  </a:moveTo>
                  <a:cubicBezTo>
                    <a:pt x="789541" y="885245"/>
                    <a:pt x="755632" y="960206"/>
                    <a:pt x="714579" y="1031834"/>
                  </a:cubicBezTo>
                  <a:cubicBezTo>
                    <a:pt x="635236" y="1170518"/>
                    <a:pt x="529223" y="1296344"/>
                    <a:pt x="398730" y="1402738"/>
                  </a:cubicBezTo>
                  <a:cubicBezTo>
                    <a:pt x="386443" y="1412739"/>
                    <a:pt x="371013" y="1417121"/>
                    <a:pt x="355296" y="1415025"/>
                  </a:cubicBezTo>
                  <a:cubicBezTo>
                    <a:pt x="339580" y="1413025"/>
                    <a:pt x="325674" y="1404834"/>
                    <a:pt x="316339" y="1391880"/>
                  </a:cubicBezTo>
                  <a:lnTo>
                    <a:pt x="10872" y="971541"/>
                  </a:lnTo>
                  <a:cubicBezTo>
                    <a:pt x="-6273" y="947824"/>
                    <a:pt x="-2844" y="915153"/>
                    <a:pt x="19064" y="895436"/>
                  </a:cubicBezTo>
                  <a:cubicBezTo>
                    <a:pt x="165368" y="763896"/>
                    <a:pt x="249283" y="575777"/>
                    <a:pt x="249283" y="379277"/>
                  </a:cubicBezTo>
                  <a:cubicBezTo>
                    <a:pt x="249283" y="329175"/>
                    <a:pt x="243854" y="278978"/>
                    <a:pt x="233090" y="230115"/>
                  </a:cubicBezTo>
                  <a:cubicBezTo>
                    <a:pt x="226804" y="201635"/>
                    <a:pt x="243187" y="173251"/>
                    <a:pt x="271286" y="164107"/>
                  </a:cubicBezTo>
                  <a:lnTo>
                    <a:pt x="767729" y="2849"/>
                  </a:lnTo>
                  <a:cubicBezTo>
                    <a:pt x="799066" y="-7438"/>
                    <a:pt x="832499" y="11135"/>
                    <a:pt x="840690" y="42473"/>
                  </a:cubicBezTo>
                  <a:cubicBezTo>
                    <a:pt x="909556" y="303077"/>
                    <a:pt x="898412" y="567395"/>
                    <a:pt x="816021" y="807711"/>
                  </a:cubicBezTo>
                  <a:close/>
                </a:path>
              </a:pathLst>
            </a:custGeom>
            <a:solidFill>
              <a:srgbClr val="4ED4E8"/>
            </a:solidFill>
            <a:ln w="9525" cap="flat">
              <a:noFill/>
              <a:prstDash val="solid"/>
              <a:miter/>
            </a:ln>
          </p:spPr>
          <p:txBody>
            <a:bodyPr rtlCol="0" anchor="ctr"/>
            <a:lstStyle/>
            <a:p>
              <a:endParaRPr lang="en-US" sz="1350" dirty="0"/>
            </a:p>
          </p:txBody>
        </p:sp>
        <p:sp>
          <p:nvSpPr>
            <p:cNvPr id="20" name="Graphic 24">
              <a:extLst>
                <a:ext uri="{FF2B5EF4-FFF2-40B4-BE49-F238E27FC236}">
                  <a16:creationId xmlns:a16="http://schemas.microsoft.com/office/drawing/2014/main" id="{0A42ED1F-269C-4ACF-8FBB-F5224E254669}"/>
                </a:ext>
              </a:extLst>
            </p:cNvPr>
            <p:cNvSpPr/>
            <p:nvPr/>
          </p:nvSpPr>
          <p:spPr>
            <a:xfrm>
              <a:off x="6006767" y="4039866"/>
              <a:ext cx="1766742" cy="880364"/>
            </a:xfrm>
            <a:custGeom>
              <a:avLst/>
              <a:gdLst>
                <a:gd name="connsiteX0" fmla="*/ 1456351 w 1482518"/>
                <a:gd name="connsiteY0" fmla="*/ 525507 h 738736"/>
                <a:gd name="connsiteX1" fmla="*/ 1146217 w 1482518"/>
                <a:gd name="connsiteY1" fmla="*/ 673811 h 738736"/>
                <a:gd name="connsiteX2" fmla="*/ 834940 w 1482518"/>
                <a:gd name="connsiteY2" fmla="*/ 735343 h 738736"/>
                <a:gd name="connsiteX3" fmla="*/ 26172 w 1482518"/>
                <a:gd name="connsiteY3" fmla="*/ 525507 h 738736"/>
                <a:gd name="connsiteX4" fmla="*/ 10932 w 1482518"/>
                <a:gd name="connsiteY4" fmla="*/ 443878 h 738736"/>
                <a:gd name="connsiteX5" fmla="*/ 316113 w 1482518"/>
                <a:gd name="connsiteY5" fmla="*/ 23825 h 738736"/>
                <a:gd name="connsiteX6" fmla="*/ 390789 w 1482518"/>
                <a:gd name="connsiteY6" fmla="*/ 7918 h 738736"/>
                <a:gd name="connsiteX7" fmla="*/ 741214 w 1482518"/>
                <a:gd name="connsiteY7" fmla="*/ 102787 h 738736"/>
                <a:gd name="connsiteX8" fmla="*/ 1091639 w 1482518"/>
                <a:gd name="connsiteY8" fmla="*/ 7823 h 738736"/>
                <a:gd name="connsiteX9" fmla="*/ 1166315 w 1482518"/>
                <a:gd name="connsiteY9" fmla="*/ 23730 h 738736"/>
                <a:gd name="connsiteX10" fmla="*/ 1471591 w 1482518"/>
                <a:gd name="connsiteY10" fmla="*/ 443782 h 738736"/>
                <a:gd name="connsiteX11" fmla="*/ 1456351 w 1482518"/>
                <a:gd name="connsiteY11" fmla="*/ 525507 h 73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2518" h="738736">
                  <a:moveTo>
                    <a:pt x="1456351" y="525507"/>
                  </a:moveTo>
                  <a:cubicBezTo>
                    <a:pt x="1357577" y="589229"/>
                    <a:pt x="1253373" y="638664"/>
                    <a:pt x="1146217" y="673811"/>
                  </a:cubicBezTo>
                  <a:cubicBezTo>
                    <a:pt x="1044490" y="707244"/>
                    <a:pt x="940001" y="727723"/>
                    <a:pt x="834940" y="735343"/>
                  </a:cubicBezTo>
                  <a:cubicBezTo>
                    <a:pt x="556905" y="755536"/>
                    <a:pt x="274584" y="685622"/>
                    <a:pt x="26172" y="525507"/>
                  </a:cubicBezTo>
                  <a:cubicBezTo>
                    <a:pt x="-1641" y="507600"/>
                    <a:pt x="-8213" y="470262"/>
                    <a:pt x="10932" y="443878"/>
                  </a:cubicBezTo>
                  <a:lnTo>
                    <a:pt x="316113" y="23825"/>
                  </a:lnTo>
                  <a:cubicBezTo>
                    <a:pt x="334020" y="-845"/>
                    <a:pt x="366596" y="-6560"/>
                    <a:pt x="390789" y="7918"/>
                  </a:cubicBezTo>
                  <a:cubicBezTo>
                    <a:pt x="496803" y="69926"/>
                    <a:pt x="617961" y="102787"/>
                    <a:pt x="741214" y="102787"/>
                  </a:cubicBezTo>
                  <a:cubicBezTo>
                    <a:pt x="864563" y="102787"/>
                    <a:pt x="985721" y="69926"/>
                    <a:pt x="1091639" y="7823"/>
                  </a:cubicBezTo>
                  <a:cubicBezTo>
                    <a:pt x="1116975" y="-7036"/>
                    <a:pt x="1149075" y="-178"/>
                    <a:pt x="1166315" y="23730"/>
                  </a:cubicBezTo>
                  <a:lnTo>
                    <a:pt x="1471591" y="443782"/>
                  </a:lnTo>
                  <a:cubicBezTo>
                    <a:pt x="1491022" y="470548"/>
                    <a:pt x="1483688" y="507886"/>
                    <a:pt x="1456351" y="525507"/>
                  </a:cubicBezTo>
                  <a:close/>
                </a:path>
              </a:pathLst>
            </a:custGeom>
            <a:solidFill>
              <a:srgbClr val="4ED4E8"/>
            </a:solidFill>
            <a:ln w="9525" cap="flat">
              <a:noFill/>
              <a:prstDash val="solid"/>
              <a:miter/>
            </a:ln>
          </p:spPr>
          <p:txBody>
            <a:bodyPr rtlCol="0" anchor="ctr"/>
            <a:lstStyle/>
            <a:p>
              <a:endParaRPr lang="en-US" sz="1350" dirty="0"/>
            </a:p>
          </p:txBody>
        </p:sp>
        <p:sp>
          <p:nvSpPr>
            <p:cNvPr id="21" name="Graphic 22">
              <a:extLst>
                <a:ext uri="{FF2B5EF4-FFF2-40B4-BE49-F238E27FC236}">
                  <a16:creationId xmlns:a16="http://schemas.microsoft.com/office/drawing/2014/main" id="{F93999E1-8C38-4E39-9FDA-57BBC2F680BE}"/>
                </a:ext>
              </a:extLst>
            </p:cNvPr>
            <p:cNvSpPr/>
            <p:nvPr/>
          </p:nvSpPr>
          <p:spPr>
            <a:xfrm>
              <a:off x="5307949" y="2876313"/>
              <a:ext cx="1055698" cy="1686939"/>
            </a:xfrm>
            <a:custGeom>
              <a:avLst/>
              <a:gdLst>
                <a:gd name="connsiteX0" fmla="*/ 874914 w 885863"/>
                <a:gd name="connsiteY0" fmla="*/ 971558 h 1415553"/>
                <a:gd name="connsiteX1" fmla="*/ 569448 w 885863"/>
                <a:gd name="connsiteY1" fmla="*/ 1391896 h 1415553"/>
                <a:gd name="connsiteX2" fmla="*/ 487152 w 885863"/>
                <a:gd name="connsiteY2" fmla="*/ 1402754 h 1415553"/>
                <a:gd name="connsiteX3" fmla="*/ 45192 w 885863"/>
                <a:gd name="connsiteY3" fmla="*/ 42489 h 1415553"/>
                <a:gd name="connsiteX4" fmla="*/ 118153 w 885863"/>
                <a:gd name="connsiteY4" fmla="*/ 2865 h 1415553"/>
                <a:gd name="connsiteX5" fmla="*/ 614596 w 885863"/>
                <a:gd name="connsiteY5" fmla="*/ 164123 h 1415553"/>
                <a:gd name="connsiteX6" fmla="*/ 652791 w 885863"/>
                <a:gd name="connsiteY6" fmla="*/ 230132 h 1415553"/>
                <a:gd name="connsiteX7" fmla="*/ 636599 w 885863"/>
                <a:gd name="connsiteY7" fmla="*/ 379293 h 1415553"/>
                <a:gd name="connsiteX8" fmla="*/ 866818 w 885863"/>
                <a:gd name="connsiteY8" fmla="*/ 895453 h 1415553"/>
                <a:gd name="connsiteX9" fmla="*/ 874914 w 885863"/>
                <a:gd name="connsiteY9" fmla="*/ 971558 h 141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863" h="1415553">
                  <a:moveTo>
                    <a:pt x="874914" y="971558"/>
                  </a:moveTo>
                  <a:cubicBezTo>
                    <a:pt x="871200" y="976606"/>
                    <a:pt x="573162" y="1386848"/>
                    <a:pt x="569448" y="1391896"/>
                  </a:cubicBezTo>
                  <a:cubicBezTo>
                    <a:pt x="550112" y="1418661"/>
                    <a:pt x="512298" y="1423329"/>
                    <a:pt x="487152" y="1402754"/>
                  </a:cubicBezTo>
                  <a:cubicBezTo>
                    <a:pt x="80434" y="1071094"/>
                    <a:pt x="-88920" y="549886"/>
                    <a:pt x="45192" y="42489"/>
                  </a:cubicBezTo>
                  <a:cubicBezTo>
                    <a:pt x="53478" y="10961"/>
                    <a:pt x="86911" y="-7422"/>
                    <a:pt x="118153" y="2865"/>
                  </a:cubicBezTo>
                  <a:lnTo>
                    <a:pt x="614596" y="164123"/>
                  </a:lnTo>
                  <a:cubicBezTo>
                    <a:pt x="642600" y="173267"/>
                    <a:pt x="659078" y="201652"/>
                    <a:pt x="652791" y="230132"/>
                  </a:cubicBezTo>
                  <a:cubicBezTo>
                    <a:pt x="642028" y="278995"/>
                    <a:pt x="636599" y="329192"/>
                    <a:pt x="636599" y="379293"/>
                  </a:cubicBezTo>
                  <a:cubicBezTo>
                    <a:pt x="636599" y="575794"/>
                    <a:pt x="720514" y="763913"/>
                    <a:pt x="866818" y="895453"/>
                  </a:cubicBezTo>
                  <a:cubicBezTo>
                    <a:pt x="888726" y="915170"/>
                    <a:pt x="892155" y="947840"/>
                    <a:pt x="874914" y="971558"/>
                  </a:cubicBezTo>
                  <a:close/>
                </a:path>
              </a:pathLst>
            </a:custGeom>
            <a:solidFill>
              <a:srgbClr val="4ED4E8"/>
            </a:solidFill>
            <a:ln w="9525" cap="flat">
              <a:noFill/>
              <a:prstDash val="solid"/>
              <a:miter/>
            </a:ln>
          </p:spPr>
          <p:txBody>
            <a:bodyPr rtlCol="0" anchor="ctr"/>
            <a:lstStyle/>
            <a:p>
              <a:endParaRPr lang="en-US" sz="1350" dirty="0"/>
            </a:p>
          </p:txBody>
        </p:sp>
        <p:sp>
          <p:nvSpPr>
            <p:cNvPr id="22" name="TextBox 21">
              <a:extLst>
                <a:ext uri="{FF2B5EF4-FFF2-40B4-BE49-F238E27FC236}">
                  <a16:creationId xmlns:a16="http://schemas.microsoft.com/office/drawing/2014/main" id="{DF4B6041-95D6-4716-9F59-684C4860D902}"/>
                </a:ext>
              </a:extLst>
            </p:cNvPr>
            <p:cNvSpPr txBox="1"/>
            <p:nvPr/>
          </p:nvSpPr>
          <p:spPr>
            <a:xfrm>
              <a:off x="7013515" y="2138330"/>
              <a:ext cx="1193101"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1</a:t>
              </a:r>
            </a:p>
            <a:p>
              <a:pPr algn="ctr"/>
              <a:r>
                <a:rPr lang="en-US" sz="1200" dirty="0">
                  <a:solidFill>
                    <a:schemeClr val="accent3">
                      <a:lumMod val="50000"/>
                    </a:schemeClr>
                  </a:solidFill>
                  <a:latin typeface="+mj-lt"/>
                </a:rPr>
                <a:t> </a:t>
              </a:r>
              <a:r>
                <a:rPr lang="en-US" sz="1350" dirty="0">
                  <a:solidFill>
                    <a:schemeClr val="accent3">
                      <a:lumMod val="50000"/>
                    </a:schemeClr>
                  </a:solidFill>
                  <a:latin typeface="+mj-lt"/>
                </a:rPr>
                <a:t>Demand</a:t>
              </a:r>
              <a:endParaRPr lang="en-US" sz="1200" dirty="0">
                <a:solidFill>
                  <a:schemeClr val="accent3">
                    <a:lumMod val="50000"/>
                  </a:schemeClr>
                </a:solidFill>
                <a:latin typeface="+mj-lt"/>
              </a:endParaRPr>
            </a:p>
          </p:txBody>
        </p:sp>
        <p:sp>
          <p:nvSpPr>
            <p:cNvPr id="23" name="TextBox 22">
              <a:extLst>
                <a:ext uri="{FF2B5EF4-FFF2-40B4-BE49-F238E27FC236}">
                  <a16:creationId xmlns:a16="http://schemas.microsoft.com/office/drawing/2014/main" id="{359E5DAD-2D31-4E8D-AFEB-2DF833BD7F32}"/>
                </a:ext>
              </a:extLst>
            </p:cNvPr>
            <p:cNvSpPr txBox="1"/>
            <p:nvPr/>
          </p:nvSpPr>
          <p:spPr>
            <a:xfrm>
              <a:off x="7490857" y="3401192"/>
              <a:ext cx="1055705"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2</a:t>
              </a:r>
              <a:r>
                <a:rPr lang="en-US" sz="1350" dirty="0">
                  <a:solidFill>
                    <a:schemeClr val="accent3">
                      <a:lumMod val="50000"/>
                    </a:schemeClr>
                  </a:solidFill>
                </a:rPr>
                <a:t> </a:t>
              </a:r>
            </a:p>
            <a:p>
              <a:pPr algn="ctr"/>
              <a:r>
                <a:rPr lang="en-US" sz="1350" dirty="0">
                  <a:solidFill>
                    <a:schemeClr val="accent3">
                      <a:lumMod val="50000"/>
                    </a:schemeClr>
                  </a:solidFill>
                  <a:latin typeface="+mj-lt"/>
                </a:rPr>
                <a:t>Collect</a:t>
              </a:r>
            </a:p>
          </p:txBody>
        </p:sp>
        <p:sp>
          <p:nvSpPr>
            <p:cNvPr id="24" name="TextBox 23">
              <a:extLst>
                <a:ext uri="{FF2B5EF4-FFF2-40B4-BE49-F238E27FC236}">
                  <a16:creationId xmlns:a16="http://schemas.microsoft.com/office/drawing/2014/main" id="{7E24EAF2-D57E-4814-A395-1546AA5DABC7}"/>
                </a:ext>
              </a:extLst>
            </p:cNvPr>
            <p:cNvSpPr txBox="1"/>
            <p:nvPr/>
          </p:nvSpPr>
          <p:spPr>
            <a:xfrm>
              <a:off x="5935385" y="4256084"/>
              <a:ext cx="1901039" cy="507831"/>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3</a:t>
              </a:r>
              <a:r>
                <a:rPr lang="en-US" sz="1350" dirty="0">
                  <a:solidFill>
                    <a:schemeClr val="accent3">
                      <a:lumMod val="50000"/>
                    </a:schemeClr>
                  </a:solidFill>
                </a:rPr>
                <a:t> </a:t>
              </a:r>
            </a:p>
            <a:p>
              <a:pPr algn="ctr"/>
              <a:r>
                <a:rPr lang="en-US" sz="1200" dirty="0">
                  <a:solidFill>
                    <a:schemeClr val="accent3">
                      <a:lumMod val="50000"/>
                    </a:schemeClr>
                  </a:solidFill>
                  <a:latin typeface="+mj-lt"/>
                </a:rPr>
                <a:t>Make data available</a:t>
              </a:r>
            </a:p>
          </p:txBody>
        </p:sp>
        <p:sp>
          <p:nvSpPr>
            <p:cNvPr id="25" name="TextBox 24">
              <a:extLst>
                <a:ext uri="{FF2B5EF4-FFF2-40B4-BE49-F238E27FC236}">
                  <a16:creationId xmlns:a16="http://schemas.microsoft.com/office/drawing/2014/main" id="{BD064C0F-226A-4179-8A2C-CEA53ED61996}"/>
                </a:ext>
              </a:extLst>
            </p:cNvPr>
            <p:cNvSpPr txBox="1"/>
            <p:nvPr/>
          </p:nvSpPr>
          <p:spPr>
            <a:xfrm>
              <a:off x="4925666" y="3407109"/>
              <a:ext cx="1782021" cy="530915"/>
            </a:xfrm>
            <a:prstGeom prst="rect">
              <a:avLst/>
            </a:prstGeom>
            <a:noFill/>
          </p:spPr>
          <p:txBody>
            <a:bodyPr wrap="square" rtlCol="0">
              <a:spAutoFit/>
            </a:bodyPr>
            <a:lstStyle/>
            <a:p>
              <a:pPr algn="ctr"/>
              <a:r>
                <a:rPr lang="en-US" sz="1500" dirty="0">
                  <a:solidFill>
                    <a:schemeClr val="accent3">
                      <a:lumMod val="50000"/>
                    </a:schemeClr>
                  </a:solidFill>
                  <a:latin typeface="Arial Black" panose="020B0A04020102020204" pitchFamily="34" charset="0"/>
                </a:rPr>
                <a:t>4</a:t>
              </a:r>
              <a:r>
                <a:rPr lang="en-US" sz="1350" dirty="0">
                  <a:solidFill>
                    <a:schemeClr val="accent3">
                      <a:lumMod val="50000"/>
                    </a:schemeClr>
                  </a:solidFill>
                </a:rPr>
                <a:t> </a:t>
              </a:r>
            </a:p>
            <a:p>
              <a:pPr algn="ctr"/>
              <a:r>
                <a:rPr lang="en-US" sz="1350" dirty="0">
                  <a:solidFill>
                    <a:schemeClr val="accent3">
                      <a:lumMod val="50000"/>
                    </a:schemeClr>
                  </a:solidFill>
                  <a:latin typeface="+mj-lt"/>
                </a:rPr>
                <a:t>Use</a:t>
              </a:r>
            </a:p>
          </p:txBody>
        </p:sp>
        <p:sp>
          <p:nvSpPr>
            <p:cNvPr id="26" name="TextBox 25">
              <a:extLst>
                <a:ext uri="{FF2B5EF4-FFF2-40B4-BE49-F238E27FC236}">
                  <a16:creationId xmlns:a16="http://schemas.microsoft.com/office/drawing/2014/main" id="{9A006B46-274B-4AA2-993B-88293D45544E}"/>
                </a:ext>
              </a:extLst>
            </p:cNvPr>
            <p:cNvSpPr txBox="1"/>
            <p:nvPr/>
          </p:nvSpPr>
          <p:spPr>
            <a:xfrm>
              <a:off x="5586102" y="2029320"/>
              <a:ext cx="1271982" cy="606192"/>
            </a:xfrm>
            <a:prstGeom prst="rect">
              <a:avLst/>
            </a:prstGeom>
            <a:noFill/>
          </p:spPr>
          <p:txBody>
            <a:bodyPr wrap="square" rtlCol="0">
              <a:spAutoFit/>
            </a:bodyPr>
            <a:lstStyle/>
            <a:p>
              <a:pPr algn="ctr"/>
              <a:r>
                <a:rPr lang="en-US" sz="1500" b="1" dirty="0">
                  <a:solidFill>
                    <a:schemeClr val="accent3">
                      <a:lumMod val="50000"/>
                    </a:schemeClr>
                  </a:solidFill>
                  <a:latin typeface="Arial Black" panose="020B0A04020102020204" pitchFamily="34" charset="0"/>
                </a:rPr>
                <a:t>5</a:t>
              </a:r>
              <a:r>
                <a:rPr lang="en-US" sz="1350" dirty="0">
                  <a:solidFill>
                    <a:schemeClr val="accent3">
                      <a:lumMod val="50000"/>
                    </a:schemeClr>
                  </a:solidFill>
                </a:rPr>
                <a:t> </a:t>
              </a:r>
            </a:p>
            <a:p>
              <a:pPr algn="ctr">
                <a:lnSpc>
                  <a:spcPct val="75000"/>
                </a:lnSpc>
              </a:pPr>
              <a:r>
                <a:rPr lang="en-US" sz="1200" dirty="0">
                  <a:solidFill>
                    <a:schemeClr val="accent3">
                      <a:lumMod val="50000"/>
                    </a:schemeClr>
                  </a:solidFill>
                  <a:latin typeface="+mj-lt"/>
                </a:rPr>
                <a:t>Improve child outcomes</a:t>
              </a:r>
            </a:p>
          </p:txBody>
        </p:sp>
      </p:grpSp>
    </p:spTree>
    <p:extLst>
      <p:ext uri="{BB962C8B-B14F-4D97-AF65-F5344CB8AC3E}">
        <p14:creationId xmlns:p14="http://schemas.microsoft.com/office/powerpoint/2010/main" val="63638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E60232-F434-44B7-87EB-880DA47DFA00}"/>
              </a:ext>
            </a:extLst>
          </p:cNvPr>
          <p:cNvSpPr>
            <a:spLocks noGrp="1"/>
          </p:cNvSpPr>
          <p:nvPr>
            <p:ph type="body" sz="quarter" idx="14"/>
          </p:nvPr>
        </p:nvSpPr>
        <p:spPr>
          <a:xfrm>
            <a:off x="541652" y="791956"/>
            <a:ext cx="6830291" cy="837214"/>
          </a:xfrm>
        </p:spPr>
        <p:txBody>
          <a:bodyPr/>
          <a:lstStyle/>
          <a:p>
            <a:r>
              <a:rPr lang="en-US" dirty="0"/>
              <a:t>Challenges in using data</a:t>
            </a:r>
            <a:endParaRPr lang="en-UG" dirty="0"/>
          </a:p>
        </p:txBody>
      </p:sp>
      <p:sp>
        <p:nvSpPr>
          <p:cNvPr id="4" name="Content Placeholder 2">
            <a:extLst>
              <a:ext uri="{FF2B5EF4-FFF2-40B4-BE49-F238E27FC236}">
                <a16:creationId xmlns:a16="http://schemas.microsoft.com/office/drawing/2014/main" id="{CA231373-672D-423D-9F27-C99E4DECA4DA}"/>
              </a:ext>
            </a:extLst>
          </p:cNvPr>
          <p:cNvSpPr txBox="1">
            <a:spLocks/>
          </p:cNvSpPr>
          <p:nvPr/>
        </p:nvSpPr>
        <p:spPr>
          <a:xfrm>
            <a:off x="74094" y="1691673"/>
            <a:ext cx="8060696" cy="34159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lnSpc>
                <a:spcPct val="120000"/>
              </a:lnSpc>
              <a:spcBef>
                <a:spcPts val="0"/>
              </a:spcBef>
              <a:spcAft>
                <a:spcPts val="1200"/>
              </a:spcAft>
              <a:buClr>
                <a:srgbClr val="4ED4E8"/>
              </a:buClr>
              <a:buFont typeface="+mj-lt"/>
              <a:buAutoNum type="arabicPeriod"/>
            </a:pPr>
            <a:r>
              <a:rPr lang="en-US" spc="50" dirty="0">
                <a:latin typeface="Arial" panose="020B0604020202020204" pitchFamily="34" charset="0"/>
                <a:cs typeface="Arial" panose="020B0604020202020204" pitchFamily="34" charset="0"/>
              </a:rPr>
              <a:t>Data analysis, data presentation and visualization? </a:t>
            </a:r>
          </a:p>
          <a:p>
            <a:pPr marL="914400" lvl="1" indent="-457200">
              <a:lnSpc>
                <a:spcPct val="120000"/>
              </a:lnSpc>
              <a:spcBef>
                <a:spcPts val="0"/>
              </a:spcBef>
              <a:spcAft>
                <a:spcPts val="1200"/>
              </a:spcAft>
              <a:buClr>
                <a:srgbClr val="4ED4E8"/>
              </a:buClr>
              <a:buFont typeface="+mj-lt"/>
              <a:buAutoNum type="arabicPeriod"/>
            </a:pPr>
            <a:r>
              <a:rPr lang="en-US" spc="50" dirty="0">
                <a:latin typeface="Arial" panose="020B0604020202020204" pitchFamily="34" charset="0"/>
                <a:cs typeface="Arial" panose="020B0604020202020204" pitchFamily="34" charset="0"/>
              </a:rPr>
              <a:t>Working in a team to conduct a meeting?</a:t>
            </a:r>
          </a:p>
          <a:p>
            <a:pPr marL="914400" lvl="1" indent="-457200">
              <a:lnSpc>
                <a:spcPct val="120000"/>
              </a:lnSpc>
              <a:spcBef>
                <a:spcPts val="0"/>
              </a:spcBef>
              <a:spcAft>
                <a:spcPts val="1200"/>
              </a:spcAft>
              <a:buClr>
                <a:srgbClr val="4ED4E8"/>
              </a:buClr>
              <a:buFont typeface="+mj-lt"/>
              <a:buAutoNum type="arabicPeriod"/>
            </a:pPr>
            <a:r>
              <a:rPr lang="en-US" spc="50" dirty="0">
                <a:latin typeface="Arial" panose="020B0604020202020204" pitchFamily="34" charset="0"/>
                <a:cs typeface="Arial" panose="020B0604020202020204" pitchFamily="34" charset="0"/>
              </a:rPr>
              <a:t>Implementing recommendations from data review meeting? </a:t>
            </a:r>
          </a:p>
        </p:txBody>
      </p:sp>
      <p:grpSp>
        <p:nvGrpSpPr>
          <p:cNvPr id="2" name="Group 1">
            <a:extLst>
              <a:ext uri="{FF2B5EF4-FFF2-40B4-BE49-F238E27FC236}">
                <a16:creationId xmlns:a16="http://schemas.microsoft.com/office/drawing/2014/main" id="{4C7598A9-219C-4B44-B40D-4BB6F75E714D}"/>
              </a:ext>
            </a:extLst>
          </p:cNvPr>
          <p:cNvGrpSpPr/>
          <p:nvPr/>
        </p:nvGrpSpPr>
        <p:grpSpPr>
          <a:xfrm>
            <a:off x="226719" y="5639520"/>
            <a:ext cx="8690561" cy="853047"/>
            <a:chOff x="280436" y="5376503"/>
            <a:chExt cx="8690561" cy="853047"/>
          </a:xfrm>
        </p:grpSpPr>
        <p:sp>
          <p:nvSpPr>
            <p:cNvPr id="5" name="Content Placeholder 2">
              <a:extLst>
                <a:ext uri="{FF2B5EF4-FFF2-40B4-BE49-F238E27FC236}">
                  <a16:creationId xmlns:a16="http://schemas.microsoft.com/office/drawing/2014/main" id="{007DCB11-67D1-49E8-85C4-6B56069806FD}"/>
                </a:ext>
              </a:extLst>
            </p:cNvPr>
            <p:cNvSpPr txBox="1">
              <a:spLocks/>
            </p:cNvSpPr>
            <p:nvPr/>
          </p:nvSpPr>
          <p:spPr>
            <a:xfrm>
              <a:off x="1133483" y="5611685"/>
              <a:ext cx="7837514" cy="454359"/>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pPr>
              <a:r>
                <a:rPr lang="en-US" sz="1700" b="1" spc="75" dirty="0">
                  <a:solidFill>
                    <a:srgbClr val="4ED4E8"/>
                  </a:solidFill>
                </a:rPr>
                <a:t>What are the challenges you typically face in relation to the above?</a:t>
              </a:r>
            </a:p>
          </p:txBody>
        </p:sp>
        <p:pic>
          <p:nvPicPr>
            <p:cNvPr id="6" name="Graphic 5" descr="Comment Important">
              <a:extLst>
                <a:ext uri="{FF2B5EF4-FFF2-40B4-BE49-F238E27FC236}">
                  <a16:creationId xmlns:a16="http://schemas.microsoft.com/office/drawing/2014/main" id="{7FD42F9B-6329-4267-98E4-814E145204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0436" y="5376503"/>
              <a:ext cx="853047" cy="853047"/>
            </a:xfrm>
            <a:prstGeom prst="rect">
              <a:avLst/>
            </a:prstGeom>
          </p:spPr>
        </p:pic>
      </p:grpSp>
    </p:spTree>
    <p:extLst>
      <p:ext uri="{BB962C8B-B14F-4D97-AF65-F5344CB8AC3E}">
        <p14:creationId xmlns:p14="http://schemas.microsoft.com/office/powerpoint/2010/main" val="165158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9D3738-A7DA-4206-BFA1-8D43513E24BA}"/>
              </a:ext>
            </a:extLst>
          </p:cNvPr>
          <p:cNvSpPr>
            <a:spLocks noGrp="1"/>
          </p:cNvSpPr>
          <p:nvPr>
            <p:ph type="body" sz="quarter" idx="14"/>
          </p:nvPr>
        </p:nvSpPr>
        <p:spPr>
          <a:xfrm>
            <a:off x="537676" y="815130"/>
            <a:ext cx="7923408" cy="838200"/>
          </a:xfrm>
        </p:spPr>
        <p:txBody>
          <a:bodyPr/>
          <a:lstStyle/>
          <a:p>
            <a:r>
              <a:rPr lang="en-US" dirty="0"/>
              <a:t>Challenges in using data</a:t>
            </a:r>
          </a:p>
        </p:txBody>
      </p:sp>
      <p:sp>
        <p:nvSpPr>
          <p:cNvPr id="5" name="Content Placeholder 2">
            <a:extLst>
              <a:ext uri="{FF2B5EF4-FFF2-40B4-BE49-F238E27FC236}">
                <a16:creationId xmlns:a16="http://schemas.microsoft.com/office/drawing/2014/main" id="{2DC972E4-E38E-43D8-9ADC-95275CF62E2C}"/>
              </a:ext>
            </a:extLst>
          </p:cNvPr>
          <p:cNvSpPr txBox="1">
            <a:spLocks/>
          </p:cNvSpPr>
          <p:nvPr/>
        </p:nvSpPr>
        <p:spPr>
          <a:xfrm>
            <a:off x="183643" y="2561613"/>
            <a:ext cx="8631475" cy="39739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20000"/>
              </a:lnSpc>
              <a:spcBef>
                <a:spcPts val="0"/>
              </a:spcBef>
              <a:spcAft>
                <a:spcPts val="1200"/>
              </a:spcAft>
              <a:buClr>
                <a:srgbClr val="4ED4E8"/>
              </a:buClr>
            </a:pPr>
            <a:r>
              <a:rPr lang="en-US" spc="50" dirty="0">
                <a:latin typeface="Arial" panose="020B0604020202020204" pitchFamily="34" charset="0"/>
                <a:cs typeface="Arial" panose="020B0604020202020204" pitchFamily="34" charset="0"/>
              </a:rPr>
              <a:t>Slide overload!!</a:t>
            </a:r>
          </a:p>
          <a:p>
            <a:pPr lvl="1">
              <a:lnSpc>
                <a:spcPct val="120000"/>
              </a:lnSpc>
              <a:spcBef>
                <a:spcPts val="0"/>
              </a:spcBef>
              <a:spcAft>
                <a:spcPts val="1200"/>
              </a:spcAft>
              <a:buClr>
                <a:srgbClr val="4ED4E8"/>
              </a:buClr>
            </a:pPr>
            <a:r>
              <a:rPr lang="en-US" spc="50" dirty="0">
                <a:latin typeface="Arial" panose="020B0604020202020204" pitchFamily="34" charset="0"/>
                <a:cs typeface="Arial" panose="020B0604020202020204" pitchFamily="34" charset="0"/>
              </a:rPr>
              <a:t>Difficulty in identifying a priority focus for the meeting</a:t>
            </a:r>
          </a:p>
          <a:p>
            <a:pPr lvl="1">
              <a:lnSpc>
                <a:spcPct val="120000"/>
              </a:lnSpc>
              <a:spcBef>
                <a:spcPts val="0"/>
              </a:spcBef>
              <a:spcAft>
                <a:spcPts val="1200"/>
              </a:spcAft>
              <a:buClr>
                <a:srgbClr val="4ED4E8"/>
              </a:buClr>
            </a:pPr>
            <a:r>
              <a:rPr lang="en-US" spc="50" dirty="0">
                <a:latin typeface="Arial" panose="020B0604020202020204" pitchFamily="34" charset="0"/>
                <a:cs typeface="Arial" panose="020B0604020202020204" pitchFamily="34" charset="0"/>
              </a:rPr>
              <a:t>Single slides seek to communicate multiple messages</a:t>
            </a:r>
          </a:p>
          <a:p>
            <a:pPr lvl="1">
              <a:lnSpc>
                <a:spcPct val="120000"/>
              </a:lnSpc>
              <a:spcBef>
                <a:spcPts val="0"/>
              </a:spcBef>
              <a:spcAft>
                <a:spcPts val="1200"/>
              </a:spcAft>
              <a:buClr>
                <a:srgbClr val="4ED4E8"/>
              </a:buClr>
            </a:pPr>
            <a:r>
              <a:rPr lang="en-US" spc="50" dirty="0">
                <a:latin typeface="Arial" panose="020B0604020202020204" pitchFamily="34" charset="0"/>
                <a:cs typeface="Arial" panose="020B0604020202020204" pitchFamily="34" charset="0"/>
              </a:rPr>
              <a:t>Slides don't highlight low performers; rather display trends at a higher level</a:t>
            </a:r>
          </a:p>
        </p:txBody>
      </p:sp>
      <p:sp>
        <p:nvSpPr>
          <p:cNvPr id="6" name="TextBox 5">
            <a:extLst>
              <a:ext uri="{FF2B5EF4-FFF2-40B4-BE49-F238E27FC236}">
                <a16:creationId xmlns:a16="http://schemas.microsoft.com/office/drawing/2014/main" id="{4D5072D4-6E32-4314-8252-212AAEBDCF12}"/>
              </a:ext>
            </a:extLst>
          </p:cNvPr>
          <p:cNvSpPr txBox="1"/>
          <p:nvPr/>
        </p:nvSpPr>
        <p:spPr>
          <a:xfrm>
            <a:off x="537676" y="1703714"/>
            <a:ext cx="8068648" cy="424732"/>
          </a:xfrm>
          <a:prstGeom prst="rect">
            <a:avLst/>
          </a:prstGeom>
          <a:noFill/>
        </p:spPr>
        <p:txBody>
          <a:bodyPr wrap="square">
            <a:spAutoFit/>
          </a:bodyPr>
          <a:lstStyle/>
          <a:p>
            <a:pPr marL="457200" indent="-457200" defTabSz="914400">
              <a:lnSpc>
                <a:spcPct val="90000"/>
              </a:lnSpc>
              <a:buFont typeface="+mj-lt"/>
              <a:buAutoNum type="arabicPeriod"/>
            </a:pPr>
            <a:r>
              <a:rPr lang="en-US" sz="2400" spc="100" dirty="0">
                <a:solidFill>
                  <a:srgbClr val="EC1C24"/>
                </a:solidFill>
                <a:latin typeface="Arial" panose="020B0604020202020204" pitchFamily="34" charset="0"/>
                <a:cs typeface="Arial" panose="020B0604020202020204" pitchFamily="34" charset="0"/>
              </a:rPr>
              <a:t>Data analysis, presentation, and visualization:</a:t>
            </a:r>
            <a:endParaRPr lang="en-UG" sz="2400" spc="100" dirty="0">
              <a:solidFill>
                <a:srgbClr val="EC1C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26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A1434B-C38C-4F2F-AB77-3D6F9EAEA9D4}"/>
              </a:ext>
            </a:extLst>
          </p:cNvPr>
          <p:cNvSpPr>
            <a:spLocks noGrp="1"/>
          </p:cNvSpPr>
          <p:nvPr>
            <p:ph type="body" sz="quarter" idx="13"/>
          </p:nvPr>
        </p:nvSpPr>
        <p:spPr>
          <a:xfrm>
            <a:off x="406898" y="1697461"/>
            <a:ext cx="8462782" cy="4612275"/>
          </a:xfrm>
        </p:spPr>
        <p:txBody>
          <a:bodyPr lIns="91440" tIns="45720" rIns="91440" bIns="45720" anchor="t"/>
          <a:lstStyle/>
          <a:p>
            <a:pPr>
              <a:lnSpc>
                <a:spcPct val="120000"/>
              </a:lnSpc>
              <a:spcBef>
                <a:spcPts val="0"/>
              </a:spcBef>
              <a:spcAft>
                <a:spcPts val="1200"/>
              </a:spcAft>
              <a:buClr>
                <a:srgbClr val="4ED4E8"/>
              </a:buClr>
            </a:pPr>
            <a:r>
              <a:rPr lang="en-US" sz="2200" spc="50" dirty="0">
                <a:solidFill>
                  <a:srgbClr val="242154"/>
                </a:solidFill>
                <a:ea typeface="+mn-ea"/>
              </a:rPr>
              <a:t>To build the capacity of Uganda’s Ministry of Gender Labour and Social Development (MGLSD) staff and district probation and social welfare officers (PSWOs) to conduct data review meetings and optimize data use</a:t>
            </a:r>
          </a:p>
          <a:p>
            <a:pPr marL="1371600" lvl="3" indent="0">
              <a:lnSpc>
                <a:spcPts val="2600"/>
              </a:lnSpc>
              <a:buNone/>
            </a:pPr>
            <a:r>
              <a:rPr lang="en-US" kern="0" dirty="0">
                <a:solidFill>
                  <a:sysClr val="windowText" lastClr="000000"/>
                </a:solidFill>
                <a:ea typeface="Microsoft Sans Serif" panose="020B0604020202020204" pitchFamily="34" charset="0"/>
              </a:rPr>
              <a:t> </a:t>
            </a:r>
            <a:endParaRPr lang="en-US" dirty="0"/>
          </a:p>
        </p:txBody>
      </p:sp>
      <p:sp>
        <p:nvSpPr>
          <p:cNvPr id="3" name="Text Placeholder 2">
            <a:extLst>
              <a:ext uri="{FF2B5EF4-FFF2-40B4-BE49-F238E27FC236}">
                <a16:creationId xmlns:a16="http://schemas.microsoft.com/office/drawing/2014/main" id="{4A2A280A-5BC7-4C57-A652-3D1884BAC1CF}"/>
              </a:ext>
            </a:extLst>
          </p:cNvPr>
          <p:cNvSpPr>
            <a:spLocks noGrp="1"/>
          </p:cNvSpPr>
          <p:nvPr>
            <p:ph type="body" sz="quarter" idx="14"/>
          </p:nvPr>
        </p:nvSpPr>
        <p:spPr>
          <a:xfrm>
            <a:off x="406898" y="772291"/>
            <a:ext cx="8111951" cy="837214"/>
          </a:xfrm>
        </p:spPr>
        <p:txBody>
          <a:bodyPr lIns="91440" tIns="45720" rIns="91440" bIns="45720" anchor="t"/>
          <a:lstStyle/>
          <a:p>
            <a:r>
              <a:rPr lang="en-US" dirty="0">
                <a:latin typeface="Franklin Gothic Medium"/>
              </a:rPr>
              <a:t>Purpose of the training</a:t>
            </a:r>
          </a:p>
        </p:txBody>
      </p:sp>
    </p:spTree>
    <p:extLst>
      <p:ext uri="{BB962C8B-B14F-4D97-AF65-F5344CB8AC3E}">
        <p14:creationId xmlns:p14="http://schemas.microsoft.com/office/powerpoint/2010/main" val="2613722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59A80E-F6F3-4065-B9DA-633EFBE29C2F}"/>
              </a:ext>
            </a:extLst>
          </p:cNvPr>
          <p:cNvSpPr>
            <a:spLocks noGrp="1"/>
          </p:cNvSpPr>
          <p:nvPr>
            <p:ph type="body" sz="quarter" idx="14"/>
          </p:nvPr>
        </p:nvSpPr>
        <p:spPr>
          <a:xfrm>
            <a:off x="447091" y="785858"/>
            <a:ext cx="8435261" cy="837214"/>
          </a:xfrm>
        </p:spPr>
        <p:txBody>
          <a:bodyPr/>
          <a:lstStyle/>
          <a:p>
            <a:r>
              <a:rPr lang="en-US" dirty="0"/>
              <a:t>Challenges in using data</a:t>
            </a:r>
            <a:endParaRPr lang="en-UG" dirty="0"/>
          </a:p>
        </p:txBody>
      </p:sp>
      <p:sp>
        <p:nvSpPr>
          <p:cNvPr id="4" name="Content Placeholder 2">
            <a:extLst>
              <a:ext uri="{FF2B5EF4-FFF2-40B4-BE49-F238E27FC236}">
                <a16:creationId xmlns:a16="http://schemas.microsoft.com/office/drawing/2014/main" id="{CC3F15E5-1180-42A9-AA6D-DC2C64386AAE}"/>
              </a:ext>
            </a:extLst>
          </p:cNvPr>
          <p:cNvSpPr txBox="1">
            <a:spLocks/>
          </p:cNvSpPr>
          <p:nvPr/>
        </p:nvSpPr>
        <p:spPr>
          <a:xfrm>
            <a:off x="550252" y="2237715"/>
            <a:ext cx="7900412" cy="339960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buClr>
                <a:srgbClr val="4ED4E8"/>
              </a:buClr>
            </a:pPr>
            <a:r>
              <a:rPr lang="en-US" sz="2200" spc="50" dirty="0">
                <a:latin typeface="Arial" panose="020B0604020202020204" pitchFamily="34" charset="0"/>
                <a:cs typeface="Arial" panose="020B0604020202020204" pitchFamily="34" charset="0"/>
              </a:rPr>
              <a:t>As the M&amp;E person, often I don't know the solutions to the technical problems we uncover.</a:t>
            </a:r>
          </a:p>
          <a:p>
            <a:pPr>
              <a:lnSpc>
                <a:spcPct val="120000"/>
              </a:lnSpc>
              <a:spcBef>
                <a:spcPts val="0"/>
              </a:spcBef>
              <a:spcAft>
                <a:spcPts val="1200"/>
              </a:spcAft>
              <a:buClr>
                <a:srgbClr val="4ED4E8"/>
              </a:buClr>
            </a:pPr>
            <a:r>
              <a:rPr lang="en-US" sz="2200" spc="50" dirty="0">
                <a:latin typeface="Arial" panose="020B0604020202020204" pitchFamily="34" charset="0"/>
                <a:cs typeface="Arial" panose="020B0604020202020204" pitchFamily="34" charset="0"/>
              </a:rPr>
              <a:t>As the facilitator of the meeting, I am expected to produce meeting notes, which is hard to do while facilitating the meeting.</a:t>
            </a:r>
          </a:p>
          <a:p>
            <a:pPr>
              <a:lnSpc>
                <a:spcPct val="120000"/>
              </a:lnSpc>
              <a:spcBef>
                <a:spcPts val="0"/>
              </a:spcBef>
              <a:spcAft>
                <a:spcPts val="1200"/>
              </a:spcAft>
              <a:buClr>
                <a:srgbClr val="4ED4E8"/>
              </a:buClr>
            </a:pPr>
            <a:r>
              <a:rPr lang="en-US" sz="2200" spc="50" dirty="0">
                <a:latin typeface="Arial" panose="020B0604020202020204" pitchFamily="34" charset="0"/>
                <a:cs typeface="Arial" panose="020B0604020202020204" pitchFamily="34" charset="0"/>
              </a:rPr>
              <a:t>I present the slides, but it's unclear who will manage the comments from the audience.</a:t>
            </a:r>
          </a:p>
        </p:txBody>
      </p:sp>
      <p:sp>
        <p:nvSpPr>
          <p:cNvPr id="5" name="TextBox 4">
            <a:extLst>
              <a:ext uri="{FF2B5EF4-FFF2-40B4-BE49-F238E27FC236}">
                <a16:creationId xmlns:a16="http://schemas.microsoft.com/office/drawing/2014/main" id="{3F550C2D-B25A-4872-868F-441D8F70707D}"/>
              </a:ext>
            </a:extLst>
          </p:cNvPr>
          <p:cNvSpPr txBox="1"/>
          <p:nvPr/>
        </p:nvSpPr>
        <p:spPr>
          <a:xfrm>
            <a:off x="517490" y="1638408"/>
            <a:ext cx="7128587" cy="424732"/>
          </a:xfrm>
          <a:prstGeom prst="rect">
            <a:avLst/>
          </a:prstGeom>
          <a:noFill/>
        </p:spPr>
        <p:txBody>
          <a:bodyPr wrap="square">
            <a:spAutoFit/>
          </a:bodyPr>
          <a:lstStyle/>
          <a:p>
            <a:pPr defTabSz="914400">
              <a:lnSpc>
                <a:spcPct val="90000"/>
              </a:lnSpc>
            </a:pPr>
            <a:r>
              <a:rPr lang="en-US" sz="2400" spc="100" dirty="0">
                <a:solidFill>
                  <a:srgbClr val="EC1C24"/>
                </a:solidFill>
                <a:latin typeface="Arial" panose="020B0604020202020204" pitchFamily="34" charset="0"/>
                <a:cs typeface="Arial" panose="020B0604020202020204" pitchFamily="34" charset="0"/>
              </a:rPr>
              <a:t>2. Working in a team to conduct a meeting:</a:t>
            </a:r>
            <a:endParaRPr lang="en-UG" sz="2400" spc="100" dirty="0">
              <a:solidFill>
                <a:srgbClr val="EC1C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92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59A80E-F6F3-4065-B9DA-633EFBE29C2F}"/>
              </a:ext>
            </a:extLst>
          </p:cNvPr>
          <p:cNvSpPr>
            <a:spLocks noGrp="1"/>
          </p:cNvSpPr>
          <p:nvPr>
            <p:ph type="body" sz="quarter" idx="14"/>
          </p:nvPr>
        </p:nvSpPr>
        <p:spPr>
          <a:xfrm>
            <a:off x="406898" y="818909"/>
            <a:ext cx="8173431" cy="837214"/>
          </a:xfrm>
        </p:spPr>
        <p:txBody>
          <a:bodyPr/>
          <a:lstStyle/>
          <a:p>
            <a:r>
              <a:rPr lang="en-US" dirty="0"/>
              <a:t>Challenges in using data</a:t>
            </a:r>
            <a:endParaRPr lang="en-UG" dirty="0"/>
          </a:p>
        </p:txBody>
      </p:sp>
      <p:sp>
        <p:nvSpPr>
          <p:cNvPr id="4" name="Content Placeholder 2">
            <a:extLst>
              <a:ext uri="{FF2B5EF4-FFF2-40B4-BE49-F238E27FC236}">
                <a16:creationId xmlns:a16="http://schemas.microsoft.com/office/drawing/2014/main" id="{CC3F15E5-1180-42A9-AA6D-DC2C64386AAE}"/>
              </a:ext>
            </a:extLst>
          </p:cNvPr>
          <p:cNvSpPr txBox="1">
            <a:spLocks/>
          </p:cNvSpPr>
          <p:nvPr/>
        </p:nvSpPr>
        <p:spPr>
          <a:xfrm>
            <a:off x="550252" y="2443033"/>
            <a:ext cx="8593748" cy="2868215"/>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1200"/>
              </a:spcAft>
              <a:buClr>
                <a:srgbClr val="4ED4E8"/>
              </a:buClr>
            </a:pPr>
            <a:r>
              <a:rPr lang="en-US" sz="2200" spc="50" dirty="0">
                <a:latin typeface="Arial" panose="020B0604020202020204" pitchFamily="34" charset="0"/>
                <a:cs typeface="Arial" panose="020B0604020202020204" pitchFamily="34" charset="0"/>
              </a:rPr>
              <a:t>Meeting minutes don't translate into an action plan.</a:t>
            </a:r>
          </a:p>
          <a:p>
            <a:pPr>
              <a:lnSpc>
                <a:spcPct val="120000"/>
              </a:lnSpc>
              <a:spcBef>
                <a:spcPts val="0"/>
              </a:spcBef>
              <a:spcAft>
                <a:spcPts val="1200"/>
              </a:spcAft>
              <a:buClr>
                <a:srgbClr val="4ED4E8"/>
              </a:buClr>
            </a:pPr>
            <a:r>
              <a:rPr lang="en-US" sz="2200" spc="50" dirty="0">
                <a:latin typeface="Arial" panose="020B0604020202020204" pitchFamily="34" charset="0"/>
                <a:cs typeface="Arial" panose="020B0604020202020204" pitchFamily="34" charset="0"/>
              </a:rPr>
              <a:t>People with agency to address poor performance weren't in the meeting.</a:t>
            </a:r>
          </a:p>
          <a:p>
            <a:pPr>
              <a:lnSpc>
                <a:spcPct val="120000"/>
              </a:lnSpc>
              <a:spcBef>
                <a:spcPts val="0"/>
              </a:spcBef>
              <a:spcAft>
                <a:spcPts val="1200"/>
              </a:spcAft>
              <a:buClr>
                <a:srgbClr val="4ED4E8"/>
              </a:buClr>
            </a:pPr>
            <a:r>
              <a:rPr lang="en-US" sz="2200" spc="50" dirty="0">
                <a:latin typeface="Arial" panose="020B0604020202020204" pitchFamily="34" charset="0"/>
                <a:cs typeface="Arial" panose="020B0604020202020204" pitchFamily="34" charset="0"/>
              </a:rPr>
              <a:t>I don't have the authority to act on recommendations from the meeting.</a:t>
            </a:r>
          </a:p>
          <a:p>
            <a:pPr>
              <a:lnSpc>
                <a:spcPct val="120000"/>
              </a:lnSpc>
              <a:spcBef>
                <a:spcPts val="0"/>
              </a:spcBef>
              <a:spcAft>
                <a:spcPts val="1200"/>
              </a:spcAft>
              <a:buClr>
                <a:srgbClr val="4ED4E8"/>
              </a:buClr>
            </a:pPr>
            <a:r>
              <a:rPr lang="en-US" sz="2200" spc="50" dirty="0">
                <a:latin typeface="Arial" panose="020B0604020202020204" pitchFamily="34" charset="0"/>
                <a:cs typeface="Arial" panose="020B0604020202020204" pitchFamily="34" charset="0"/>
              </a:rPr>
              <a:t>Getting buy-in from the MGLSD can be a challenge.</a:t>
            </a:r>
          </a:p>
        </p:txBody>
      </p:sp>
      <p:sp>
        <p:nvSpPr>
          <p:cNvPr id="5" name="TextBox 4">
            <a:extLst>
              <a:ext uri="{FF2B5EF4-FFF2-40B4-BE49-F238E27FC236}">
                <a16:creationId xmlns:a16="http://schemas.microsoft.com/office/drawing/2014/main" id="{296FA287-A679-416E-86A4-F60D237EE26E}"/>
              </a:ext>
            </a:extLst>
          </p:cNvPr>
          <p:cNvSpPr txBox="1"/>
          <p:nvPr/>
        </p:nvSpPr>
        <p:spPr>
          <a:xfrm>
            <a:off x="681134" y="1621771"/>
            <a:ext cx="5868955" cy="461665"/>
          </a:xfrm>
          <a:prstGeom prst="rect">
            <a:avLst/>
          </a:prstGeom>
          <a:noFill/>
        </p:spPr>
        <p:txBody>
          <a:bodyPr wrap="square">
            <a:spAutoFit/>
          </a:bodyPr>
          <a:lstStyle/>
          <a:p>
            <a:r>
              <a:rPr lang="en-GB" sz="2400" spc="100" dirty="0">
                <a:solidFill>
                  <a:srgbClr val="EC1C24"/>
                </a:solidFill>
                <a:latin typeface="Arial" panose="020B0604020202020204" pitchFamily="34" charset="0"/>
                <a:cs typeface="Arial" panose="020B0604020202020204" pitchFamily="34" charset="0"/>
              </a:rPr>
              <a:t>3. Implementing recommendations </a:t>
            </a:r>
            <a:endParaRPr lang="en-UG" sz="2400" spc="100" dirty="0">
              <a:solidFill>
                <a:srgbClr val="EC1C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736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E66659-137B-4C64-804E-EDF351573BB0}"/>
              </a:ext>
            </a:extLst>
          </p:cNvPr>
          <p:cNvSpPr>
            <a:spLocks noGrp="1"/>
          </p:cNvSpPr>
          <p:nvPr>
            <p:ph type="body" sz="quarter" idx="11"/>
          </p:nvPr>
        </p:nvSpPr>
        <p:spPr>
          <a:xfrm>
            <a:off x="285428" y="1843464"/>
            <a:ext cx="2760603" cy="1809325"/>
          </a:xfrm>
        </p:spPr>
        <p:txBody>
          <a:bodyPr/>
          <a:lstStyle/>
          <a:p>
            <a:r>
              <a:rPr lang="en-GB" dirty="0"/>
              <a:t>Data review meeting preparation</a:t>
            </a:r>
            <a:endParaRPr lang="en-UG" dirty="0"/>
          </a:p>
        </p:txBody>
      </p:sp>
      <p:sp>
        <p:nvSpPr>
          <p:cNvPr id="57" name="Title 1">
            <a:extLst>
              <a:ext uri="{FF2B5EF4-FFF2-40B4-BE49-F238E27FC236}">
                <a16:creationId xmlns:a16="http://schemas.microsoft.com/office/drawing/2014/main" id="{366363D7-A490-437F-80D0-43F87D30E2F9}"/>
              </a:ext>
            </a:extLst>
          </p:cNvPr>
          <p:cNvSpPr txBox="1">
            <a:spLocks/>
          </p:cNvSpPr>
          <p:nvPr/>
        </p:nvSpPr>
        <p:spPr>
          <a:xfrm>
            <a:off x="80039" y="3774144"/>
            <a:ext cx="3257568" cy="55064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4400" b="1" i="0" kern="1200" baseline="0">
                <a:solidFill>
                  <a:schemeClr val="bg1"/>
                </a:solidFill>
                <a:latin typeface="+mj-lt"/>
                <a:ea typeface="+mj-ea"/>
                <a:cs typeface="+mj-cs"/>
              </a:defRPr>
            </a:lvl1pPr>
          </a:lstStyle>
          <a:p>
            <a:pPr algn="l"/>
            <a:r>
              <a:rPr lang="en-US" sz="2800" b="0" dirty="0">
                <a:solidFill>
                  <a:srgbClr val="FF0000"/>
                </a:solidFill>
                <a:latin typeface="Arial" panose="020B0604020202020204" pitchFamily="34" charset="0"/>
                <a:cs typeface="Arial" panose="020B0604020202020204" pitchFamily="34" charset="0"/>
              </a:rPr>
              <a:t>1. Identify priorities</a:t>
            </a:r>
          </a:p>
        </p:txBody>
      </p:sp>
      <p:sp>
        <p:nvSpPr>
          <p:cNvPr id="56" name="Freeform: Shape 55">
            <a:extLst>
              <a:ext uri="{FF2B5EF4-FFF2-40B4-BE49-F238E27FC236}">
                <a16:creationId xmlns:a16="http://schemas.microsoft.com/office/drawing/2014/main" id="{1006670E-D601-47F0-96E6-1690781CFAB8}"/>
              </a:ext>
            </a:extLst>
          </p:cNvPr>
          <p:cNvSpPr/>
          <p:nvPr/>
        </p:nvSpPr>
        <p:spPr>
          <a:xfrm>
            <a:off x="6825576" y="3189914"/>
            <a:ext cx="1706163" cy="1533141"/>
          </a:xfrm>
          <a:custGeom>
            <a:avLst/>
            <a:gdLst>
              <a:gd name="connsiteX0" fmla="*/ 0 w 2323044"/>
              <a:gd name="connsiteY0" fmla="*/ 509975 h 2087464"/>
              <a:gd name="connsiteX1" fmla="*/ 1323661 w 2323044"/>
              <a:gd name="connsiteY1" fmla="*/ 2087465 h 2087464"/>
              <a:gd name="connsiteX2" fmla="*/ 2323045 w 2323044"/>
              <a:gd name="connsiteY2" fmla="*/ 357633 h 2087464"/>
              <a:gd name="connsiteX3" fmla="*/ 294737 w 2323044"/>
              <a:gd name="connsiteY3" fmla="*/ 0 h 2087464"/>
              <a:gd name="connsiteX4" fmla="*/ 0 w 2323044"/>
              <a:gd name="connsiteY4" fmla="*/ 509975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0" y="509975"/>
                </a:moveTo>
                <a:lnTo>
                  <a:pt x="1323661" y="2087465"/>
                </a:lnTo>
                <a:cubicBezTo>
                  <a:pt x="1824213" y="1641358"/>
                  <a:pt x="2182818" y="1039394"/>
                  <a:pt x="2323045" y="357633"/>
                </a:cubicBezTo>
                <a:lnTo>
                  <a:pt x="294737" y="0"/>
                </a:lnTo>
                <a:cubicBezTo>
                  <a:pt x="243133" y="196093"/>
                  <a:pt x="139778" y="371245"/>
                  <a:pt x="0" y="509975"/>
                </a:cubicBezTo>
                <a:close/>
              </a:path>
            </a:pathLst>
          </a:custGeom>
          <a:solidFill>
            <a:srgbClr val="93A7AC"/>
          </a:solidFill>
          <a:ln w="38100" cap="flat">
            <a:solidFill>
              <a:schemeClr val="bg1">
                <a:lumMod val="65000"/>
              </a:schemeClr>
            </a:solid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43F50381-C41A-4EE7-99C4-329F713B626E}"/>
              </a:ext>
            </a:extLst>
          </p:cNvPr>
          <p:cNvSpPr/>
          <p:nvPr/>
        </p:nvSpPr>
        <p:spPr>
          <a:xfrm>
            <a:off x="4813454" y="3652789"/>
            <a:ext cx="1378684" cy="1660244"/>
          </a:xfrm>
          <a:custGeom>
            <a:avLst/>
            <a:gdLst>
              <a:gd name="connsiteX0" fmla="*/ 1323661 w 1877162"/>
              <a:gd name="connsiteY0" fmla="*/ 0 h 2260522"/>
              <a:gd name="connsiteX1" fmla="*/ 0 w 1877162"/>
              <a:gd name="connsiteY1" fmla="*/ 1577415 h 2260522"/>
              <a:gd name="connsiteX2" fmla="*/ 1877163 w 1877162"/>
              <a:gd name="connsiteY2" fmla="*/ 2260523 h 2260522"/>
              <a:gd name="connsiteX3" fmla="*/ 1877163 w 1877162"/>
              <a:gd name="connsiteY3" fmla="*/ 201327 h 2260522"/>
              <a:gd name="connsiteX4" fmla="*/ 1323661 w 1877162"/>
              <a:gd name="connsiteY4" fmla="*/ 0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1323661" y="0"/>
                </a:moveTo>
                <a:lnTo>
                  <a:pt x="0" y="1577415"/>
                </a:lnTo>
                <a:cubicBezTo>
                  <a:pt x="518950" y="1987997"/>
                  <a:pt x="1169001" y="2240105"/>
                  <a:pt x="1877163" y="2260523"/>
                </a:cubicBezTo>
                <a:lnTo>
                  <a:pt x="1877163" y="201327"/>
                </a:lnTo>
                <a:cubicBezTo>
                  <a:pt x="1672021" y="184425"/>
                  <a:pt x="1482584" y="112405"/>
                  <a:pt x="1323661" y="0"/>
                </a:cubicBezTo>
                <a:close/>
              </a:path>
            </a:pathLst>
          </a:custGeom>
          <a:solidFill>
            <a:srgbClr val="ADDBCB"/>
          </a:solidFill>
          <a:ln w="7477"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ADF4B7A7-182B-4B71-B091-A5BDF649AA02}"/>
              </a:ext>
            </a:extLst>
          </p:cNvPr>
          <p:cNvSpPr/>
          <p:nvPr/>
        </p:nvSpPr>
        <p:spPr>
          <a:xfrm>
            <a:off x="5511834" y="628775"/>
            <a:ext cx="1467557" cy="1539293"/>
          </a:xfrm>
          <a:custGeom>
            <a:avLst/>
            <a:gdLst>
              <a:gd name="connsiteX0" fmla="*/ 999084 w 1998168"/>
              <a:gd name="connsiteY0" fmla="*/ 2056652 h 2095840"/>
              <a:gd name="connsiteX1" fmla="*/ 1293672 w 1998168"/>
              <a:gd name="connsiteY1" fmla="*/ 2095841 h 2095840"/>
              <a:gd name="connsiteX2" fmla="*/ 1998169 w 1998168"/>
              <a:gd name="connsiteY2" fmla="*/ 160269 h 2095840"/>
              <a:gd name="connsiteX3" fmla="*/ 999084 w 1998168"/>
              <a:gd name="connsiteY3" fmla="*/ 0 h 2095840"/>
              <a:gd name="connsiteX4" fmla="*/ 0 w 1998168"/>
              <a:gd name="connsiteY4" fmla="*/ 160269 h 2095840"/>
              <a:gd name="connsiteX5" fmla="*/ 704497 w 1998168"/>
              <a:gd name="connsiteY5" fmla="*/ 2095841 h 2095840"/>
              <a:gd name="connsiteX6" fmla="*/ 999084 w 1998168"/>
              <a:gd name="connsiteY6" fmla="*/ 2056652 h 20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168" h="2095840">
                <a:moveTo>
                  <a:pt x="999084" y="2056652"/>
                </a:moveTo>
                <a:cubicBezTo>
                  <a:pt x="1101019" y="2056652"/>
                  <a:pt x="1199739" y="2070338"/>
                  <a:pt x="1293672" y="2095841"/>
                </a:cubicBezTo>
                <a:lnTo>
                  <a:pt x="1998169" y="160269"/>
                </a:lnTo>
                <a:cubicBezTo>
                  <a:pt x="1683987" y="56315"/>
                  <a:pt x="1348117" y="0"/>
                  <a:pt x="999084" y="0"/>
                </a:cubicBezTo>
                <a:cubicBezTo>
                  <a:pt x="650052" y="0"/>
                  <a:pt x="314182" y="56315"/>
                  <a:pt x="0" y="160269"/>
                </a:cubicBezTo>
                <a:lnTo>
                  <a:pt x="704497" y="2095841"/>
                </a:lnTo>
                <a:cubicBezTo>
                  <a:pt x="798430" y="2070338"/>
                  <a:pt x="897149" y="2056652"/>
                  <a:pt x="999084" y="2056652"/>
                </a:cubicBezTo>
                <a:close/>
              </a:path>
            </a:pathLst>
          </a:custGeom>
          <a:solidFill>
            <a:srgbClr val="4ED4E8"/>
          </a:solidFill>
          <a:ln w="7477"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CBD64B16-AC87-49EC-AD85-24067E744408}"/>
              </a:ext>
            </a:extLst>
          </p:cNvPr>
          <p:cNvSpPr/>
          <p:nvPr/>
        </p:nvSpPr>
        <p:spPr>
          <a:xfrm>
            <a:off x="6306304" y="3652789"/>
            <a:ext cx="1378684" cy="1660244"/>
          </a:xfrm>
          <a:custGeom>
            <a:avLst/>
            <a:gdLst>
              <a:gd name="connsiteX0" fmla="*/ 0 w 1877162"/>
              <a:gd name="connsiteY0" fmla="*/ 201327 h 2260522"/>
              <a:gd name="connsiteX1" fmla="*/ 0 w 1877162"/>
              <a:gd name="connsiteY1" fmla="*/ 2260523 h 2260522"/>
              <a:gd name="connsiteX2" fmla="*/ 1877163 w 1877162"/>
              <a:gd name="connsiteY2" fmla="*/ 1577415 h 2260522"/>
              <a:gd name="connsiteX3" fmla="*/ 553501 w 1877162"/>
              <a:gd name="connsiteY3" fmla="*/ 0 h 2260522"/>
              <a:gd name="connsiteX4" fmla="*/ 0 w 1877162"/>
              <a:gd name="connsiteY4" fmla="*/ 201327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0" y="201327"/>
                </a:moveTo>
                <a:lnTo>
                  <a:pt x="0" y="2260523"/>
                </a:lnTo>
                <a:cubicBezTo>
                  <a:pt x="708161" y="2240031"/>
                  <a:pt x="1358213" y="1987997"/>
                  <a:pt x="1877163" y="1577415"/>
                </a:cubicBezTo>
                <a:lnTo>
                  <a:pt x="553501" y="0"/>
                </a:lnTo>
                <a:cubicBezTo>
                  <a:pt x="394578" y="112405"/>
                  <a:pt x="205142" y="184425"/>
                  <a:pt x="0" y="201327"/>
                </a:cubicBezTo>
                <a:close/>
              </a:path>
            </a:pathLst>
          </a:custGeom>
          <a:solidFill>
            <a:srgbClr val="93A7AC"/>
          </a:solidFill>
          <a:ln w="38100" cap="flat">
            <a:solidFill>
              <a:schemeClr val="bg1">
                <a:lumMod val="65000"/>
              </a:schemeClr>
            </a:solid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5E2A97B4-6A9D-47F9-BA50-401F73796306}"/>
              </a:ext>
            </a:extLst>
          </p:cNvPr>
          <p:cNvSpPr/>
          <p:nvPr/>
        </p:nvSpPr>
        <p:spPr>
          <a:xfrm>
            <a:off x="6581694" y="803829"/>
            <a:ext cx="1641348" cy="1699737"/>
          </a:xfrm>
          <a:custGeom>
            <a:avLst/>
            <a:gdLst>
              <a:gd name="connsiteX0" fmla="*/ 451117 w 2234795"/>
              <a:gd name="connsiteY0" fmla="*/ 2314295 h 2314294"/>
              <a:gd name="connsiteX1" fmla="*/ 2234796 w 2234795"/>
              <a:gd name="connsiteY1" fmla="*/ 1284548 h 2314294"/>
              <a:gd name="connsiteX2" fmla="*/ 704497 w 2234795"/>
              <a:gd name="connsiteY2" fmla="*/ 0 h 2314294"/>
              <a:gd name="connsiteX3" fmla="*/ 0 w 2234795"/>
              <a:gd name="connsiteY3" fmla="*/ 1935571 h 2314294"/>
              <a:gd name="connsiteX4" fmla="*/ 451117 w 2234795"/>
              <a:gd name="connsiteY4" fmla="*/ 2314295 h 231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294">
                <a:moveTo>
                  <a:pt x="451117" y="2314295"/>
                </a:moveTo>
                <a:lnTo>
                  <a:pt x="2234796" y="1284548"/>
                </a:lnTo>
                <a:cubicBezTo>
                  <a:pt x="1878060" y="707788"/>
                  <a:pt x="1341984" y="253679"/>
                  <a:pt x="704497" y="0"/>
                </a:cubicBezTo>
                <a:lnTo>
                  <a:pt x="0" y="1935571"/>
                </a:lnTo>
                <a:cubicBezTo>
                  <a:pt x="182032" y="2019707"/>
                  <a:pt x="337665" y="2151258"/>
                  <a:pt x="451117" y="2314295"/>
                </a:cubicBezTo>
                <a:close/>
              </a:path>
            </a:pathLst>
          </a:custGeom>
          <a:solidFill>
            <a:srgbClr val="4ED4E8"/>
          </a:solidFill>
          <a:ln w="7477"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7E7B49C8-8037-47AB-9423-08545429E032}"/>
              </a:ext>
            </a:extLst>
          </p:cNvPr>
          <p:cNvSpPr/>
          <p:nvPr/>
        </p:nvSpPr>
        <p:spPr>
          <a:xfrm>
            <a:off x="3974324" y="3189859"/>
            <a:ext cx="1706163" cy="1533141"/>
          </a:xfrm>
          <a:custGeom>
            <a:avLst/>
            <a:gdLst>
              <a:gd name="connsiteX0" fmla="*/ 2028233 w 2323044"/>
              <a:gd name="connsiteY0" fmla="*/ 0 h 2087464"/>
              <a:gd name="connsiteX1" fmla="*/ 0 w 2323044"/>
              <a:gd name="connsiteY1" fmla="*/ 357633 h 2087464"/>
              <a:gd name="connsiteX2" fmla="*/ 999383 w 2323044"/>
              <a:gd name="connsiteY2" fmla="*/ 2087464 h 2087464"/>
              <a:gd name="connsiteX3" fmla="*/ 2323045 w 2323044"/>
              <a:gd name="connsiteY3" fmla="*/ 509975 h 2087464"/>
              <a:gd name="connsiteX4" fmla="*/ 2028233 w 2323044"/>
              <a:gd name="connsiteY4" fmla="*/ 0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2028233" y="0"/>
                </a:moveTo>
                <a:lnTo>
                  <a:pt x="0" y="357633"/>
                </a:lnTo>
                <a:cubicBezTo>
                  <a:pt x="140226" y="1039395"/>
                  <a:pt x="498832" y="1641358"/>
                  <a:pt x="999383" y="2087464"/>
                </a:cubicBezTo>
                <a:lnTo>
                  <a:pt x="2323045" y="509975"/>
                </a:lnTo>
                <a:cubicBezTo>
                  <a:pt x="2183267" y="371319"/>
                  <a:pt x="2079911" y="196167"/>
                  <a:pt x="2028233" y="0"/>
                </a:cubicBezTo>
                <a:close/>
              </a:path>
            </a:pathLst>
          </a:custGeom>
          <a:solidFill>
            <a:srgbClr val="ADDBCB"/>
          </a:solidFill>
          <a:ln w="7477"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1726E69F-1870-4398-A3B8-6716E90587BC}"/>
              </a:ext>
            </a:extLst>
          </p:cNvPr>
          <p:cNvSpPr/>
          <p:nvPr/>
        </p:nvSpPr>
        <p:spPr>
          <a:xfrm>
            <a:off x="6990743" y="1872199"/>
            <a:ext cx="1588948" cy="1445092"/>
          </a:xfrm>
          <a:custGeom>
            <a:avLst/>
            <a:gdLst>
              <a:gd name="connsiteX0" fmla="*/ 106797 w 2163448"/>
              <a:gd name="connsiteY0" fmla="*/ 1507863 h 1967580"/>
              <a:gd name="connsiteX1" fmla="*/ 102160 w 2163448"/>
              <a:gd name="connsiteY1" fmla="*/ 1609947 h 1967580"/>
              <a:gd name="connsiteX2" fmla="*/ 2130393 w 2163448"/>
              <a:gd name="connsiteY2" fmla="*/ 1967580 h 1967580"/>
              <a:gd name="connsiteX3" fmla="*/ 2163449 w 2163448"/>
              <a:gd name="connsiteY3" fmla="*/ 1507863 h 1967580"/>
              <a:gd name="connsiteX4" fmla="*/ 1783678 w 2163448"/>
              <a:gd name="connsiteY4" fmla="*/ 0 h 1967580"/>
              <a:gd name="connsiteX5" fmla="*/ 0 w 2163448"/>
              <a:gd name="connsiteY5" fmla="*/ 1029747 h 1967580"/>
              <a:gd name="connsiteX6" fmla="*/ 106797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106797" y="1507863"/>
                </a:moveTo>
                <a:cubicBezTo>
                  <a:pt x="106797" y="1542265"/>
                  <a:pt x="105151" y="1576293"/>
                  <a:pt x="102160" y="1609947"/>
                </a:cubicBezTo>
                <a:lnTo>
                  <a:pt x="2130393" y="1967580"/>
                </a:lnTo>
                <a:cubicBezTo>
                  <a:pt x="2152156" y="1817482"/>
                  <a:pt x="2163449" y="1664019"/>
                  <a:pt x="2163449" y="1507863"/>
                </a:cubicBezTo>
                <a:cubicBezTo>
                  <a:pt x="2163449" y="962214"/>
                  <a:pt x="2025915" y="448649"/>
                  <a:pt x="1783678" y="0"/>
                </a:cubicBezTo>
                <a:lnTo>
                  <a:pt x="0" y="1029747"/>
                </a:lnTo>
                <a:cubicBezTo>
                  <a:pt x="68431" y="1174760"/>
                  <a:pt x="106797" y="1336824"/>
                  <a:pt x="106797" y="1507863"/>
                </a:cubicBezTo>
                <a:close/>
              </a:path>
            </a:pathLst>
          </a:custGeom>
          <a:solidFill>
            <a:srgbClr val="93A7AC"/>
          </a:solidFill>
          <a:ln w="38100" cap="flat">
            <a:solidFill>
              <a:schemeClr val="bg1">
                <a:lumMod val="65000"/>
              </a:schemeClr>
            </a:solid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C75B07FF-9EBC-45A7-8042-E54E6C875DDA}"/>
              </a:ext>
            </a:extLst>
          </p:cNvPr>
          <p:cNvSpPr/>
          <p:nvPr/>
        </p:nvSpPr>
        <p:spPr>
          <a:xfrm>
            <a:off x="4258879" y="793393"/>
            <a:ext cx="1641348" cy="1699792"/>
          </a:xfrm>
          <a:custGeom>
            <a:avLst/>
            <a:gdLst>
              <a:gd name="connsiteX0" fmla="*/ 2234796 w 2234795"/>
              <a:gd name="connsiteY0" fmla="*/ 1935571 h 2314369"/>
              <a:gd name="connsiteX1" fmla="*/ 1530299 w 2234795"/>
              <a:gd name="connsiteY1" fmla="*/ 0 h 2314369"/>
              <a:gd name="connsiteX2" fmla="*/ 0 w 2234795"/>
              <a:gd name="connsiteY2" fmla="*/ 1284622 h 2314369"/>
              <a:gd name="connsiteX3" fmla="*/ 1783678 w 2234795"/>
              <a:gd name="connsiteY3" fmla="*/ 2314370 h 2314369"/>
              <a:gd name="connsiteX4" fmla="*/ 2234796 w 2234795"/>
              <a:gd name="connsiteY4" fmla="*/ 1935571 h 231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369">
                <a:moveTo>
                  <a:pt x="2234796" y="1935571"/>
                </a:moveTo>
                <a:lnTo>
                  <a:pt x="1530299" y="0"/>
                </a:lnTo>
                <a:cubicBezTo>
                  <a:pt x="892811" y="253753"/>
                  <a:pt x="356736" y="707862"/>
                  <a:pt x="0" y="1284622"/>
                </a:cubicBezTo>
                <a:lnTo>
                  <a:pt x="1783678" y="2314370"/>
                </a:lnTo>
                <a:cubicBezTo>
                  <a:pt x="1897131" y="2151333"/>
                  <a:pt x="2052763" y="2019782"/>
                  <a:pt x="2234796" y="1935571"/>
                </a:cubicBezTo>
                <a:close/>
              </a:path>
            </a:pathLst>
          </a:custGeom>
          <a:solidFill>
            <a:srgbClr val="4ED4E8"/>
          </a:solidFill>
          <a:ln w="7477"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0CDC7B8D-D1B4-4997-AEBD-22AEEB3B642E}"/>
              </a:ext>
            </a:extLst>
          </p:cNvPr>
          <p:cNvSpPr/>
          <p:nvPr/>
        </p:nvSpPr>
        <p:spPr>
          <a:xfrm>
            <a:off x="3926373" y="1872199"/>
            <a:ext cx="1588948" cy="1445092"/>
          </a:xfrm>
          <a:custGeom>
            <a:avLst/>
            <a:gdLst>
              <a:gd name="connsiteX0" fmla="*/ 2056652 w 2163448"/>
              <a:gd name="connsiteY0" fmla="*/ 1507863 h 1967580"/>
              <a:gd name="connsiteX1" fmla="*/ 2163449 w 2163448"/>
              <a:gd name="connsiteY1" fmla="*/ 1029747 h 1967580"/>
              <a:gd name="connsiteX2" fmla="*/ 379770 w 2163448"/>
              <a:gd name="connsiteY2" fmla="*/ 0 h 1967580"/>
              <a:gd name="connsiteX3" fmla="*/ 0 w 2163448"/>
              <a:gd name="connsiteY3" fmla="*/ 1507863 h 1967580"/>
              <a:gd name="connsiteX4" fmla="*/ 33056 w 2163448"/>
              <a:gd name="connsiteY4" fmla="*/ 1967580 h 1967580"/>
              <a:gd name="connsiteX5" fmla="*/ 2061289 w 2163448"/>
              <a:gd name="connsiteY5" fmla="*/ 1609947 h 1967580"/>
              <a:gd name="connsiteX6" fmla="*/ 2056652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2056652" y="1507863"/>
                </a:moveTo>
                <a:cubicBezTo>
                  <a:pt x="2056652" y="1336824"/>
                  <a:pt x="2095018" y="1174835"/>
                  <a:pt x="2163449" y="1029747"/>
                </a:cubicBezTo>
                <a:lnTo>
                  <a:pt x="379770" y="0"/>
                </a:lnTo>
                <a:cubicBezTo>
                  <a:pt x="137534" y="448649"/>
                  <a:pt x="0" y="962214"/>
                  <a:pt x="0" y="1507863"/>
                </a:cubicBezTo>
                <a:cubicBezTo>
                  <a:pt x="0" y="1664019"/>
                  <a:pt x="11293" y="1817482"/>
                  <a:pt x="33056" y="1967580"/>
                </a:cubicBezTo>
                <a:lnTo>
                  <a:pt x="2061289" y="1609947"/>
                </a:lnTo>
                <a:cubicBezTo>
                  <a:pt x="2058298" y="1576293"/>
                  <a:pt x="2056652" y="1542265"/>
                  <a:pt x="2056652" y="1507863"/>
                </a:cubicBezTo>
                <a:close/>
              </a:path>
            </a:pathLst>
          </a:custGeom>
          <a:solidFill>
            <a:srgbClr val="ADDBCB"/>
          </a:solidFill>
          <a:ln w="7477" cap="flat">
            <a:noFill/>
            <a:prstDash val="solid"/>
            <a:miter/>
          </a:ln>
        </p:spPr>
        <p:txBody>
          <a:bodyPr rtlCol="0" anchor="ctr"/>
          <a:lstStyle/>
          <a:p>
            <a:endParaRPr lang="en-US" dirty="0"/>
          </a:p>
        </p:txBody>
      </p:sp>
      <p:sp>
        <p:nvSpPr>
          <p:cNvPr id="66" name="Rectangle 65">
            <a:extLst>
              <a:ext uri="{FF2B5EF4-FFF2-40B4-BE49-F238E27FC236}">
                <a16:creationId xmlns:a16="http://schemas.microsoft.com/office/drawing/2014/main" id="{8A25B128-3B71-4E5F-B853-B0BE1AEA6F0C}"/>
              </a:ext>
            </a:extLst>
          </p:cNvPr>
          <p:cNvSpPr/>
          <p:nvPr/>
        </p:nvSpPr>
        <p:spPr>
          <a:xfrm>
            <a:off x="4152707" y="1220358"/>
            <a:ext cx="1747520" cy="611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ln w="0"/>
                <a:solidFill>
                  <a:schemeClr val="tx1"/>
                </a:solidFill>
              </a:rPr>
              <a:t>Identify </a:t>
            </a:r>
          </a:p>
          <a:p>
            <a:pPr algn="ctr">
              <a:lnSpc>
                <a:spcPct val="80000"/>
              </a:lnSpc>
            </a:pPr>
            <a:r>
              <a:rPr lang="en-US" sz="1600" dirty="0">
                <a:ln w="0"/>
                <a:solidFill>
                  <a:schemeClr val="tx1"/>
                </a:solidFill>
              </a:rPr>
              <a:t>priorities</a:t>
            </a:r>
          </a:p>
        </p:txBody>
      </p:sp>
      <p:sp>
        <p:nvSpPr>
          <p:cNvPr id="67" name="Rectangle 66">
            <a:extLst>
              <a:ext uri="{FF2B5EF4-FFF2-40B4-BE49-F238E27FC236}">
                <a16:creationId xmlns:a16="http://schemas.microsoft.com/office/drawing/2014/main" id="{9AD2580A-83CA-4095-BAFF-F9919C773E3F}"/>
              </a:ext>
            </a:extLst>
          </p:cNvPr>
          <p:cNvSpPr/>
          <p:nvPr/>
        </p:nvSpPr>
        <p:spPr>
          <a:xfrm>
            <a:off x="5358973" y="712594"/>
            <a:ext cx="1747520" cy="57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ln w="0"/>
                <a:solidFill>
                  <a:schemeClr val="tx1"/>
                </a:solidFill>
              </a:rPr>
              <a:t>Prepare </a:t>
            </a:r>
          </a:p>
          <a:p>
            <a:pPr algn="ctr">
              <a:lnSpc>
                <a:spcPct val="80000"/>
              </a:lnSpc>
            </a:pPr>
            <a:r>
              <a:rPr lang="en-US" sz="1600" dirty="0">
                <a:ln w="0"/>
                <a:solidFill>
                  <a:schemeClr val="tx1"/>
                </a:solidFill>
              </a:rPr>
              <a:t>analyses</a:t>
            </a:r>
          </a:p>
        </p:txBody>
      </p:sp>
      <p:sp>
        <p:nvSpPr>
          <p:cNvPr id="68" name="Rectangle 67">
            <a:extLst>
              <a:ext uri="{FF2B5EF4-FFF2-40B4-BE49-F238E27FC236}">
                <a16:creationId xmlns:a16="http://schemas.microsoft.com/office/drawing/2014/main" id="{3BF02F1B-00D9-4CB4-838A-6C7DADB8C780}"/>
              </a:ext>
            </a:extLst>
          </p:cNvPr>
          <p:cNvSpPr/>
          <p:nvPr/>
        </p:nvSpPr>
        <p:spPr>
          <a:xfrm>
            <a:off x="6825576" y="1220358"/>
            <a:ext cx="1256241"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stakeholders</a:t>
            </a:r>
          </a:p>
        </p:txBody>
      </p:sp>
      <p:sp>
        <p:nvSpPr>
          <p:cNvPr id="69" name="Rectangle 68">
            <a:extLst>
              <a:ext uri="{FF2B5EF4-FFF2-40B4-BE49-F238E27FC236}">
                <a16:creationId xmlns:a16="http://schemas.microsoft.com/office/drawing/2014/main" id="{08028B68-5171-4F23-B0C1-F1A9247639C0}"/>
              </a:ext>
            </a:extLst>
          </p:cNvPr>
          <p:cNvSpPr/>
          <p:nvPr/>
        </p:nvSpPr>
        <p:spPr>
          <a:xfrm>
            <a:off x="7503034" y="2456990"/>
            <a:ext cx="1129537" cy="565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solidFill>
                  <a:srgbClr val="242154"/>
                </a:solidFill>
              </a:rPr>
              <a:t>Leverage your team</a:t>
            </a:r>
          </a:p>
        </p:txBody>
      </p:sp>
      <p:sp>
        <p:nvSpPr>
          <p:cNvPr id="70" name="Rectangle 69">
            <a:extLst>
              <a:ext uri="{FF2B5EF4-FFF2-40B4-BE49-F238E27FC236}">
                <a16:creationId xmlns:a16="http://schemas.microsoft.com/office/drawing/2014/main" id="{35F4DF7C-3E34-491A-8E84-F50FFF051B6A}"/>
              </a:ext>
            </a:extLst>
          </p:cNvPr>
          <p:cNvSpPr/>
          <p:nvPr/>
        </p:nvSpPr>
        <p:spPr>
          <a:xfrm>
            <a:off x="7060844" y="3307317"/>
            <a:ext cx="1302943" cy="884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solidFill>
                  <a:srgbClr val="242154"/>
                </a:solidFill>
              </a:rPr>
              <a:t>Facilitate a meeting</a:t>
            </a:r>
          </a:p>
        </p:txBody>
      </p:sp>
      <p:sp>
        <p:nvSpPr>
          <p:cNvPr id="71" name="Rectangle 70">
            <a:extLst>
              <a:ext uri="{FF2B5EF4-FFF2-40B4-BE49-F238E27FC236}">
                <a16:creationId xmlns:a16="http://schemas.microsoft.com/office/drawing/2014/main" id="{65773220-E37C-4967-A37C-07FEA1DF4D24}"/>
              </a:ext>
            </a:extLst>
          </p:cNvPr>
          <p:cNvSpPr/>
          <p:nvPr/>
        </p:nvSpPr>
        <p:spPr>
          <a:xfrm>
            <a:off x="6269991" y="4441582"/>
            <a:ext cx="1169864" cy="56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solidFill>
                  <a:srgbClr val="242154"/>
                </a:solidFill>
              </a:rPr>
              <a:t>Root causes and solutions</a:t>
            </a:r>
          </a:p>
        </p:txBody>
      </p:sp>
      <p:sp>
        <p:nvSpPr>
          <p:cNvPr id="72" name="Rectangle 71">
            <a:extLst>
              <a:ext uri="{FF2B5EF4-FFF2-40B4-BE49-F238E27FC236}">
                <a16:creationId xmlns:a16="http://schemas.microsoft.com/office/drawing/2014/main" id="{122A9A76-117E-44BC-AE43-979D4B95DC56}"/>
              </a:ext>
            </a:extLst>
          </p:cNvPr>
          <p:cNvSpPr/>
          <p:nvPr/>
        </p:nvSpPr>
        <p:spPr>
          <a:xfrm>
            <a:off x="5031157" y="4491195"/>
            <a:ext cx="1252608" cy="56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solidFill>
                  <a:srgbClr val="242154"/>
                </a:solidFill>
              </a:rPr>
              <a:t>Action planning</a:t>
            </a:r>
          </a:p>
        </p:txBody>
      </p:sp>
      <p:sp>
        <p:nvSpPr>
          <p:cNvPr id="73" name="Rectangle 72">
            <a:extLst>
              <a:ext uri="{FF2B5EF4-FFF2-40B4-BE49-F238E27FC236}">
                <a16:creationId xmlns:a16="http://schemas.microsoft.com/office/drawing/2014/main" id="{4879C5AE-0817-435A-946A-A6425D30DF90}"/>
              </a:ext>
            </a:extLst>
          </p:cNvPr>
          <p:cNvSpPr/>
          <p:nvPr/>
        </p:nvSpPr>
        <p:spPr>
          <a:xfrm>
            <a:off x="4085023" y="3740500"/>
            <a:ext cx="1164279" cy="442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solidFill>
                  <a:srgbClr val="242154"/>
                </a:solidFill>
              </a:rPr>
              <a:t>Implement changes</a:t>
            </a:r>
          </a:p>
        </p:txBody>
      </p:sp>
      <p:sp>
        <p:nvSpPr>
          <p:cNvPr id="74" name="Rectangle 73">
            <a:extLst>
              <a:ext uri="{FF2B5EF4-FFF2-40B4-BE49-F238E27FC236}">
                <a16:creationId xmlns:a16="http://schemas.microsoft.com/office/drawing/2014/main" id="{FD9FCE42-EE73-4B29-B854-31DE26D879E1}"/>
              </a:ext>
            </a:extLst>
          </p:cNvPr>
          <p:cNvSpPr/>
          <p:nvPr/>
        </p:nvSpPr>
        <p:spPr>
          <a:xfrm>
            <a:off x="3914898" y="2409592"/>
            <a:ext cx="1086773" cy="50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solidFill>
                  <a:srgbClr val="242154"/>
                </a:solidFill>
              </a:rPr>
              <a:t>Monitor progress</a:t>
            </a:r>
          </a:p>
        </p:txBody>
      </p:sp>
      <p:grpSp>
        <p:nvGrpSpPr>
          <p:cNvPr id="75" name="Group 74">
            <a:extLst>
              <a:ext uri="{FF2B5EF4-FFF2-40B4-BE49-F238E27FC236}">
                <a16:creationId xmlns:a16="http://schemas.microsoft.com/office/drawing/2014/main" id="{ACBF6318-6D3D-41FE-AB2A-4861CB446A8F}"/>
              </a:ext>
            </a:extLst>
          </p:cNvPr>
          <p:cNvGrpSpPr/>
          <p:nvPr/>
        </p:nvGrpSpPr>
        <p:grpSpPr>
          <a:xfrm>
            <a:off x="5169901" y="1758859"/>
            <a:ext cx="2156488" cy="754332"/>
            <a:chOff x="2482279" y="2050665"/>
            <a:chExt cx="2156488" cy="754332"/>
          </a:xfrm>
        </p:grpSpPr>
        <p:pic>
          <p:nvPicPr>
            <p:cNvPr id="76" name="Graphic 75">
              <a:extLst>
                <a:ext uri="{FF2B5EF4-FFF2-40B4-BE49-F238E27FC236}">
                  <a16:creationId xmlns:a16="http://schemas.microsoft.com/office/drawing/2014/main" id="{1BB7C912-E737-40D1-97B9-C7AF98CEBB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2279" y="2081863"/>
              <a:ext cx="2156488" cy="723134"/>
            </a:xfrm>
            <a:prstGeom prst="rect">
              <a:avLst/>
            </a:prstGeom>
          </p:spPr>
        </p:pic>
        <p:sp>
          <p:nvSpPr>
            <p:cNvPr id="77" name="Rectangle 76">
              <a:extLst>
                <a:ext uri="{FF2B5EF4-FFF2-40B4-BE49-F238E27FC236}">
                  <a16:creationId xmlns:a16="http://schemas.microsoft.com/office/drawing/2014/main" id="{EEA46E61-6664-483C-8533-5764055EC0C0}"/>
                </a:ext>
              </a:extLst>
            </p:cNvPr>
            <p:cNvSpPr/>
            <p:nvPr/>
          </p:nvSpPr>
          <p:spPr>
            <a:xfrm>
              <a:off x="2865458" y="2050665"/>
              <a:ext cx="1384783"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ln w="0"/>
                  <a:solidFill>
                    <a:schemeClr val="bg1"/>
                  </a:solidFill>
                </a:rPr>
                <a:t>1 PREPARE</a:t>
              </a:r>
            </a:p>
          </p:txBody>
        </p:sp>
      </p:grpSp>
      <p:pic>
        <p:nvPicPr>
          <p:cNvPr id="78" name="Graphic 77">
            <a:extLst>
              <a:ext uri="{FF2B5EF4-FFF2-40B4-BE49-F238E27FC236}">
                <a16:creationId xmlns:a16="http://schemas.microsoft.com/office/drawing/2014/main" id="{CE545F19-6729-4C23-8B36-A2420C20CC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230881">
            <a:off x="5847101" y="3020360"/>
            <a:ext cx="2156488" cy="723134"/>
          </a:xfrm>
          <a:prstGeom prst="rect">
            <a:avLst/>
          </a:prstGeom>
        </p:spPr>
      </p:pic>
      <p:sp>
        <p:nvSpPr>
          <p:cNvPr id="79" name="Rectangle 78">
            <a:extLst>
              <a:ext uri="{FF2B5EF4-FFF2-40B4-BE49-F238E27FC236}">
                <a16:creationId xmlns:a16="http://schemas.microsoft.com/office/drawing/2014/main" id="{9AA29400-B4C9-42A3-A037-3F38B0B7C8C5}"/>
              </a:ext>
            </a:extLst>
          </p:cNvPr>
          <p:cNvSpPr/>
          <p:nvPr/>
        </p:nvSpPr>
        <p:spPr>
          <a:xfrm rot="18631672">
            <a:off x="6182702" y="3238919"/>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ln w="0"/>
                <a:solidFill>
                  <a:schemeClr val="bg1"/>
                </a:solidFill>
              </a:rPr>
              <a:t>2 FACILITATE</a:t>
            </a:r>
          </a:p>
        </p:txBody>
      </p:sp>
      <p:pic>
        <p:nvPicPr>
          <p:cNvPr id="80" name="Graphic 79">
            <a:extLst>
              <a:ext uri="{FF2B5EF4-FFF2-40B4-BE49-F238E27FC236}">
                <a16:creationId xmlns:a16="http://schemas.microsoft.com/office/drawing/2014/main" id="{DEAF480A-1D99-4018-ABAA-AE80210FEA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388735">
            <a:off x="4478323" y="3013999"/>
            <a:ext cx="2156488" cy="723134"/>
          </a:xfrm>
          <a:prstGeom prst="rect">
            <a:avLst/>
          </a:prstGeom>
        </p:spPr>
      </p:pic>
      <p:sp>
        <p:nvSpPr>
          <p:cNvPr id="81" name="Rectangle 80">
            <a:extLst>
              <a:ext uri="{FF2B5EF4-FFF2-40B4-BE49-F238E27FC236}">
                <a16:creationId xmlns:a16="http://schemas.microsoft.com/office/drawing/2014/main" id="{12F49A7E-3665-4904-BE6F-9BC85533A5C0}"/>
              </a:ext>
            </a:extLst>
          </p:cNvPr>
          <p:cNvSpPr/>
          <p:nvPr/>
        </p:nvSpPr>
        <p:spPr>
          <a:xfrm rot="2561542">
            <a:off x="4774743" y="3277994"/>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ln w="0"/>
                <a:solidFill>
                  <a:schemeClr val="accent1">
                    <a:lumMod val="50000"/>
                  </a:schemeClr>
                </a:solidFill>
              </a:rPr>
              <a:t>3 ACTION</a:t>
            </a:r>
          </a:p>
        </p:txBody>
      </p:sp>
    </p:spTree>
    <p:extLst>
      <p:ext uri="{BB962C8B-B14F-4D97-AF65-F5344CB8AC3E}">
        <p14:creationId xmlns:p14="http://schemas.microsoft.com/office/powerpoint/2010/main" val="166703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250"/>
                                  </p:stCondLst>
                                  <p:childTnLst>
                                    <p:animMotion origin="layout" path="M 0 0 C 0.069 0 0.125 0.056 0.125 0.125 C 0.125 0.194 0.069 0.25 0 0.25 C -0.069 0.25 -0.125 0.194 -0.125 0.125 C -0.125 0.056 -0.069 0 0 0 Z" pathEditMode="relative" ptsTypes="">
                                      <p:cBhvr>
                                        <p:cTn id="6" dur="4000" fill="hold"/>
                                        <p:tgtEl>
                                          <p:spTgt spid="7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92216C1-F870-47F7-9B41-41458C2A8E65}"/>
              </a:ext>
            </a:extLst>
          </p:cNvPr>
          <p:cNvSpPr>
            <a:spLocks noGrp="1"/>
          </p:cNvSpPr>
          <p:nvPr>
            <p:ph type="body" sz="quarter" idx="14"/>
          </p:nvPr>
        </p:nvSpPr>
        <p:spPr>
          <a:xfrm>
            <a:off x="483355" y="788417"/>
            <a:ext cx="7685955" cy="837214"/>
          </a:xfrm>
        </p:spPr>
        <p:txBody>
          <a:bodyPr/>
          <a:lstStyle/>
          <a:p>
            <a:r>
              <a:rPr lang="en-US" sz="2800" dirty="0"/>
              <a:t>How many of us begin preparing a presentation like this?</a:t>
            </a:r>
            <a:endParaRPr lang="en-UG" sz="2800" dirty="0"/>
          </a:p>
        </p:txBody>
      </p:sp>
      <p:sp>
        <p:nvSpPr>
          <p:cNvPr id="14" name="Rectangle 13">
            <a:extLst>
              <a:ext uri="{FF2B5EF4-FFF2-40B4-BE49-F238E27FC236}">
                <a16:creationId xmlns:a16="http://schemas.microsoft.com/office/drawing/2014/main" id="{76B1C5B7-CDA1-4D74-B1C8-681587F36018}"/>
              </a:ext>
            </a:extLst>
          </p:cNvPr>
          <p:cNvSpPr/>
          <p:nvPr/>
        </p:nvSpPr>
        <p:spPr>
          <a:xfrm>
            <a:off x="6346243" y="4934743"/>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peech Bubble: Oval 14">
            <a:extLst>
              <a:ext uri="{FF2B5EF4-FFF2-40B4-BE49-F238E27FC236}">
                <a16:creationId xmlns:a16="http://schemas.microsoft.com/office/drawing/2014/main" id="{9239CDD3-57EE-4CA8-830F-E51EABA1454C}"/>
              </a:ext>
            </a:extLst>
          </p:cNvPr>
          <p:cNvSpPr/>
          <p:nvPr/>
        </p:nvSpPr>
        <p:spPr>
          <a:xfrm>
            <a:off x="3885270" y="2008881"/>
            <a:ext cx="2341880" cy="1539881"/>
          </a:xfrm>
          <a:prstGeom prst="wedgeEllipseCallout">
            <a:avLst/>
          </a:prstGeom>
          <a:solidFill>
            <a:schemeClr val="bg1"/>
          </a:solidFill>
          <a:ln w="15875">
            <a:solidFill>
              <a:srgbClr val="24215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3">
                    <a:lumMod val="50000"/>
                  </a:schemeClr>
                </a:solidFill>
                <a:latin typeface="Arial" panose="020B0604020202020204" pitchFamily="34" charset="0"/>
                <a:cs typeface="Arial" panose="020B0604020202020204" pitchFamily="34" charset="0"/>
              </a:rPr>
              <a:t>I know! Will start with analysis of the no. of children exiting residential care!</a:t>
            </a:r>
          </a:p>
        </p:txBody>
      </p:sp>
      <p:sp>
        <p:nvSpPr>
          <p:cNvPr id="16" name="Speech Bubble: Oval 15">
            <a:extLst>
              <a:ext uri="{FF2B5EF4-FFF2-40B4-BE49-F238E27FC236}">
                <a16:creationId xmlns:a16="http://schemas.microsoft.com/office/drawing/2014/main" id="{FA440F45-373A-43BE-894A-B77A34277B6A}"/>
              </a:ext>
            </a:extLst>
          </p:cNvPr>
          <p:cNvSpPr/>
          <p:nvPr/>
        </p:nvSpPr>
        <p:spPr>
          <a:xfrm>
            <a:off x="790114" y="3397189"/>
            <a:ext cx="2840182" cy="1854283"/>
          </a:xfrm>
          <a:prstGeom prst="wedgeEllipseCallout">
            <a:avLst>
              <a:gd name="adj1" fmla="val 47280"/>
              <a:gd name="adj2" fmla="val 46928"/>
            </a:avLst>
          </a:prstGeom>
          <a:noFill/>
          <a:ln w="15875">
            <a:solidFill>
              <a:srgbClr val="EC1C2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But we also want to talk about  length of stay in residential care!</a:t>
            </a:r>
          </a:p>
        </p:txBody>
      </p:sp>
      <p:sp>
        <p:nvSpPr>
          <p:cNvPr id="17" name="Speech Bubble: Oval 16">
            <a:extLst>
              <a:ext uri="{FF2B5EF4-FFF2-40B4-BE49-F238E27FC236}">
                <a16:creationId xmlns:a16="http://schemas.microsoft.com/office/drawing/2014/main" id="{652ECE1E-58C7-4DEE-951C-FC0AF53E7D46}"/>
              </a:ext>
            </a:extLst>
          </p:cNvPr>
          <p:cNvSpPr/>
          <p:nvPr/>
        </p:nvSpPr>
        <p:spPr>
          <a:xfrm>
            <a:off x="4661572" y="3438951"/>
            <a:ext cx="2667267" cy="1706027"/>
          </a:xfrm>
          <a:prstGeom prst="wedgeEllipseCallout">
            <a:avLst>
              <a:gd name="adj1" fmla="val -58273"/>
              <a:gd name="adj2" fmla="val 22920"/>
            </a:avLst>
          </a:prstGeom>
          <a:solidFill>
            <a:schemeClr val="bg1"/>
          </a:solid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It’s been a while since we’ve looked at new admissions</a:t>
            </a:r>
          </a:p>
        </p:txBody>
      </p:sp>
      <p:sp>
        <p:nvSpPr>
          <p:cNvPr id="18" name="Speech Bubble: Oval 17">
            <a:extLst>
              <a:ext uri="{FF2B5EF4-FFF2-40B4-BE49-F238E27FC236}">
                <a16:creationId xmlns:a16="http://schemas.microsoft.com/office/drawing/2014/main" id="{6C023748-484F-461E-9A71-A826EE9C3356}"/>
              </a:ext>
            </a:extLst>
          </p:cNvPr>
          <p:cNvSpPr/>
          <p:nvPr/>
        </p:nvSpPr>
        <p:spPr>
          <a:xfrm>
            <a:off x="6981317" y="3429000"/>
            <a:ext cx="2198469" cy="1854283"/>
          </a:xfrm>
          <a:prstGeom prst="wedgeEllipseCallout">
            <a:avLst>
              <a:gd name="adj1" fmla="val -64588"/>
              <a:gd name="adj2" fmla="val 20973"/>
            </a:avLst>
          </a:prstGeom>
          <a:solidFill>
            <a:schemeClr val="bg1"/>
          </a:solidFill>
          <a:ln w="15875">
            <a:solidFill>
              <a:srgbClr val="24215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And we’re still under pressure to close orphanages!!</a:t>
            </a:r>
          </a:p>
        </p:txBody>
      </p:sp>
      <p:sp>
        <p:nvSpPr>
          <p:cNvPr id="19" name="Speech Bubble: Oval 18">
            <a:extLst>
              <a:ext uri="{FF2B5EF4-FFF2-40B4-BE49-F238E27FC236}">
                <a16:creationId xmlns:a16="http://schemas.microsoft.com/office/drawing/2014/main" id="{DDBB0499-A032-4907-9D7B-6C1783DD6190}"/>
              </a:ext>
            </a:extLst>
          </p:cNvPr>
          <p:cNvSpPr/>
          <p:nvPr/>
        </p:nvSpPr>
        <p:spPr>
          <a:xfrm>
            <a:off x="5953802" y="1910955"/>
            <a:ext cx="2885987" cy="1706027"/>
          </a:xfrm>
          <a:prstGeom prst="wedgeEllipseCallout">
            <a:avLst>
              <a:gd name="adj1" fmla="val -41583"/>
              <a:gd name="adj2" fmla="val 52118"/>
            </a:avLst>
          </a:prstGeom>
          <a:solidFill>
            <a:schemeClr val="bg1"/>
          </a:solidFill>
          <a:ln w="15875">
            <a:solidFill>
              <a:srgbClr val="EC1C2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I wonder if care planning has improved since we conducted the training?</a:t>
            </a:r>
          </a:p>
        </p:txBody>
      </p:sp>
      <p:sp>
        <p:nvSpPr>
          <p:cNvPr id="20" name="Speech Bubble: Oval 19">
            <a:extLst>
              <a:ext uri="{FF2B5EF4-FFF2-40B4-BE49-F238E27FC236}">
                <a16:creationId xmlns:a16="http://schemas.microsoft.com/office/drawing/2014/main" id="{C773D143-2E52-4F2A-B815-6BACF00A1FD4}"/>
              </a:ext>
            </a:extLst>
          </p:cNvPr>
          <p:cNvSpPr/>
          <p:nvPr/>
        </p:nvSpPr>
        <p:spPr>
          <a:xfrm>
            <a:off x="1306787" y="2008881"/>
            <a:ext cx="2667267" cy="1620302"/>
          </a:xfrm>
          <a:prstGeom prst="wedgeEllipseCallout">
            <a:avLst>
              <a:gd name="adj1" fmla="val 30591"/>
              <a:gd name="adj2" fmla="val 55362"/>
            </a:avLst>
          </a:prstGeom>
          <a:solidFill>
            <a:schemeClr val="bg1"/>
          </a:solidFill>
          <a:ln w="15875">
            <a:solidFill>
              <a:srgbClr val="4ED4E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Of course, we need to look at placement review as well!</a:t>
            </a:r>
          </a:p>
        </p:txBody>
      </p:sp>
      <p:sp>
        <p:nvSpPr>
          <p:cNvPr id="21" name="Speech Bubble: Oval 20">
            <a:extLst>
              <a:ext uri="{FF2B5EF4-FFF2-40B4-BE49-F238E27FC236}">
                <a16:creationId xmlns:a16="http://schemas.microsoft.com/office/drawing/2014/main" id="{456874CC-AE93-4A8F-B8F6-303D467161F7}"/>
              </a:ext>
            </a:extLst>
          </p:cNvPr>
          <p:cNvSpPr/>
          <p:nvPr/>
        </p:nvSpPr>
        <p:spPr>
          <a:xfrm>
            <a:off x="143358" y="4830648"/>
            <a:ext cx="2272616" cy="1854283"/>
          </a:xfrm>
          <a:prstGeom prst="wedgeEllipseCallout">
            <a:avLst>
              <a:gd name="adj1" fmla="val 64873"/>
              <a:gd name="adj2" fmla="val -12767"/>
            </a:avLst>
          </a:prstGeom>
          <a:solidFill>
            <a:schemeClr val="bg1"/>
          </a:solidFill>
          <a:ln w="15875">
            <a:solidFill>
              <a:srgbClr val="45BFA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And we want to highlight our reasons for entry into care!</a:t>
            </a:r>
          </a:p>
        </p:txBody>
      </p:sp>
      <p:sp>
        <p:nvSpPr>
          <p:cNvPr id="22" name="Speech Bubble: Oval 21">
            <a:extLst>
              <a:ext uri="{FF2B5EF4-FFF2-40B4-BE49-F238E27FC236}">
                <a16:creationId xmlns:a16="http://schemas.microsoft.com/office/drawing/2014/main" id="{66E55117-A36C-4A58-8E7A-8BBE12B62484}"/>
              </a:ext>
            </a:extLst>
          </p:cNvPr>
          <p:cNvSpPr/>
          <p:nvPr/>
        </p:nvSpPr>
        <p:spPr>
          <a:xfrm>
            <a:off x="5001569" y="4847311"/>
            <a:ext cx="2667267" cy="1696337"/>
          </a:xfrm>
          <a:prstGeom prst="wedgeEllipseCallout">
            <a:avLst>
              <a:gd name="adj1" fmla="val -60077"/>
              <a:gd name="adj2" fmla="val -7576"/>
            </a:avLst>
          </a:prstGeom>
          <a:solidFill>
            <a:schemeClr val="bg1"/>
          </a:solidFill>
          <a:ln w="15875">
            <a:solidFill>
              <a:srgbClr val="4ED4E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Are there more female children in care?</a:t>
            </a:r>
          </a:p>
        </p:txBody>
      </p:sp>
      <p:pic>
        <p:nvPicPr>
          <p:cNvPr id="23" name="Picture 22" descr="A picture containing shirt, umbrella&#10;&#10;Description automatically generated">
            <a:extLst>
              <a:ext uri="{FF2B5EF4-FFF2-40B4-BE49-F238E27FC236}">
                <a16:creationId xmlns:a16="http://schemas.microsoft.com/office/drawing/2014/main" id="{2FEEC127-7AD4-4BBC-AF23-7B9315C28697}"/>
              </a:ext>
            </a:extLst>
          </p:cNvPr>
          <p:cNvPicPr>
            <a:picLocks noChangeAspect="1"/>
          </p:cNvPicPr>
          <p:nvPr/>
        </p:nvPicPr>
        <p:blipFill>
          <a:blip r:embed="rId3"/>
          <a:stretch>
            <a:fillRect/>
          </a:stretch>
        </p:blipFill>
        <p:spPr>
          <a:xfrm>
            <a:off x="1917497" y="3556961"/>
            <a:ext cx="3084072" cy="3313563"/>
          </a:xfrm>
          <a:prstGeom prst="rect">
            <a:avLst/>
          </a:prstGeom>
        </p:spPr>
      </p:pic>
    </p:spTree>
    <p:extLst>
      <p:ext uri="{BB962C8B-B14F-4D97-AF65-F5344CB8AC3E}">
        <p14:creationId xmlns:p14="http://schemas.microsoft.com/office/powerpoint/2010/main" val="161185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97B114-99BA-4096-B153-7B8AB398705F}"/>
              </a:ext>
            </a:extLst>
          </p:cNvPr>
          <p:cNvSpPr>
            <a:spLocks noGrp="1"/>
          </p:cNvSpPr>
          <p:nvPr>
            <p:ph type="body" sz="quarter" idx="13"/>
          </p:nvPr>
        </p:nvSpPr>
        <p:spPr>
          <a:xfrm>
            <a:off x="487285" y="1669795"/>
            <a:ext cx="7680171" cy="4125685"/>
          </a:xfrm>
        </p:spPr>
        <p:txBody>
          <a:bodyPr/>
          <a:lstStyle/>
          <a:p>
            <a:pPr marL="342900" indent="-342900">
              <a:lnSpc>
                <a:spcPct val="120000"/>
              </a:lnSpc>
              <a:spcBef>
                <a:spcPts val="0"/>
              </a:spcBef>
              <a:spcAft>
                <a:spcPts val="1200"/>
              </a:spcAft>
              <a:buClr>
                <a:srgbClr val="4ED4E8"/>
              </a:buClr>
              <a:buFont typeface="+mj-lt"/>
              <a:buAutoNum type="arabicPeriod"/>
            </a:pPr>
            <a:r>
              <a:rPr lang="en-US" sz="2000" spc="50" dirty="0">
                <a:ea typeface="+mn-ea"/>
              </a:rPr>
              <a:t>Brainstorm about what different duty bearers/actors in care reform are interested in knowing</a:t>
            </a:r>
          </a:p>
          <a:p>
            <a:pPr marL="342900" indent="-342900">
              <a:lnSpc>
                <a:spcPct val="120000"/>
              </a:lnSpc>
              <a:spcBef>
                <a:spcPts val="0"/>
              </a:spcBef>
              <a:spcAft>
                <a:spcPts val="1200"/>
              </a:spcAft>
              <a:buClr>
                <a:srgbClr val="4ED4E8"/>
              </a:buClr>
              <a:buFont typeface="+mj-lt"/>
              <a:buAutoNum type="arabicPeriod"/>
            </a:pPr>
            <a:r>
              <a:rPr lang="en-US" sz="2000" spc="50" dirty="0">
                <a:ea typeface="+mn-ea"/>
              </a:rPr>
              <a:t>Discuss indicators/data: desire to know more</a:t>
            </a:r>
          </a:p>
          <a:p>
            <a:pPr marL="342900" indent="-342900">
              <a:lnSpc>
                <a:spcPct val="120000"/>
              </a:lnSpc>
              <a:spcBef>
                <a:spcPts val="0"/>
              </a:spcBef>
              <a:spcAft>
                <a:spcPts val="1200"/>
              </a:spcAft>
              <a:buClr>
                <a:srgbClr val="4ED4E8"/>
              </a:buClr>
              <a:buFont typeface="+mj-lt"/>
              <a:buAutoNum type="arabicPeriod"/>
            </a:pPr>
            <a:r>
              <a:rPr lang="en-US" sz="2000" spc="50" dirty="0">
                <a:ea typeface="+mn-ea"/>
              </a:rPr>
              <a:t>Gather feedback from children impacted, families supported, and alternative care service providers (e.g., residential and foster care service providers)</a:t>
            </a:r>
          </a:p>
          <a:p>
            <a:pPr marL="342900" indent="-342900">
              <a:lnSpc>
                <a:spcPct val="120000"/>
              </a:lnSpc>
              <a:spcBef>
                <a:spcPts val="0"/>
              </a:spcBef>
              <a:spcAft>
                <a:spcPts val="1200"/>
              </a:spcAft>
              <a:buClr>
                <a:srgbClr val="4ED4E8"/>
              </a:buClr>
              <a:buFont typeface="+mj-lt"/>
              <a:buAutoNum type="arabicPeriod"/>
            </a:pPr>
            <a:r>
              <a:rPr lang="en-US" sz="2000" spc="50" dirty="0">
                <a:ea typeface="+mn-ea"/>
              </a:rPr>
              <a:t>Consider external factors: for example, donor questions</a:t>
            </a:r>
            <a:endParaRPr lang="en-UG" sz="2000" spc="50" dirty="0">
              <a:ea typeface="+mn-ea"/>
            </a:endParaRPr>
          </a:p>
        </p:txBody>
      </p:sp>
      <p:sp>
        <p:nvSpPr>
          <p:cNvPr id="3" name="Text Placeholder 2">
            <a:extLst>
              <a:ext uri="{FF2B5EF4-FFF2-40B4-BE49-F238E27FC236}">
                <a16:creationId xmlns:a16="http://schemas.microsoft.com/office/drawing/2014/main" id="{DC9FDB50-27F7-4E54-8D7F-693DA56F238E}"/>
              </a:ext>
            </a:extLst>
          </p:cNvPr>
          <p:cNvSpPr>
            <a:spLocks noGrp="1"/>
          </p:cNvSpPr>
          <p:nvPr>
            <p:ph type="body" sz="quarter" idx="14"/>
          </p:nvPr>
        </p:nvSpPr>
        <p:spPr>
          <a:xfrm>
            <a:off x="487285" y="832581"/>
            <a:ext cx="7866245" cy="837214"/>
          </a:xfrm>
        </p:spPr>
        <p:txBody>
          <a:bodyPr/>
          <a:lstStyle/>
          <a:p>
            <a:r>
              <a:rPr lang="en-US" dirty="0"/>
              <a:t>How do I identify questions of interest?</a:t>
            </a:r>
            <a:br>
              <a:rPr lang="en-US" dirty="0"/>
            </a:br>
            <a:endParaRPr lang="en-UG" dirty="0"/>
          </a:p>
        </p:txBody>
      </p:sp>
    </p:spTree>
    <p:extLst>
      <p:ext uri="{BB962C8B-B14F-4D97-AF65-F5344CB8AC3E}">
        <p14:creationId xmlns:p14="http://schemas.microsoft.com/office/powerpoint/2010/main" val="4116117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E16102-4CEE-4AF3-88F0-88936F3D8704}"/>
              </a:ext>
            </a:extLst>
          </p:cNvPr>
          <p:cNvSpPr>
            <a:spLocks noGrp="1"/>
          </p:cNvSpPr>
          <p:nvPr>
            <p:ph type="body" sz="quarter" idx="13"/>
          </p:nvPr>
        </p:nvSpPr>
        <p:spPr>
          <a:xfrm>
            <a:off x="527479" y="1665660"/>
            <a:ext cx="8292485" cy="2590800"/>
          </a:xfrm>
        </p:spPr>
        <p:txBody>
          <a:bodyPr/>
          <a:lstStyle/>
          <a:p>
            <a:pPr marL="342900" indent="-342900">
              <a:lnSpc>
                <a:spcPct val="120000"/>
              </a:lnSpc>
              <a:spcBef>
                <a:spcPts val="0"/>
              </a:spcBef>
              <a:spcAft>
                <a:spcPts val="1200"/>
              </a:spcAft>
              <a:buClr>
                <a:srgbClr val="4ED4E8"/>
              </a:buClr>
              <a:buFont typeface="+mj-lt"/>
              <a:buAutoNum type="arabicPeriod"/>
            </a:pPr>
            <a:r>
              <a:rPr lang="en-GB" sz="2200" spc="50" dirty="0">
                <a:ea typeface="+mn-ea"/>
              </a:rPr>
              <a:t>Relevant</a:t>
            </a:r>
          </a:p>
          <a:p>
            <a:pPr marL="342900" indent="-342900">
              <a:lnSpc>
                <a:spcPct val="120000"/>
              </a:lnSpc>
              <a:spcBef>
                <a:spcPts val="0"/>
              </a:spcBef>
              <a:spcAft>
                <a:spcPts val="1200"/>
              </a:spcAft>
              <a:buClr>
                <a:srgbClr val="4ED4E8"/>
              </a:buClr>
              <a:buFont typeface="+mj-lt"/>
              <a:buAutoNum type="arabicPeriod"/>
            </a:pPr>
            <a:r>
              <a:rPr lang="en-GB" sz="2200" spc="50" dirty="0">
                <a:ea typeface="+mn-ea"/>
              </a:rPr>
              <a:t>Answerable</a:t>
            </a:r>
          </a:p>
          <a:p>
            <a:pPr marL="342900" indent="-342900">
              <a:lnSpc>
                <a:spcPct val="120000"/>
              </a:lnSpc>
              <a:spcBef>
                <a:spcPts val="0"/>
              </a:spcBef>
              <a:spcAft>
                <a:spcPts val="1200"/>
              </a:spcAft>
              <a:buClr>
                <a:srgbClr val="4ED4E8"/>
              </a:buClr>
              <a:buFont typeface="+mj-lt"/>
              <a:buAutoNum type="arabicPeriod"/>
            </a:pPr>
            <a:r>
              <a:rPr lang="en-GB" sz="2200" spc="50" dirty="0">
                <a:ea typeface="+mn-ea"/>
              </a:rPr>
              <a:t>Actionable</a:t>
            </a:r>
          </a:p>
          <a:p>
            <a:pPr marL="342900" indent="-342900">
              <a:lnSpc>
                <a:spcPct val="120000"/>
              </a:lnSpc>
              <a:spcBef>
                <a:spcPts val="0"/>
              </a:spcBef>
              <a:spcAft>
                <a:spcPts val="1200"/>
              </a:spcAft>
              <a:buClr>
                <a:srgbClr val="4ED4E8"/>
              </a:buClr>
              <a:buFont typeface="+mj-lt"/>
              <a:buAutoNum type="arabicPeriod"/>
            </a:pPr>
            <a:r>
              <a:rPr lang="en-GB" sz="2200" spc="50" dirty="0">
                <a:ea typeface="+mn-ea"/>
              </a:rPr>
              <a:t>Timely</a:t>
            </a:r>
            <a:endParaRPr lang="en-UG" sz="2200" spc="50" dirty="0">
              <a:ea typeface="+mn-ea"/>
            </a:endParaRPr>
          </a:p>
        </p:txBody>
      </p:sp>
      <p:sp>
        <p:nvSpPr>
          <p:cNvPr id="3" name="Text Placeholder 2">
            <a:extLst>
              <a:ext uri="{FF2B5EF4-FFF2-40B4-BE49-F238E27FC236}">
                <a16:creationId xmlns:a16="http://schemas.microsoft.com/office/drawing/2014/main" id="{E8F01EDD-932B-4404-AF3F-02C4658C9376}"/>
              </a:ext>
            </a:extLst>
          </p:cNvPr>
          <p:cNvSpPr>
            <a:spLocks noGrp="1"/>
          </p:cNvSpPr>
          <p:nvPr>
            <p:ph type="body" sz="quarter" idx="14"/>
          </p:nvPr>
        </p:nvSpPr>
        <p:spPr>
          <a:xfrm>
            <a:off x="527479" y="828446"/>
            <a:ext cx="6830291" cy="837214"/>
          </a:xfrm>
        </p:spPr>
        <p:txBody>
          <a:bodyPr/>
          <a:lstStyle/>
          <a:p>
            <a:r>
              <a:rPr lang="en-GB" dirty="0"/>
              <a:t>Criteria for prioritizing questions</a:t>
            </a:r>
            <a:endParaRPr lang="en-UG" dirty="0"/>
          </a:p>
        </p:txBody>
      </p:sp>
      <p:pic>
        <p:nvPicPr>
          <p:cNvPr id="4" name="Picture 2">
            <a:extLst>
              <a:ext uri="{FF2B5EF4-FFF2-40B4-BE49-F238E27FC236}">
                <a16:creationId xmlns:a16="http://schemas.microsoft.com/office/drawing/2014/main" id="{4ED75F7B-6881-420C-8736-C2279579D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2291" y="2076610"/>
            <a:ext cx="3725956" cy="3193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225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D338DF-0D5C-4CC9-A6E8-42F19302962E}"/>
              </a:ext>
            </a:extLst>
          </p:cNvPr>
          <p:cNvSpPr>
            <a:spLocks noGrp="1"/>
          </p:cNvSpPr>
          <p:nvPr>
            <p:ph type="body" sz="quarter" idx="14"/>
          </p:nvPr>
        </p:nvSpPr>
        <p:spPr>
          <a:xfrm>
            <a:off x="422641" y="818541"/>
            <a:ext cx="8726895" cy="837214"/>
          </a:xfrm>
        </p:spPr>
        <p:txBody>
          <a:bodyPr/>
          <a:lstStyle/>
          <a:p>
            <a:r>
              <a:rPr lang="en-US" dirty="0"/>
              <a:t>Possible questions of interest</a:t>
            </a:r>
            <a:endParaRPr lang="en-UG" dirty="0"/>
          </a:p>
        </p:txBody>
      </p:sp>
      <p:graphicFrame>
        <p:nvGraphicFramePr>
          <p:cNvPr id="7" name="Table 6">
            <a:extLst>
              <a:ext uri="{FF2B5EF4-FFF2-40B4-BE49-F238E27FC236}">
                <a16:creationId xmlns:a16="http://schemas.microsoft.com/office/drawing/2014/main" id="{2845F523-6B84-4828-876A-46B3A3CCE29A}"/>
              </a:ext>
            </a:extLst>
          </p:cNvPr>
          <p:cNvGraphicFramePr>
            <a:graphicFrameLocks noGrp="1"/>
          </p:cNvGraphicFramePr>
          <p:nvPr>
            <p:extLst>
              <p:ext uri="{D42A27DB-BD31-4B8C-83A1-F6EECF244321}">
                <p14:modId xmlns:p14="http://schemas.microsoft.com/office/powerpoint/2010/main" val="2977993311"/>
              </p:ext>
            </p:extLst>
          </p:nvPr>
        </p:nvGraphicFramePr>
        <p:xfrm>
          <a:off x="472273" y="1673629"/>
          <a:ext cx="8058778" cy="3929668"/>
        </p:xfrm>
        <a:graphic>
          <a:graphicData uri="http://schemas.openxmlformats.org/drawingml/2006/table">
            <a:tbl>
              <a:tblPr firstRow="1" firstCol="1" bandRow="1">
                <a:tableStyleId>{5C22544A-7EE6-4342-B048-85BDC9FD1C3A}</a:tableStyleId>
              </a:tblPr>
              <a:tblGrid>
                <a:gridCol w="452175">
                  <a:extLst>
                    <a:ext uri="{9D8B030D-6E8A-4147-A177-3AD203B41FA5}">
                      <a16:colId xmlns:a16="http://schemas.microsoft.com/office/drawing/2014/main" val="3681994111"/>
                    </a:ext>
                  </a:extLst>
                </a:gridCol>
                <a:gridCol w="3816885">
                  <a:extLst>
                    <a:ext uri="{9D8B030D-6E8A-4147-A177-3AD203B41FA5}">
                      <a16:colId xmlns:a16="http://schemas.microsoft.com/office/drawing/2014/main" val="3853255398"/>
                    </a:ext>
                  </a:extLst>
                </a:gridCol>
                <a:gridCol w="3789718">
                  <a:extLst>
                    <a:ext uri="{9D8B030D-6E8A-4147-A177-3AD203B41FA5}">
                      <a16:colId xmlns:a16="http://schemas.microsoft.com/office/drawing/2014/main" val="2659022975"/>
                    </a:ext>
                  </a:extLst>
                </a:gridCol>
              </a:tblGrid>
              <a:tr h="417310">
                <a:tc>
                  <a:txBody>
                    <a:bodyPr/>
                    <a:lstStyle/>
                    <a:p>
                      <a:pPr marL="0" indent="0" algn="l" defTabSz="914400" rtl="0" eaLnBrk="1" latinLnBrk="0" hangingPunct="1">
                        <a:lnSpc>
                          <a:spcPct val="120000"/>
                        </a:lnSpc>
                        <a:spcBef>
                          <a:spcPts val="0"/>
                        </a:spcBef>
                        <a:spcAft>
                          <a:spcPts val="1200"/>
                        </a:spcAft>
                        <a:buClr>
                          <a:srgbClr val="4ED4E8"/>
                        </a:buClr>
                        <a:buFontTx/>
                        <a:buNone/>
                        <a:tabLst>
                          <a:tab pos="457200" algn="l"/>
                        </a:tabLst>
                      </a:pPr>
                      <a:r>
                        <a:rPr lang="en-GB" sz="1500" kern="1200" spc="50" dirty="0">
                          <a:solidFill>
                            <a:schemeClr val="tx1"/>
                          </a:solidFill>
                          <a:latin typeface="Arial" panose="020B0604020202020204" pitchFamily="34" charset="0"/>
                          <a:ea typeface="+mn-ea"/>
                          <a:cs typeface="Arial" panose="020B0604020202020204" pitchFamily="34" charset="0"/>
                        </a:rPr>
                        <a:t> </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rgbClr val="02C2DE"/>
                    </a:solidFill>
                  </a:tcPr>
                </a:tc>
                <a:tc>
                  <a:txBody>
                    <a:bodyPr/>
                    <a:lstStyle/>
                    <a:p>
                      <a:pPr marL="0" indent="0" algn="l" defTabSz="914400" rtl="0" eaLnBrk="1" latinLnBrk="0" hangingPunct="1">
                        <a:lnSpc>
                          <a:spcPct val="120000"/>
                        </a:lnSpc>
                        <a:spcBef>
                          <a:spcPts val="0"/>
                        </a:spcBef>
                        <a:spcAft>
                          <a:spcPts val="1200"/>
                        </a:spcAft>
                        <a:buClr>
                          <a:srgbClr val="4ED4E8"/>
                        </a:buClr>
                        <a:buFontTx/>
                        <a:buNone/>
                        <a:tabLst>
                          <a:tab pos="457200" algn="l"/>
                        </a:tabLst>
                      </a:pPr>
                      <a:r>
                        <a:rPr lang="en-GB" sz="1500" kern="1200" spc="50" dirty="0">
                          <a:solidFill>
                            <a:schemeClr val="tx1"/>
                          </a:solidFill>
                          <a:latin typeface="Arial" panose="020B0604020202020204" pitchFamily="34" charset="0"/>
                          <a:ea typeface="+mn-ea"/>
                          <a:cs typeface="Arial" panose="020B0604020202020204" pitchFamily="34" charset="0"/>
                        </a:rPr>
                        <a:t>Possible questions of interest </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rgbClr val="02C2DE"/>
                    </a:solidFill>
                  </a:tcPr>
                </a:tc>
                <a:tc>
                  <a:txBody>
                    <a:bodyPr/>
                    <a:lstStyle/>
                    <a:p>
                      <a:pPr marL="0" indent="0" algn="l" defTabSz="914400" rtl="0" eaLnBrk="1" latinLnBrk="0" hangingPunct="1">
                        <a:lnSpc>
                          <a:spcPct val="120000"/>
                        </a:lnSpc>
                        <a:spcBef>
                          <a:spcPts val="0"/>
                        </a:spcBef>
                        <a:spcAft>
                          <a:spcPts val="1200"/>
                        </a:spcAft>
                        <a:buClr>
                          <a:srgbClr val="4ED4E8"/>
                        </a:buClr>
                        <a:buFontTx/>
                        <a:buNone/>
                        <a:tabLst>
                          <a:tab pos="457200" algn="l"/>
                        </a:tabLst>
                      </a:pPr>
                      <a:r>
                        <a:rPr lang="en-US" sz="1500" kern="1200" spc="50" dirty="0">
                          <a:solidFill>
                            <a:schemeClr val="tx1"/>
                          </a:solidFill>
                          <a:latin typeface="Arial" panose="020B0604020202020204" pitchFamily="34" charset="0"/>
                          <a:ea typeface="+mn-ea"/>
                          <a:cs typeface="Arial" panose="020B0604020202020204" pitchFamily="34" charset="0"/>
                        </a:rPr>
                        <a:t>Illustrative decisions that could be made based on the answers </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rgbClr val="02C2DE"/>
                    </a:solidFill>
                  </a:tcPr>
                </a:tc>
                <a:extLst>
                  <a:ext uri="{0D108BD9-81ED-4DB2-BD59-A6C34878D82A}">
                    <a16:rowId xmlns:a16="http://schemas.microsoft.com/office/drawing/2014/main" val="337949687"/>
                  </a:ext>
                </a:extLst>
              </a:tr>
              <a:tr h="1036286">
                <a:tc>
                  <a:txBody>
                    <a:bodyPr/>
                    <a:lstStyle/>
                    <a:p>
                      <a:pPr marL="0" indent="0" algn="l" defTabSz="914400" rtl="0" eaLnBrk="1" latinLnBrk="0" hangingPunct="1">
                        <a:lnSpc>
                          <a:spcPct val="120000"/>
                        </a:lnSpc>
                        <a:spcBef>
                          <a:spcPts val="0"/>
                        </a:spcBef>
                        <a:spcAft>
                          <a:spcPts val="1200"/>
                        </a:spcAft>
                        <a:buClr>
                          <a:srgbClr val="4ED4E8"/>
                        </a:buClr>
                        <a:buFontTx/>
                        <a:buNone/>
                        <a:tabLst>
                          <a:tab pos="457200" algn="l"/>
                        </a:tabLst>
                      </a:pPr>
                      <a:r>
                        <a:rPr lang="en-GB" sz="1500" kern="1200" spc="50" dirty="0">
                          <a:solidFill>
                            <a:schemeClr val="tx1"/>
                          </a:solidFill>
                          <a:latin typeface="Arial" panose="020B0604020202020204" pitchFamily="34" charset="0"/>
                          <a:ea typeface="+mn-ea"/>
                          <a:cs typeface="Arial" panose="020B0604020202020204" pitchFamily="34" charset="0"/>
                        </a:rPr>
                        <a:t>1</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rgbClr val="02C2DE"/>
                    </a:solidFill>
                  </a:tcPr>
                </a:tc>
                <a:tc>
                  <a:txBody>
                    <a:bodyPr/>
                    <a:lstStyle/>
                    <a:p>
                      <a:pPr marL="0" indent="0" algn="l" defTabSz="914400" rtl="0" eaLnBrk="1" latinLnBrk="0" hangingPunct="1">
                        <a:lnSpc>
                          <a:spcPct val="120000"/>
                        </a:lnSpc>
                        <a:spcBef>
                          <a:spcPts val="0"/>
                        </a:spcBef>
                        <a:spcAft>
                          <a:spcPts val="1200"/>
                        </a:spcAft>
                        <a:buClr>
                          <a:srgbClr val="4ED4E8"/>
                        </a:buClr>
                        <a:buFontTx/>
                        <a:buNone/>
                        <a:tabLst>
                          <a:tab pos="457200" algn="l"/>
                        </a:tabLst>
                      </a:pPr>
                      <a:r>
                        <a:rPr lang="en-GB" sz="1500" kern="1200" spc="50" dirty="0">
                          <a:solidFill>
                            <a:schemeClr val="tx1"/>
                          </a:solidFill>
                          <a:latin typeface="Arial" panose="020B0604020202020204" pitchFamily="34" charset="0"/>
                          <a:ea typeface="+mn-ea"/>
                          <a:cs typeface="Arial" panose="020B0604020202020204" pitchFamily="34" charset="0"/>
                        </a:rPr>
                        <a:t>How many children are in residential care (disaggregated by age, sex, parental status, disability status)?</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chemeClr val="bg1">
                        <a:lumMod val="95000"/>
                      </a:schemeClr>
                    </a:solidFill>
                  </a:tcPr>
                </a:tc>
                <a:tc>
                  <a:txBody>
                    <a:bodyPr/>
                    <a:lstStyle/>
                    <a:p>
                      <a:pPr marL="0" indent="0" algn="l" defTabSz="914400" rtl="0" eaLnBrk="1" latinLnBrk="0" hangingPunct="1">
                        <a:lnSpc>
                          <a:spcPct val="120000"/>
                        </a:lnSpc>
                        <a:spcBef>
                          <a:spcPts val="0"/>
                        </a:spcBef>
                        <a:spcAft>
                          <a:spcPts val="1200"/>
                        </a:spcAft>
                        <a:buClr>
                          <a:srgbClr val="4ED4E8"/>
                        </a:buClr>
                        <a:buFontTx/>
                        <a:buNone/>
                        <a:tabLst>
                          <a:tab pos="457200" algn="l"/>
                        </a:tabLst>
                      </a:pPr>
                      <a:r>
                        <a:rPr lang="en-GB" sz="1500" kern="1200" spc="50" dirty="0">
                          <a:solidFill>
                            <a:schemeClr val="tx1"/>
                          </a:solidFill>
                          <a:latin typeface="Arial" panose="020B0604020202020204" pitchFamily="34" charset="0"/>
                          <a:ea typeface="+mn-ea"/>
                          <a:cs typeface="Arial" panose="020B0604020202020204" pitchFamily="34" charset="0"/>
                        </a:rPr>
                        <a:t>Increase budgetary allocation to districts with a high number of children in residential care to support family reintegration </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374865245"/>
                  </a:ext>
                </a:extLst>
              </a:tr>
              <a:tr h="773723">
                <a:tc>
                  <a:txBody>
                    <a:bodyPr/>
                    <a:lstStyle/>
                    <a:p>
                      <a:pPr marL="0" indent="0" algn="l" defTabSz="914400" rtl="0" eaLnBrk="1" latinLnBrk="0" hangingPunct="1">
                        <a:lnSpc>
                          <a:spcPct val="120000"/>
                        </a:lnSpc>
                        <a:spcBef>
                          <a:spcPts val="0"/>
                        </a:spcBef>
                        <a:spcAft>
                          <a:spcPts val="1200"/>
                        </a:spcAft>
                        <a:buClr>
                          <a:srgbClr val="4ED4E8"/>
                        </a:buClr>
                        <a:buFontTx/>
                        <a:buNone/>
                        <a:tabLst>
                          <a:tab pos="457200" algn="l"/>
                        </a:tabLst>
                      </a:pPr>
                      <a:r>
                        <a:rPr lang="en-GB" sz="1500" kern="1200" spc="50" dirty="0">
                          <a:solidFill>
                            <a:schemeClr val="tx1"/>
                          </a:solidFill>
                          <a:latin typeface="Arial" panose="020B0604020202020204" pitchFamily="34" charset="0"/>
                          <a:ea typeface="+mn-ea"/>
                          <a:cs typeface="Arial" panose="020B0604020202020204" pitchFamily="34" charset="0"/>
                        </a:rPr>
                        <a:t>2</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rgbClr val="02C2DE"/>
                    </a:solidFill>
                  </a:tcPr>
                </a:tc>
                <a:tc>
                  <a:txBody>
                    <a:bodyPr/>
                    <a:lstStyle/>
                    <a:p>
                      <a:pPr marL="0" indent="0" algn="l" defTabSz="914400" rtl="0" eaLnBrk="1" latinLnBrk="0" hangingPunct="1">
                        <a:lnSpc>
                          <a:spcPct val="120000"/>
                        </a:lnSpc>
                        <a:spcBef>
                          <a:spcPts val="0"/>
                        </a:spcBef>
                        <a:spcAft>
                          <a:spcPts val="1200"/>
                        </a:spcAft>
                        <a:buClr>
                          <a:srgbClr val="4ED4E8"/>
                        </a:buClr>
                        <a:buFontTx/>
                        <a:buNone/>
                      </a:pPr>
                      <a:r>
                        <a:rPr lang="en-GB" sz="1500" kern="1200" spc="50" dirty="0">
                          <a:solidFill>
                            <a:schemeClr val="tx1"/>
                          </a:solidFill>
                          <a:latin typeface="Arial" panose="020B0604020202020204" pitchFamily="34" charset="0"/>
                          <a:ea typeface="+mn-ea"/>
                          <a:cs typeface="Arial" panose="020B0604020202020204" pitchFamily="34" charset="0"/>
                        </a:rPr>
                        <a:t>Do all children in residential care have an up-to-date individual care plan?</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rgbClr val="C0F0F7"/>
                    </a:solidFill>
                  </a:tcPr>
                </a:tc>
                <a:tc>
                  <a:txBody>
                    <a:bodyPr/>
                    <a:lstStyle/>
                    <a:p>
                      <a:pPr marL="0" indent="0" algn="l" defTabSz="914400" rtl="0" eaLnBrk="1" latinLnBrk="0" hangingPunct="1">
                        <a:lnSpc>
                          <a:spcPct val="120000"/>
                        </a:lnSpc>
                        <a:spcBef>
                          <a:spcPts val="0"/>
                        </a:spcBef>
                        <a:spcAft>
                          <a:spcPts val="1200"/>
                        </a:spcAft>
                        <a:buClr>
                          <a:srgbClr val="4ED4E8"/>
                        </a:buClr>
                        <a:buFontTx/>
                        <a:buNone/>
                        <a:tabLst>
                          <a:tab pos="457200" algn="l"/>
                        </a:tabLst>
                      </a:pPr>
                      <a:r>
                        <a:rPr lang="en-GB" sz="1500" kern="1200" spc="50" dirty="0">
                          <a:solidFill>
                            <a:schemeClr val="tx1"/>
                          </a:solidFill>
                          <a:latin typeface="Arial" panose="020B0604020202020204" pitchFamily="34" charset="0"/>
                          <a:ea typeface="+mn-ea"/>
                          <a:cs typeface="Arial" panose="020B0604020202020204" pitchFamily="34" charset="0"/>
                        </a:rPr>
                        <a:t>Conduct social workforce training to improve case planning </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rgbClr val="C0F0F7"/>
                    </a:solidFill>
                  </a:tcPr>
                </a:tc>
                <a:extLst>
                  <a:ext uri="{0D108BD9-81ED-4DB2-BD59-A6C34878D82A}">
                    <a16:rowId xmlns:a16="http://schemas.microsoft.com/office/drawing/2014/main" val="324636289"/>
                  </a:ext>
                </a:extLst>
              </a:tr>
              <a:tr h="693337">
                <a:tc>
                  <a:txBody>
                    <a:bodyPr/>
                    <a:lstStyle/>
                    <a:p>
                      <a:pPr marL="0" indent="0" algn="l" defTabSz="914400" rtl="0" eaLnBrk="1" latinLnBrk="0" hangingPunct="1">
                        <a:lnSpc>
                          <a:spcPct val="120000"/>
                        </a:lnSpc>
                        <a:spcBef>
                          <a:spcPts val="0"/>
                        </a:spcBef>
                        <a:spcAft>
                          <a:spcPts val="1200"/>
                        </a:spcAft>
                        <a:buClr>
                          <a:srgbClr val="4ED4E8"/>
                        </a:buClr>
                        <a:buFontTx/>
                        <a:buNone/>
                        <a:tabLst>
                          <a:tab pos="457200" algn="l"/>
                        </a:tabLst>
                      </a:pPr>
                      <a:r>
                        <a:rPr lang="en-GB" sz="1500" kern="1200" spc="50" dirty="0">
                          <a:solidFill>
                            <a:schemeClr val="tx1"/>
                          </a:solidFill>
                          <a:latin typeface="Arial" panose="020B0604020202020204" pitchFamily="34" charset="0"/>
                          <a:ea typeface="+mn-ea"/>
                          <a:cs typeface="Arial" panose="020B0604020202020204" pitchFamily="34" charset="0"/>
                        </a:rPr>
                        <a:t>3</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rgbClr val="02C2DE"/>
                    </a:solidFill>
                  </a:tcPr>
                </a:tc>
                <a:tc>
                  <a:txBody>
                    <a:bodyPr/>
                    <a:lstStyle/>
                    <a:p>
                      <a:pPr marL="0" indent="0" algn="l" defTabSz="914400" rtl="0" eaLnBrk="1" latinLnBrk="0" hangingPunct="1">
                        <a:lnSpc>
                          <a:spcPct val="120000"/>
                        </a:lnSpc>
                        <a:spcBef>
                          <a:spcPts val="0"/>
                        </a:spcBef>
                        <a:spcAft>
                          <a:spcPts val="1200"/>
                        </a:spcAft>
                        <a:buClr>
                          <a:srgbClr val="4ED4E8"/>
                        </a:buClr>
                        <a:buFontTx/>
                        <a:buNone/>
                      </a:pPr>
                      <a:r>
                        <a:rPr lang="en-US" sz="1500" kern="1200" spc="50" dirty="0">
                          <a:solidFill>
                            <a:schemeClr val="tx1"/>
                          </a:solidFill>
                          <a:latin typeface="Arial" panose="020B0604020202020204" pitchFamily="34" charset="0"/>
                          <a:ea typeface="+mn-ea"/>
                          <a:cs typeface="Arial" panose="020B0604020202020204" pitchFamily="34" charset="0"/>
                        </a:rPr>
                        <a:t>Do all children in residential care have valid care orders? </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chemeClr val="bg1">
                        <a:lumMod val="95000"/>
                      </a:schemeClr>
                    </a:solidFill>
                  </a:tcPr>
                </a:tc>
                <a:tc>
                  <a:txBody>
                    <a:bodyPr/>
                    <a:lstStyle/>
                    <a:p>
                      <a:pPr marL="0" indent="0" algn="l" defTabSz="914400" rtl="0" eaLnBrk="1" latinLnBrk="0" hangingPunct="1">
                        <a:lnSpc>
                          <a:spcPct val="120000"/>
                        </a:lnSpc>
                        <a:spcBef>
                          <a:spcPts val="0"/>
                        </a:spcBef>
                        <a:spcAft>
                          <a:spcPts val="1200"/>
                        </a:spcAft>
                        <a:buClr>
                          <a:srgbClr val="4ED4E8"/>
                        </a:buClr>
                        <a:buFontTx/>
                        <a:buNone/>
                        <a:tabLst>
                          <a:tab pos="457200" algn="l"/>
                        </a:tabLst>
                      </a:pPr>
                      <a:r>
                        <a:rPr lang="en-GB" sz="1500" kern="1200" spc="50" dirty="0">
                          <a:solidFill>
                            <a:schemeClr val="tx1"/>
                          </a:solidFill>
                          <a:latin typeface="Arial" panose="020B0604020202020204" pitchFamily="34" charset="0"/>
                          <a:ea typeface="+mn-ea"/>
                          <a:cs typeface="Arial" panose="020B0604020202020204" pitchFamily="34" charset="0"/>
                        </a:rPr>
                        <a:t>Review requirements and procedures for obtaining care orders</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chemeClr val="bg1">
                        <a:lumMod val="95000"/>
                      </a:schemeClr>
                    </a:solidFill>
                  </a:tcPr>
                </a:tc>
                <a:extLst>
                  <a:ext uri="{0D108BD9-81ED-4DB2-BD59-A6C34878D82A}">
                    <a16:rowId xmlns:a16="http://schemas.microsoft.com/office/drawing/2014/main" val="586034980"/>
                  </a:ext>
                </a:extLst>
              </a:tr>
              <a:tr h="867106">
                <a:tc>
                  <a:txBody>
                    <a:bodyPr/>
                    <a:lstStyle/>
                    <a:p>
                      <a:pPr marL="0" indent="0" algn="l" defTabSz="914400" rtl="0" eaLnBrk="1" latinLnBrk="0" hangingPunct="1">
                        <a:lnSpc>
                          <a:spcPct val="120000"/>
                        </a:lnSpc>
                        <a:spcBef>
                          <a:spcPts val="0"/>
                        </a:spcBef>
                        <a:spcAft>
                          <a:spcPts val="1200"/>
                        </a:spcAft>
                        <a:buClr>
                          <a:srgbClr val="4ED4E8"/>
                        </a:buClr>
                        <a:buFontTx/>
                        <a:buNone/>
                        <a:tabLst>
                          <a:tab pos="457200" algn="l"/>
                        </a:tabLst>
                      </a:pPr>
                      <a:r>
                        <a:rPr lang="en-GB" sz="1500" kern="1200" spc="50" dirty="0">
                          <a:solidFill>
                            <a:schemeClr val="tx1"/>
                          </a:solidFill>
                          <a:latin typeface="Arial" panose="020B0604020202020204" pitchFamily="34" charset="0"/>
                          <a:ea typeface="+mn-ea"/>
                          <a:cs typeface="Arial" panose="020B0604020202020204" pitchFamily="34" charset="0"/>
                        </a:rPr>
                        <a:t>4</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rgbClr val="02C2DE"/>
                    </a:solidFill>
                  </a:tcPr>
                </a:tc>
                <a:tc>
                  <a:txBody>
                    <a:bodyPr/>
                    <a:lstStyle/>
                    <a:p>
                      <a:pPr marL="0" indent="0" algn="l" defTabSz="914400" rtl="0" eaLnBrk="1" latinLnBrk="0" hangingPunct="1">
                        <a:lnSpc>
                          <a:spcPct val="120000"/>
                        </a:lnSpc>
                        <a:spcBef>
                          <a:spcPts val="0"/>
                        </a:spcBef>
                        <a:spcAft>
                          <a:spcPts val="1200"/>
                        </a:spcAft>
                        <a:buClr>
                          <a:srgbClr val="4ED4E8"/>
                        </a:buClr>
                        <a:buFontTx/>
                        <a:buNone/>
                      </a:pPr>
                      <a:r>
                        <a:rPr lang="en-US" sz="1500" kern="1200" spc="50" dirty="0">
                          <a:solidFill>
                            <a:schemeClr val="tx1"/>
                          </a:solidFill>
                          <a:latin typeface="Arial" panose="020B0604020202020204" pitchFamily="34" charset="0"/>
                          <a:ea typeface="+mn-ea"/>
                          <a:cs typeface="Arial" panose="020B0604020202020204" pitchFamily="34" charset="0"/>
                        </a:rPr>
                        <a:t>How many children are leaving residential care for family-based placement?</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rgbClr val="C0F0F7"/>
                    </a:solidFill>
                  </a:tcPr>
                </a:tc>
                <a:tc>
                  <a:txBody>
                    <a:bodyPr/>
                    <a:lstStyle/>
                    <a:p>
                      <a:pPr marL="0" indent="0" algn="l" defTabSz="914400" rtl="0" eaLnBrk="1" latinLnBrk="0" hangingPunct="1">
                        <a:lnSpc>
                          <a:spcPct val="120000"/>
                        </a:lnSpc>
                        <a:spcBef>
                          <a:spcPts val="0"/>
                        </a:spcBef>
                        <a:spcAft>
                          <a:spcPts val="1200"/>
                        </a:spcAft>
                        <a:buClr>
                          <a:srgbClr val="4ED4E8"/>
                        </a:buClr>
                        <a:buFontTx/>
                        <a:buNone/>
                        <a:tabLst>
                          <a:tab pos="457200" algn="l"/>
                        </a:tabLst>
                      </a:pPr>
                      <a:r>
                        <a:rPr lang="en-GB" sz="1500" kern="1200" spc="50" dirty="0">
                          <a:solidFill>
                            <a:schemeClr val="tx1"/>
                          </a:solidFill>
                          <a:latin typeface="Arial" panose="020B0604020202020204" pitchFamily="34" charset="0"/>
                          <a:ea typeface="+mn-ea"/>
                          <a:cs typeface="Arial" panose="020B0604020202020204" pitchFamily="34" charset="0"/>
                        </a:rPr>
                        <a:t>Ensure an adequate budgetary allocation to support receiving families; review staff case loads</a:t>
                      </a:r>
                      <a:endParaRPr lang="en-UG" sz="1500" kern="1200" spc="50" dirty="0">
                        <a:solidFill>
                          <a:schemeClr val="tx1"/>
                        </a:solidFill>
                        <a:latin typeface="Arial" panose="020B0604020202020204" pitchFamily="34" charset="0"/>
                        <a:ea typeface="+mn-ea"/>
                        <a:cs typeface="Arial" panose="020B0604020202020204" pitchFamily="34" charset="0"/>
                      </a:endParaRPr>
                    </a:p>
                  </a:txBody>
                  <a:tcPr marL="68580" marR="68580" marT="0" marB="0">
                    <a:solidFill>
                      <a:srgbClr val="C0F0F7"/>
                    </a:solidFill>
                  </a:tcPr>
                </a:tc>
                <a:extLst>
                  <a:ext uri="{0D108BD9-81ED-4DB2-BD59-A6C34878D82A}">
                    <a16:rowId xmlns:a16="http://schemas.microsoft.com/office/drawing/2014/main" val="132842402"/>
                  </a:ext>
                </a:extLst>
              </a:tr>
            </a:tbl>
          </a:graphicData>
        </a:graphic>
      </p:graphicFrame>
    </p:spTree>
    <p:extLst>
      <p:ext uri="{BB962C8B-B14F-4D97-AF65-F5344CB8AC3E}">
        <p14:creationId xmlns:p14="http://schemas.microsoft.com/office/powerpoint/2010/main" val="3161825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FD0A7D-2283-4C29-9223-C616F7187EF3}"/>
              </a:ext>
            </a:extLst>
          </p:cNvPr>
          <p:cNvSpPr>
            <a:spLocks noGrp="1"/>
          </p:cNvSpPr>
          <p:nvPr>
            <p:ph type="body" sz="quarter" idx="14"/>
          </p:nvPr>
        </p:nvSpPr>
        <p:spPr>
          <a:xfrm>
            <a:off x="470644" y="850558"/>
            <a:ext cx="8049633" cy="837214"/>
          </a:xfrm>
        </p:spPr>
        <p:txBody>
          <a:bodyPr/>
          <a:lstStyle/>
          <a:p>
            <a:r>
              <a:rPr lang="en-US" dirty="0"/>
              <a:t>When planning a data review meeting</a:t>
            </a:r>
            <a:endParaRPr lang="en-UG" dirty="0"/>
          </a:p>
        </p:txBody>
      </p:sp>
      <p:grpSp>
        <p:nvGrpSpPr>
          <p:cNvPr id="6" name="Group 5">
            <a:extLst>
              <a:ext uri="{FF2B5EF4-FFF2-40B4-BE49-F238E27FC236}">
                <a16:creationId xmlns:a16="http://schemas.microsoft.com/office/drawing/2014/main" id="{4B9350E8-E273-4049-8B16-0CFFB55D7C5C}"/>
              </a:ext>
            </a:extLst>
          </p:cNvPr>
          <p:cNvGrpSpPr/>
          <p:nvPr/>
        </p:nvGrpSpPr>
        <p:grpSpPr>
          <a:xfrm>
            <a:off x="1992538" y="2014828"/>
            <a:ext cx="2585787" cy="1513171"/>
            <a:chOff x="4066592" y="2146420"/>
            <a:chExt cx="2585787" cy="1513171"/>
          </a:xfrm>
        </p:grpSpPr>
        <p:sp>
          <p:nvSpPr>
            <p:cNvPr id="7" name="Content Placeholder 2">
              <a:extLst>
                <a:ext uri="{FF2B5EF4-FFF2-40B4-BE49-F238E27FC236}">
                  <a16:creationId xmlns:a16="http://schemas.microsoft.com/office/drawing/2014/main" id="{8AE83405-B90C-43BE-8E5A-D2E93A361C9E}"/>
                </a:ext>
              </a:extLst>
            </p:cNvPr>
            <p:cNvSpPr txBox="1">
              <a:spLocks/>
            </p:cNvSpPr>
            <p:nvPr/>
          </p:nvSpPr>
          <p:spPr>
            <a:xfrm>
              <a:off x="4811897" y="2334028"/>
              <a:ext cx="1840482" cy="1325563"/>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400"/>
                </a:spcBef>
              </a:pPr>
              <a:r>
                <a:rPr lang="en-US" sz="1400" dirty="0"/>
                <a:t>Presenting an –over-abundance of slides “for your information”</a:t>
              </a:r>
            </a:p>
          </p:txBody>
        </p:sp>
        <p:pic>
          <p:nvPicPr>
            <p:cNvPr id="8" name="Graphic 7" descr="Checkbox Crossed">
              <a:extLst>
                <a:ext uri="{FF2B5EF4-FFF2-40B4-BE49-F238E27FC236}">
                  <a16:creationId xmlns:a16="http://schemas.microsoft.com/office/drawing/2014/main" id="{7F2506DA-E38A-494A-8884-1914F8A7C0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66592" y="2146420"/>
              <a:ext cx="914400" cy="914400"/>
            </a:xfrm>
            <a:prstGeom prst="rect">
              <a:avLst/>
            </a:prstGeom>
          </p:spPr>
        </p:pic>
      </p:grpSp>
      <p:grpSp>
        <p:nvGrpSpPr>
          <p:cNvPr id="9" name="Group 8">
            <a:extLst>
              <a:ext uri="{FF2B5EF4-FFF2-40B4-BE49-F238E27FC236}">
                <a16:creationId xmlns:a16="http://schemas.microsoft.com/office/drawing/2014/main" id="{4C11F96E-3FCB-485B-9E98-69E0B0E5110F}"/>
              </a:ext>
            </a:extLst>
          </p:cNvPr>
          <p:cNvGrpSpPr/>
          <p:nvPr/>
        </p:nvGrpSpPr>
        <p:grpSpPr>
          <a:xfrm>
            <a:off x="4577885" y="2014828"/>
            <a:ext cx="2243353" cy="1534048"/>
            <a:chOff x="7716376" y="2054774"/>
            <a:chExt cx="1765621" cy="1534048"/>
          </a:xfrm>
        </p:grpSpPr>
        <p:sp>
          <p:nvSpPr>
            <p:cNvPr id="10" name="Content Placeholder 2">
              <a:extLst>
                <a:ext uri="{FF2B5EF4-FFF2-40B4-BE49-F238E27FC236}">
                  <a16:creationId xmlns:a16="http://schemas.microsoft.com/office/drawing/2014/main" id="{248EC2FA-652E-4705-8A73-AA56A554536D}"/>
                </a:ext>
              </a:extLst>
            </p:cNvPr>
            <p:cNvSpPr txBox="1">
              <a:spLocks/>
            </p:cNvSpPr>
            <p:nvPr/>
          </p:nvSpPr>
          <p:spPr>
            <a:xfrm>
              <a:off x="8352398" y="2263259"/>
              <a:ext cx="1129599" cy="1325563"/>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400"/>
                </a:spcBef>
              </a:pPr>
              <a:r>
                <a:rPr lang="en-US" sz="1400" dirty="0"/>
                <a:t>Present the details first! </a:t>
              </a:r>
            </a:p>
          </p:txBody>
        </p:sp>
        <p:pic>
          <p:nvPicPr>
            <p:cNvPr id="11" name="Graphic 10" descr="Checkbox Crossed">
              <a:extLst>
                <a:ext uri="{FF2B5EF4-FFF2-40B4-BE49-F238E27FC236}">
                  <a16:creationId xmlns:a16="http://schemas.microsoft.com/office/drawing/2014/main" id="{C7C05841-6B11-410B-B3DB-73EE941A40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6376" y="2054774"/>
              <a:ext cx="719674" cy="914400"/>
            </a:xfrm>
            <a:prstGeom prst="rect">
              <a:avLst/>
            </a:prstGeom>
          </p:spPr>
        </p:pic>
      </p:grpSp>
      <p:grpSp>
        <p:nvGrpSpPr>
          <p:cNvPr id="12" name="Group 11">
            <a:extLst>
              <a:ext uri="{FF2B5EF4-FFF2-40B4-BE49-F238E27FC236}">
                <a16:creationId xmlns:a16="http://schemas.microsoft.com/office/drawing/2014/main" id="{DCA3B857-CBE0-4E9D-8D2E-7FE0F142F2DC}"/>
              </a:ext>
            </a:extLst>
          </p:cNvPr>
          <p:cNvGrpSpPr/>
          <p:nvPr/>
        </p:nvGrpSpPr>
        <p:grpSpPr>
          <a:xfrm>
            <a:off x="756095" y="4158856"/>
            <a:ext cx="2452953" cy="2044324"/>
            <a:chOff x="496829" y="3961582"/>
            <a:chExt cx="2452953" cy="2044324"/>
          </a:xfrm>
        </p:grpSpPr>
        <p:pic>
          <p:nvPicPr>
            <p:cNvPr id="13" name="Graphic 12" descr="Checkbox Checked">
              <a:extLst>
                <a:ext uri="{FF2B5EF4-FFF2-40B4-BE49-F238E27FC236}">
                  <a16:creationId xmlns:a16="http://schemas.microsoft.com/office/drawing/2014/main" id="{1C09684B-A199-4F0A-8CF5-82F279F6A2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6829" y="3961582"/>
              <a:ext cx="914400" cy="914400"/>
            </a:xfrm>
            <a:prstGeom prst="rect">
              <a:avLst/>
            </a:prstGeom>
          </p:spPr>
        </p:pic>
        <p:sp>
          <p:nvSpPr>
            <p:cNvPr id="14" name="Content Placeholder 2">
              <a:extLst>
                <a:ext uri="{FF2B5EF4-FFF2-40B4-BE49-F238E27FC236}">
                  <a16:creationId xmlns:a16="http://schemas.microsoft.com/office/drawing/2014/main" id="{70E8D21D-5538-4C89-92A7-B366551C7C87}"/>
                </a:ext>
              </a:extLst>
            </p:cNvPr>
            <p:cNvSpPr txBox="1">
              <a:spLocks/>
            </p:cNvSpPr>
            <p:nvPr/>
          </p:nvSpPr>
          <p:spPr>
            <a:xfrm>
              <a:off x="1289419" y="4063793"/>
              <a:ext cx="1660363" cy="1942113"/>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400"/>
                </a:spcBef>
              </a:pPr>
              <a:r>
                <a:rPr lang="en-US" sz="1400" dirty="0"/>
                <a:t>Focus the analysis on a priority indicator and explore sub-questions related to that indicator</a:t>
              </a:r>
            </a:p>
          </p:txBody>
        </p:sp>
      </p:grpSp>
      <p:grpSp>
        <p:nvGrpSpPr>
          <p:cNvPr id="15" name="Group 14">
            <a:extLst>
              <a:ext uri="{FF2B5EF4-FFF2-40B4-BE49-F238E27FC236}">
                <a16:creationId xmlns:a16="http://schemas.microsoft.com/office/drawing/2014/main" id="{6C828DAC-0213-483D-A4F2-5F47981CFBA7}"/>
              </a:ext>
            </a:extLst>
          </p:cNvPr>
          <p:cNvGrpSpPr/>
          <p:nvPr/>
        </p:nvGrpSpPr>
        <p:grpSpPr>
          <a:xfrm>
            <a:off x="3209048" y="4158856"/>
            <a:ext cx="2452953" cy="1582508"/>
            <a:chOff x="4063601" y="3955007"/>
            <a:chExt cx="2452953" cy="1582508"/>
          </a:xfrm>
        </p:grpSpPr>
        <p:pic>
          <p:nvPicPr>
            <p:cNvPr id="16" name="Graphic 15" descr="Checkbox Checked">
              <a:extLst>
                <a:ext uri="{FF2B5EF4-FFF2-40B4-BE49-F238E27FC236}">
                  <a16:creationId xmlns:a16="http://schemas.microsoft.com/office/drawing/2014/main" id="{DCAE2099-1208-47B7-A3FC-5CD9BDA207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63601" y="3955007"/>
              <a:ext cx="914400" cy="914400"/>
            </a:xfrm>
            <a:prstGeom prst="rect">
              <a:avLst/>
            </a:prstGeom>
          </p:spPr>
        </p:pic>
        <p:sp>
          <p:nvSpPr>
            <p:cNvPr id="17" name="Content Placeholder 2">
              <a:extLst>
                <a:ext uri="{FF2B5EF4-FFF2-40B4-BE49-F238E27FC236}">
                  <a16:creationId xmlns:a16="http://schemas.microsoft.com/office/drawing/2014/main" id="{0A152A49-B81E-4C74-9846-3C154188F416}"/>
                </a:ext>
              </a:extLst>
            </p:cNvPr>
            <p:cNvSpPr txBox="1">
              <a:spLocks/>
            </p:cNvSpPr>
            <p:nvPr/>
          </p:nvSpPr>
          <p:spPr>
            <a:xfrm>
              <a:off x="4859181" y="4103166"/>
              <a:ext cx="1657373" cy="1434349"/>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400"/>
                </a:spcBef>
              </a:pPr>
              <a:r>
                <a:rPr lang="en-US" sz="1400" dirty="0"/>
                <a:t>Identify specific areas of low performance and focus energies on interventions that will have greatest impact</a:t>
              </a:r>
            </a:p>
          </p:txBody>
        </p:sp>
      </p:grpSp>
      <p:grpSp>
        <p:nvGrpSpPr>
          <p:cNvPr id="18" name="Group 17">
            <a:extLst>
              <a:ext uri="{FF2B5EF4-FFF2-40B4-BE49-F238E27FC236}">
                <a16:creationId xmlns:a16="http://schemas.microsoft.com/office/drawing/2014/main" id="{E2F2A455-2059-4CC0-B2CF-AF140E873A77}"/>
              </a:ext>
            </a:extLst>
          </p:cNvPr>
          <p:cNvGrpSpPr/>
          <p:nvPr/>
        </p:nvGrpSpPr>
        <p:grpSpPr>
          <a:xfrm>
            <a:off x="5699562" y="4158856"/>
            <a:ext cx="2688343" cy="1907523"/>
            <a:chOff x="7386134" y="3987934"/>
            <a:chExt cx="3166938" cy="1907523"/>
          </a:xfrm>
        </p:grpSpPr>
        <p:pic>
          <p:nvPicPr>
            <p:cNvPr id="19" name="Graphic 18" descr="Checkbox Checked">
              <a:extLst>
                <a:ext uri="{FF2B5EF4-FFF2-40B4-BE49-F238E27FC236}">
                  <a16:creationId xmlns:a16="http://schemas.microsoft.com/office/drawing/2014/main" id="{4FCCD3D9-168A-4D46-B7F6-A52F491FFE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86134" y="3987934"/>
              <a:ext cx="1077187" cy="914400"/>
            </a:xfrm>
            <a:prstGeom prst="rect">
              <a:avLst/>
            </a:prstGeom>
          </p:spPr>
        </p:pic>
        <p:sp>
          <p:nvSpPr>
            <p:cNvPr id="20" name="Content Placeholder 2">
              <a:extLst>
                <a:ext uri="{FF2B5EF4-FFF2-40B4-BE49-F238E27FC236}">
                  <a16:creationId xmlns:a16="http://schemas.microsoft.com/office/drawing/2014/main" id="{97721138-6432-4311-BD66-0D1F3928DB9F}"/>
                </a:ext>
              </a:extLst>
            </p:cNvPr>
            <p:cNvSpPr txBox="1">
              <a:spLocks/>
            </p:cNvSpPr>
            <p:nvPr/>
          </p:nvSpPr>
          <p:spPr>
            <a:xfrm>
              <a:off x="8352396" y="4152232"/>
              <a:ext cx="2200676" cy="1743225"/>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400"/>
                </a:spcBef>
              </a:pPr>
              <a:r>
                <a:rPr lang="en-US" sz="1400" dirty="0"/>
                <a:t>Start at the beginning with an overview of key indicators, and drill down from there</a:t>
              </a:r>
            </a:p>
          </p:txBody>
        </p:sp>
      </p:grpSp>
      <p:sp>
        <p:nvSpPr>
          <p:cNvPr id="21" name="TextBox 20">
            <a:extLst>
              <a:ext uri="{FF2B5EF4-FFF2-40B4-BE49-F238E27FC236}">
                <a16:creationId xmlns:a16="http://schemas.microsoft.com/office/drawing/2014/main" id="{DF6CBFFA-41C2-4F4A-9C04-98BB07C0FE96}"/>
              </a:ext>
            </a:extLst>
          </p:cNvPr>
          <p:cNvSpPr txBox="1"/>
          <p:nvPr/>
        </p:nvSpPr>
        <p:spPr>
          <a:xfrm>
            <a:off x="623723" y="1579343"/>
            <a:ext cx="7397532" cy="400110"/>
          </a:xfrm>
          <a:prstGeom prst="rect">
            <a:avLst/>
          </a:prstGeom>
          <a:solidFill>
            <a:srgbClr val="4ED4E8"/>
          </a:solidFill>
          <a:ln>
            <a:solidFill>
              <a:srgbClr val="4ED4E8"/>
            </a:solidFill>
          </a:ln>
        </p:spPr>
        <p:txBody>
          <a:bodyPr wrap="square" rtlCol="0">
            <a:spAutoFit/>
          </a:bodyPr>
          <a:lstStyle/>
          <a:p>
            <a:pPr algn="ctr"/>
            <a:r>
              <a:rPr lang="en-US" sz="2000" dirty="0">
                <a:solidFill>
                  <a:srgbClr val="242154"/>
                </a:solidFill>
                <a:latin typeface="Arial" panose="020B0604020202020204" pitchFamily="34" charset="0"/>
                <a:cs typeface="Arial" panose="020B0604020202020204" pitchFamily="34" charset="0"/>
              </a:rPr>
              <a:t>DURING PLANNING, AVOID</a:t>
            </a:r>
          </a:p>
        </p:txBody>
      </p:sp>
      <p:sp>
        <p:nvSpPr>
          <p:cNvPr id="22" name="TextBox 21">
            <a:extLst>
              <a:ext uri="{FF2B5EF4-FFF2-40B4-BE49-F238E27FC236}">
                <a16:creationId xmlns:a16="http://schemas.microsoft.com/office/drawing/2014/main" id="{5FB07759-B33F-4416-B3B5-CF34F5B7428A}"/>
              </a:ext>
            </a:extLst>
          </p:cNvPr>
          <p:cNvSpPr txBox="1"/>
          <p:nvPr/>
        </p:nvSpPr>
        <p:spPr>
          <a:xfrm>
            <a:off x="623723" y="3728177"/>
            <a:ext cx="7397532" cy="400110"/>
          </a:xfrm>
          <a:prstGeom prst="rect">
            <a:avLst/>
          </a:prstGeom>
          <a:solidFill>
            <a:srgbClr val="4ED4E8"/>
          </a:solidFill>
          <a:ln>
            <a:solidFill>
              <a:srgbClr val="4ED4E8"/>
            </a:solidFill>
          </a:ln>
        </p:spPr>
        <p:txBody>
          <a:bodyPr wrap="square" rtlCol="0">
            <a:spAutoFit/>
          </a:bodyPr>
          <a:lstStyle/>
          <a:p>
            <a:pPr algn="ctr"/>
            <a:r>
              <a:rPr lang="en-US" sz="2000" b="1" dirty="0">
                <a:solidFill>
                  <a:srgbClr val="242154"/>
                </a:solidFill>
                <a:latin typeface="Arial" panose="020B0604020202020204" pitchFamily="34" charset="0"/>
                <a:cs typeface="Arial" panose="020B0604020202020204" pitchFamily="34" charset="0"/>
              </a:rPr>
              <a:t>INSTEAD, BE SURE TO</a:t>
            </a:r>
          </a:p>
        </p:txBody>
      </p:sp>
      <p:sp>
        <p:nvSpPr>
          <p:cNvPr id="23" name="TextBox 22">
            <a:extLst>
              <a:ext uri="{FF2B5EF4-FFF2-40B4-BE49-F238E27FC236}">
                <a16:creationId xmlns:a16="http://schemas.microsoft.com/office/drawing/2014/main" id="{FDC82F98-716A-4148-99C6-868A329B1C36}"/>
              </a:ext>
            </a:extLst>
          </p:cNvPr>
          <p:cNvSpPr txBox="1"/>
          <p:nvPr/>
        </p:nvSpPr>
        <p:spPr>
          <a:xfrm>
            <a:off x="999849" y="6056489"/>
            <a:ext cx="6645279" cy="707886"/>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“When everything is a priority, nothing is a priority.”                                                                     							—Karen Martin</a:t>
            </a:r>
          </a:p>
        </p:txBody>
      </p:sp>
    </p:spTree>
    <p:extLst>
      <p:ext uri="{BB962C8B-B14F-4D97-AF65-F5344CB8AC3E}">
        <p14:creationId xmlns:p14="http://schemas.microsoft.com/office/powerpoint/2010/main" val="189440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E66659-137B-4C64-804E-EDF351573BB0}"/>
              </a:ext>
            </a:extLst>
          </p:cNvPr>
          <p:cNvSpPr>
            <a:spLocks noGrp="1"/>
          </p:cNvSpPr>
          <p:nvPr>
            <p:ph type="body" sz="quarter" idx="11"/>
          </p:nvPr>
        </p:nvSpPr>
        <p:spPr>
          <a:xfrm>
            <a:off x="309738" y="1799696"/>
            <a:ext cx="2760603" cy="2928947"/>
          </a:xfrm>
        </p:spPr>
        <p:txBody>
          <a:bodyPr/>
          <a:lstStyle/>
          <a:p>
            <a:r>
              <a:rPr lang="en-GB" dirty="0"/>
              <a:t>Data review meeting preparation</a:t>
            </a:r>
            <a:endParaRPr lang="en-UG" dirty="0"/>
          </a:p>
        </p:txBody>
      </p:sp>
      <p:sp>
        <p:nvSpPr>
          <p:cNvPr id="57" name="Title 1">
            <a:extLst>
              <a:ext uri="{FF2B5EF4-FFF2-40B4-BE49-F238E27FC236}">
                <a16:creationId xmlns:a16="http://schemas.microsoft.com/office/drawing/2014/main" id="{366363D7-A490-437F-80D0-43F87D30E2F9}"/>
              </a:ext>
            </a:extLst>
          </p:cNvPr>
          <p:cNvSpPr txBox="1">
            <a:spLocks/>
          </p:cNvSpPr>
          <p:nvPr/>
        </p:nvSpPr>
        <p:spPr>
          <a:xfrm>
            <a:off x="309738" y="3765128"/>
            <a:ext cx="2905876" cy="550641"/>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4400" b="1" i="0" kern="1200" baseline="0">
                <a:solidFill>
                  <a:schemeClr val="bg1"/>
                </a:solidFill>
                <a:latin typeface="+mj-lt"/>
                <a:ea typeface="+mj-ea"/>
                <a:cs typeface="+mj-cs"/>
              </a:defRPr>
            </a:lvl1pPr>
          </a:lstStyle>
          <a:p>
            <a:pPr algn="l"/>
            <a:r>
              <a:rPr lang="en-US" sz="2400" b="0" dirty="0">
                <a:solidFill>
                  <a:srgbClr val="FF0000"/>
                </a:solidFill>
                <a:latin typeface="Arial" panose="020B0604020202020204" pitchFamily="34" charset="0"/>
                <a:cs typeface="Arial" panose="020B0604020202020204" pitchFamily="34" charset="0"/>
              </a:rPr>
              <a:t>2. Prepare analyses</a:t>
            </a:r>
          </a:p>
        </p:txBody>
      </p:sp>
      <p:sp>
        <p:nvSpPr>
          <p:cNvPr id="29" name="Freeform: Shape 28">
            <a:extLst>
              <a:ext uri="{FF2B5EF4-FFF2-40B4-BE49-F238E27FC236}">
                <a16:creationId xmlns:a16="http://schemas.microsoft.com/office/drawing/2014/main" id="{E6755679-B678-4C5C-BCBB-0A2BDC37372E}"/>
              </a:ext>
            </a:extLst>
          </p:cNvPr>
          <p:cNvSpPr/>
          <p:nvPr/>
        </p:nvSpPr>
        <p:spPr>
          <a:xfrm>
            <a:off x="6746602" y="3478735"/>
            <a:ext cx="1706163" cy="1533141"/>
          </a:xfrm>
          <a:custGeom>
            <a:avLst/>
            <a:gdLst>
              <a:gd name="connsiteX0" fmla="*/ 0 w 2323044"/>
              <a:gd name="connsiteY0" fmla="*/ 509975 h 2087464"/>
              <a:gd name="connsiteX1" fmla="*/ 1323661 w 2323044"/>
              <a:gd name="connsiteY1" fmla="*/ 2087465 h 2087464"/>
              <a:gd name="connsiteX2" fmla="*/ 2323045 w 2323044"/>
              <a:gd name="connsiteY2" fmla="*/ 357633 h 2087464"/>
              <a:gd name="connsiteX3" fmla="*/ 294737 w 2323044"/>
              <a:gd name="connsiteY3" fmla="*/ 0 h 2087464"/>
              <a:gd name="connsiteX4" fmla="*/ 0 w 2323044"/>
              <a:gd name="connsiteY4" fmla="*/ 509975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0" y="509975"/>
                </a:moveTo>
                <a:lnTo>
                  <a:pt x="1323661" y="2087465"/>
                </a:lnTo>
                <a:cubicBezTo>
                  <a:pt x="1824213" y="1641358"/>
                  <a:pt x="2182818" y="1039394"/>
                  <a:pt x="2323045" y="357633"/>
                </a:cubicBezTo>
                <a:lnTo>
                  <a:pt x="294737" y="0"/>
                </a:lnTo>
                <a:cubicBezTo>
                  <a:pt x="243133" y="196093"/>
                  <a:pt x="139778" y="371245"/>
                  <a:pt x="0" y="509975"/>
                </a:cubicBezTo>
                <a:close/>
              </a:path>
            </a:pathLst>
          </a:custGeom>
          <a:solidFill>
            <a:srgbClr val="93A7AC"/>
          </a:solidFill>
          <a:ln w="38100"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C51FECE2-2FBF-4E1F-8C93-5C0476EE1871}"/>
              </a:ext>
            </a:extLst>
          </p:cNvPr>
          <p:cNvSpPr/>
          <p:nvPr/>
        </p:nvSpPr>
        <p:spPr>
          <a:xfrm>
            <a:off x="4734480" y="3941610"/>
            <a:ext cx="1378684" cy="1660244"/>
          </a:xfrm>
          <a:custGeom>
            <a:avLst/>
            <a:gdLst>
              <a:gd name="connsiteX0" fmla="*/ 1323661 w 1877162"/>
              <a:gd name="connsiteY0" fmla="*/ 0 h 2260522"/>
              <a:gd name="connsiteX1" fmla="*/ 0 w 1877162"/>
              <a:gd name="connsiteY1" fmla="*/ 1577415 h 2260522"/>
              <a:gd name="connsiteX2" fmla="*/ 1877163 w 1877162"/>
              <a:gd name="connsiteY2" fmla="*/ 2260523 h 2260522"/>
              <a:gd name="connsiteX3" fmla="*/ 1877163 w 1877162"/>
              <a:gd name="connsiteY3" fmla="*/ 201327 h 2260522"/>
              <a:gd name="connsiteX4" fmla="*/ 1323661 w 1877162"/>
              <a:gd name="connsiteY4" fmla="*/ 0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1323661" y="0"/>
                </a:moveTo>
                <a:lnTo>
                  <a:pt x="0" y="1577415"/>
                </a:lnTo>
                <a:cubicBezTo>
                  <a:pt x="518950" y="1987997"/>
                  <a:pt x="1169001" y="2240105"/>
                  <a:pt x="1877163" y="2260523"/>
                </a:cubicBezTo>
                <a:lnTo>
                  <a:pt x="1877163" y="201327"/>
                </a:lnTo>
                <a:cubicBezTo>
                  <a:pt x="1672021" y="184425"/>
                  <a:pt x="1482584" y="112405"/>
                  <a:pt x="1323661" y="0"/>
                </a:cubicBezTo>
                <a:close/>
              </a:path>
            </a:pathLst>
          </a:custGeom>
          <a:solidFill>
            <a:srgbClr val="ADDBCB"/>
          </a:solidFill>
          <a:ln w="7477"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1687D31D-35AA-4FF1-B650-E3930C31D765}"/>
              </a:ext>
            </a:extLst>
          </p:cNvPr>
          <p:cNvSpPr/>
          <p:nvPr/>
        </p:nvSpPr>
        <p:spPr>
          <a:xfrm>
            <a:off x="5432860" y="917596"/>
            <a:ext cx="1467557" cy="1539293"/>
          </a:xfrm>
          <a:custGeom>
            <a:avLst/>
            <a:gdLst>
              <a:gd name="connsiteX0" fmla="*/ 999084 w 1998168"/>
              <a:gd name="connsiteY0" fmla="*/ 2056652 h 2095840"/>
              <a:gd name="connsiteX1" fmla="*/ 1293672 w 1998168"/>
              <a:gd name="connsiteY1" fmla="*/ 2095841 h 2095840"/>
              <a:gd name="connsiteX2" fmla="*/ 1998169 w 1998168"/>
              <a:gd name="connsiteY2" fmla="*/ 160269 h 2095840"/>
              <a:gd name="connsiteX3" fmla="*/ 999084 w 1998168"/>
              <a:gd name="connsiteY3" fmla="*/ 0 h 2095840"/>
              <a:gd name="connsiteX4" fmla="*/ 0 w 1998168"/>
              <a:gd name="connsiteY4" fmla="*/ 160269 h 2095840"/>
              <a:gd name="connsiteX5" fmla="*/ 704497 w 1998168"/>
              <a:gd name="connsiteY5" fmla="*/ 2095841 h 2095840"/>
              <a:gd name="connsiteX6" fmla="*/ 999084 w 1998168"/>
              <a:gd name="connsiteY6" fmla="*/ 2056652 h 20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168" h="2095840">
                <a:moveTo>
                  <a:pt x="999084" y="2056652"/>
                </a:moveTo>
                <a:cubicBezTo>
                  <a:pt x="1101019" y="2056652"/>
                  <a:pt x="1199739" y="2070338"/>
                  <a:pt x="1293672" y="2095841"/>
                </a:cubicBezTo>
                <a:lnTo>
                  <a:pt x="1998169" y="160269"/>
                </a:lnTo>
                <a:cubicBezTo>
                  <a:pt x="1683987" y="56315"/>
                  <a:pt x="1348117" y="0"/>
                  <a:pt x="999084" y="0"/>
                </a:cubicBezTo>
                <a:cubicBezTo>
                  <a:pt x="650052" y="0"/>
                  <a:pt x="314182" y="56315"/>
                  <a:pt x="0" y="160269"/>
                </a:cubicBezTo>
                <a:lnTo>
                  <a:pt x="704497" y="2095841"/>
                </a:lnTo>
                <a:cubicBezTo>
                  <a:pt x="798430" y="2070338"/>
                  <a:pt x="897149" y="2056652"/>
                  <a:pt x="999084" y="2056652"/>
                </a:cubicBezTo>
                <a:close/>
              </a:path>
            </a:pathLst>
          </a:custGeom>
          <a:solidFill>
            <a:srgbClr val="4ED4E8"/>
          </a:solidFill>
          <a:ln w="7477"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F5AEC273-A359-400A-B03C-EF8A6C9A1F35}"/>
              </a:ext>
            </a:extLst>
          </p:cNvPr>
          <p:cNvSpPr/>
          <p:nvPr/>
        </p:nvSpPr>
        <p:spPr>
          <a:xfrm>
            <a:off x="6227330" y="3941610"/>
            <a:ext cx="1378684" cy="1660244"/>
          </a:xfrm>
          <a:custGeom>
            <a:avLst/>
            <a:gdLst>
              <a:gd name="connsiteX0" fmla="*/ 0 w 1877162"/>
              <a:gd name="connsiteY0" fmla="*/ 201327 h 2260522"/>
              <a:gd name="connsiteX1" fmla="*/ 0 w 1877162"/>
              <a:gd name="connsiteY1" fmla="*/ 2260523 h 2260522"/>
              <a:gd name="connsiteX2" fmla="*/ 1877163 w 1877162"/>
              <a:gd name="connsiteY2" fmla="*/ 1577415 h 2260522"/>
              <a:gd name="connsiteX3" fmla="*/ 553501 w 1877162"/>
              <a:gd name="connsiteY3" fmla="*/ 0 h 2260522"/>
              <a:gd name="connsiteX4" fmla="*/ 0 w 1877162"/>
              <a:gd name="connsiteY4" fmla="*/ 201327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0" y="201327"/>
                </a:moveTo>
                <a:lnTo>
                  <a:pt x="0" y="2260523"/>
                </a:lnTo>
                <a:cubicBezTo>
                  <a:pt x="708161" y="2240031"/>
                  <a:pt x="1358213" y="1987997"/>
                  <a:pt x="1877163" y="1577415"/>
                </a:cubicBezTo>
                <a:lnTo>
                  <a:pt x="553501" y="0"/>
                </a:lnTo>
                <a:cubicBezTo>
                  <a:pt x="394578" y="112405"/>
                  <a:pt x="205142" y="184425"/>
                  <a:pt x="0" y="201327"/>
                </a:cubicBezTo>
                <a:close/>
              </a:path>
            </a:pathLst>
          </a:custGeom>
          <a:solidFill>
            <a:srgbClr val="93A7AC"/>
          </a:solidFill>
          <a:ln w="38100"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0A99A898-7661-48CB-B73B-8BFE3CCC7368}"/>
              </a:ext>
            </a:extLst>
          </p:cNvPr>
          <p:cNvSpPr/>
          <p:nvPr/>
        </p:nvSpPr>
        <p:spPr>
          <a:xfrm>
            <a:off x="6502720" y="1092650"/>
            <a:ext cx="1641348" cy="1699737"/>
          </a:xfrm>
          <a:custGeom>
            <a:avLst/>
            <a:gdLst>
              <a:gd name="connsiteX0" fmla="*/ 451117 w 2234795"/>
              <a:gd name="connsiteY0" fmla="*/ 2314295 h 2314294"/>
              <a:gd name="connsiteX1" fmla="*/ 2234796 w 2234795"/>
              <a:gd name="connsiteY1" fmla="*/ 1284548 h 2314294"/>
              <a:gd name="connsiteX2" fmla="*/ 704497 w 2234795"/>
              <a:gd name="connsiteY2" fmla="*/ 0 h 2314294"/>
              <a:gd name="connsiteX3" fmla="*/ 0 w 2234795"/>
              <a:gd name="connsiteY3" fmla="*/ 1935571 h 2314294"/>
              <a:gd name="connsiteX4" fmla="*/ 451117 w 2234795"/>
              <a:gd name="connsiteY4" fmla="*/ 2314295 h 231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294">
                <a:moveTo>
                  <a:pt x="451117" y="2314295"/>
                </a:moveTo>
                <a:lnTo>
                  <a:pt x="2234796" y="1284548"/>
                </a:lnTo>
                <a:cubicBezTo>
                  <a:pt x="1878060" y="707788"/>
                  <a:pt x="1341984" y="253679"/>
                  <a:pt x="704497" y="0"/>
                </a:cubicBezTo>
                <a:lnTo>
                  <a:pt x="0" y="1935571"/>
                </a:lnTo>
                <a:cubicBezTo>
                  <a:pt x="182032" y="2019707"/>
                  <a:pt x="337665" y="2151258"/>
                  <a:pt x="451117" y="2314295"/>
                </a:cubicBezTo>
                <a:close/>
              </a:path>
            </a:pathLst>
          </a:custGeom>
          <a:solidFill>
            <a:srgbClr val="4ED4E8"/>
          </a:solidFill>
          <a:ln w="7477"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7CE165B1-BBEB-427A-AC1F-5D4CE7D23974}"/>
              </a:ext>
            </a:extLst>
          </p:cNvPr>
          <p:cNvSpPr/>
          <p:nvPr/>
        </p:nvSpPr>
        <p:spPr>
          <a:xfrm>
            <a:off x="3895350" y="3478680"/>
            <a:ext cx="1706163" cy="1533141"/>
          </a:xfrm>
          <a:custGeom>
            <a:avLst/>
            <a:gdLst>
              <a:gd name="connsiteX0" fmla="*/ 2028233 w 2323044"/>
              <a:gd name="connsiteY0" fmla="*/ 0 h 2087464"/>
              <a:gd name="connsiteX1" fmla="*/ 0 w 2323044"/>
              <a:gd name="connsiteY1" fmla="*/ 357633 h 2087464"/>
              <a:gd name="connsiteX2" fmla="*/ 999383 w 2323044"/>
              <a:gd name="connsiteY2" fmla="*/ 2087464 h 2087464"/>
              <a:gd name="connsiteX3" fmla="*/ 2323045 w 2323044"/>
              <a:gd name="connsiteY3" fmla="*/ 509975 h 2087464"/>
              <a:gd name="connsiteX4" fmla="*/ 2028233 w 2323044"/>
              <a:gd name="connsiteY4" fmla="*/ 0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2028233" y="0"/>
                </a:moveTo>
                <a:lnTo>
                  <a:pt x="0" y="357633"/>
                </a:lnTo>
                <a:cubicBezTo>
                  <a:pt x="140226" y="1039395"/>
                  <a:pt x="498832" y="1641358"/>
                  <a:pt x="999383" y="2087464"/>
                </a:cubicBezTo>
                <a:lnTo>
                  <a:pt x="2323045" y="509975"/>
                </a:lnTo>
                <a:cubicBezTo>
                  <a:pt x="2183267" y="371319"/>
                  <a:pt x="2079911" y="196167"/>
                  <a:pt x="2028233" y="0"/>
                </a:cubicBezTo>
                <a:close/>
              </a:path>
            </a:pathLst>
          </a:custGeom>
          <a:solidFill>
            <a:srgbClr val="ADDBCB"/>
          </a:solidFill>
          <a:ln w="7477"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B5EFFED7-246F-4D15-91FA-ACF1D980A144}"/>
              </a:ext>
            </a:extLst>
          </p:cNvPr>
          <p:cNvSpPr/>
          <p:nvPr/>
        </p:nvSpPr>
        <p:spPr>
          <a:xfrm>
            <a:off x="6911769" y="2161020"/>
            <a:ext cx="1588948" cy="1445092"/>
          </a:xfrm>
          <a:custGeom>
            <a:avLst/>
            <a:gdLst>
              <a:gd name="connsiteX0" fmla="*/ 106797 w 2163448"/>
              <a:gd name="connsiteY0" fmla="*/ 1507863 h 1967580"/>
              <a:gd name="connsiteX1" fmla="*/ 102160 w 2163448"/>
              <a:gd name="connsiteY1" fmla="*/ 1609947 h 1967580"/>
              <a:gd name="connsiteX2" fmla="*/ 2130393 w 2163448"/>
              <a:gd name="connsiteY2" fmla="*/ 1967580 h 1967580"/>
              <a:gd name="connsiteX3" fmla="*/ 2163449 w 2163448"/>
              <a:gd name="connsiteY3" fmla="*/ 1507863 h 1967580"/>
              <a:gd name="connsiteX4" fmla="*/ 1783678 w 2163448"/>
              <a:gd name="connsiteY4" fmla="*/ 0 h 1967580"/>
              <a:gd name="connsiteX5" fmla="*/ 0 w 2163448"/>
              <a:gd name="connsiteY5" fmla="*/ 1029747 h 1967580"/>
              <a:gd name="connsiteX6" fmla="*/ 106797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106797" y="1507863"/>
                </a:moveTo>
                <a:cubicBezTo>
                  <a:pt x="106797" y="1542265"/>
                  <a:pt x="105151" y="1576293"/>
                  <a:pt x="102160" y="1609947"/>
                </a:cubicBezTo>
                <a:lnTo>
                  <a:pt x="2130393" y="1967580"/>
                </a:lnTo>
                <a:cubicBezTo>
                  <a:pt x="2152156" y="1817482"/>
                  <a:pt x="2163449" y="1664019"/>
                  <a:pt x="2163449" y="1507863"/>
                </a:cubicBezTo>
                <a:cubicBezTo>
                  <a:pt x="2163449" y="962214"/>
                  <a:pt x="2025915" y="448649"/>
                  <a:pt x="1783678" y="0"/>
                </a:cubicBezTo>
                <a:lnTo>
                  <a:pt x="0" y="1029747"/>
                </a:lnTo>
                <a:cubicBezTo>
                  <a:pt x="68431" y="1174760"/>
                  <a:pt x="106797" y="1336824"/>
                  <a:pt x="106797" y="1507863"/>
                </a:cubicBezTo>
                <a:close/>
              </a:path>
            </a:pathLst>
          </a:custGeom>
          <a:solidFill>
            <a:srgbClr val="93A7AC"/>
          </a:solidFill>
          <a:ln w="38100"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2B3D1D83-B925-4178-8931-69B7A3CFF5B2}"/>
              </a:ext>
            </a:extLst>
          </p:cNvPr>
          <p:cNvSpPr/>
          <p:nvPr/>
        </p:nvSpPr>
        <p:spPr>
          <a:xfrm>
            <a:off x="4179905" y="1082214"/>
            <a:ext cx="1641348" cy="1699792"/>
          </a:xfrm>
          <a:custGeom>
            <a:avLst/>
            <a:gdLst>
              <a:gd name="connsiteX0" fmla="*/ 2234796 w 2234795"/>
              <a:gd name="connsiteY0" fmla="*/ 1935571 h 2314369"/>
              <a:gd name="connsiteX1" fmla="*/ 1530299 w 2234795"/>
              <a:gd name="connsiteY1" fmla="*/ 0 h 2314369"/>
              <a:gd name="connsiteX2" fmla="*/ 0 w 2234795"/>
              <a:gd name="connsiteY2" fmla="*/ 1284622 h 2314369"/>
              <a:gd name="connsiteX3" fmla="*/ 1783678 w 2234795"/>
              <a:gd name="connsiteY3" fmla="*/ 2314370 h 2314369"/>
              <a:gd name="connsiteX4" fmla="*/ 2234796 w 2234795"/>
              <a:gd name="connsiteY4" fmla="*/ 1935571 h 231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369">
                <a:moveTo>
                  <a:pt x="2234796" y="1935571"/>
                </a:moveTo>
                <a:lnTo>
                  <a:pt x="1530299" y="0"/>
                </a:lnTo>
                <a:cubicBezTo>
                  <a:pt x="892811" y="253753"/>
                  <a:pt x="356736" y="707862"/>
                  <a:pt x="0" y="1284622"/>
                </a:cubicBezTo>
                <a:lnTo>
                  <a:pt x="1783678" y="2314370"/>
                </a:lnTo>
                <a:cubicBezTo>
                  <a:pt x="1897131" y="2151333"/>
                  <a:pt x="2052763" y="2019782"/>
                  <a:pt x="2234796" y="1935571"/>
                </a:cubicBezTo>
                <a:close/>
              </a:path>
            </a:pathLst>
          </a:custGeom>
          <a:solidFill>
            <a:srgbClr val="4ED4E8"/>
          </a:solidFill>
          <a:ln w="7477"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4CBB5219-0DD2-4372-ACE9-3D9F2DE01621}"/>
              </a:ext>
            </a:extLst>
          </p:cNvPr>
          <p:cNvSpPr/>
          <p:nvPr/>
        </p:nvSpPr>
        <p:spPr>
          <a:xfrm>
            <a:off x="3847399" y="2161020"/>
            <a:ext cx="1588948" cy="1445092"/>
          </a:xfrm>
          <a:custGeom>
            <a:avLst/>
            <a:gdLst>
              <a:gd name="connsiteX0" fmla="*/ 2056652 w 2163448"/>
              <a:gd name="connsiteY0" fmla="*/ 1507863 h 1967580"/>
              <a:gd name="connsiteX1" fmla="*/ 2163449 w 2163448"/>
              <a:gd name="connsiteY1" fmla="*/ 1029747 h 1967580"/>
              <a:gd name="connsiteX2" fmla="*/ 379770 w 2163448"/>
              <a:gd name="connsiteY2" fmla="*/ 0 h 1967580"/>
              <a:gd name="connsiteX3" fmla="*/ 0 w 2163448"/>
              <a:gd name="connsiteY3" fmla="*/ 1507863 h 1967580"/>
              <a:gd name="connsiteX4" fmla="*/ 33056 w 2163448"/>
              <a:gd name="connsiteY4" fmla="*/ 1967580 h 1967580"/>
              <a:gd name="connsiteX5" fmla="*/ 2061289 w 2163448"/>
              <a:gd name="connsiteY5" fmla="*/ 1609947 h 1967580"/>
              <a:gd name="connsiteX6" fmla="*/ 2056652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2056652" y="1507863"/>
                </a:moveTo>
                <a:cubicBezTo>
                  <a:pt x="2056652" y="1336824"/>
                  <a:pt x="2095018" y="1174835"/>
                  <a:pt x="2163449" y="1029747"/>
                </a:cubicBezTo>
                <a:lnTo>
                  <a:pt x="379770" y="0"/>
                </a:lnTo>
                <a:cubicBezTo>
                  <a:pt x="137534" y="448649"/>
                  <a:pt x="0" y="962214"/>
                  <a:pt x="0" y="1507863"/>
                </a:cubicBezTo>
                <a:cubicBezTo>
                  <a:pt x="0" y="1664019"/>
                  <a:pt x="11293" y="1817482"/>
                  <a:pt x="33056" y="1967580"/>
                </a:cubicBezTo>
                <a:lnTo>
                  <a:pt x="2061289" y="1609947"/>
                </a:lnTo>
                <a:cubicBezTo>
                  <a:pt x="2058298" y="1576293"/>
                  <a:pt x="2056652" y="1542265"/>
                  <a:pt x="2056652" y="1507863"/>
                </a:cubicBezTo>
                <a:close/>
              </a:path>
            </a:pathLst>
          </a:custGeom>
          <a:solidFill>
            <a:srgbClr val="ADDBCB"/>
          </a:solidFill>
          <a:ln w="7477" cap="flat">
            <a:noFill/>
            <a:prstDash val="solid"/>
            <a:miter/>
          </a:ln>
        </p:spPr>
        <p:txBody>
          <a:bodyPr rtlCol="0" anchor="ctr"/>
          <a:lstStyle/>
          <a:p>
            <a:endParaRPr lang="en-US" dirty="0"/>
          </a:p>
        </p:txBody>
      </p:sp>
      <p:sp>
        <p:nvSpPr>
          <p:cNvPr id="38" name="Rectangle 37">
            <a:extLst>
              <a:ext uri="{FF2B5EF4-FFF2-40B4-BE49-F238E27FC236}">
                <a16:creationId xmlns:a16="http://schemas.microsoft.com/office/drawing/2014/main" id="{33D71895-DFB6-418B-A1AF-F303E091BEC8}"/>
              </a:ext>
            </a:extLst>
          </p:cNvPr>
          <p:cNvSpPr/>
          <p:nvPr/>
        </p:nvSpPr>
        <p:spPr>
          <a:xfrm>
            <a:off x="4091792" y="1584258"/>
            <a:ext cx="1747520" cy="611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priorities</a:t>
            </a:r>
          </a:p>
        </p:txBody>
      </p:sp>
      <p:sp>
        <p:nvSpPr>
          <p:cNvPr id="39" name="Rectangle 38">
            <a:extLst>
              <a:ext uri="{FF2B5EF4-FFF2-40B4-BE49-F238E27FC236}">
                <a16:creationId xmlns:a16="http://schemas.microsoft.com/office/drawing/2014/main" id="{037CA4FB-DCBB-4295-A0AF-765370C4DF4A}"/>
              </a:ext>
            </a:extLst>
          </p:cNvPr>
          <p:cNvSpPr/>
          <p:nvPr/>
        </p:nvSpPr>
        <p:spPr>
          <a:xfrm>
            <a:off x="5279999" y="1001415"/>
            <a:ext cx="1747520" cy="57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Prepare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analyses</a:t>
            </a:r>
          </a:p>
        </p:txBody>
      </p:sp>
      <p:sp>
        <p:nvSpPr>
          <p:cNvPr id="41" name="Rectangle 40">
            <a:extLst>
              <a:ext uri="{FF2B5EF4-FFF2-40B4-BE49-F238E27FC236}">
                <a16:creationId xmlns:a16="http://schemas.microsoft.com/office/drawing/2014/main" id="{48B3A262-AE65-4239-8AD1-1BB45DD4D8D4}"/>
              </a:ext>
            </a:extLst>
          </p:cNvPr>
          <p:cNvSpPr/>
          <p:nvPr/>
        </p:nvSpPr>
        <p:spPr>
          <a:xfrm>
            <a:off x="7368977" y="2698413"/>
            <a:ext cx="1129537" cy="565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Leverage your team</a:t>
            </a:r>
          </a:p>
        </p:txBody>
      </p:sp>
      <p:sp>
        <p:nvSpPr>
          <p:cNvPr id="42" name="Rectangle 41">
            <a:extLst>
              <a:ext uri="{FF2B5EF4-FFF2-40B4-BE49-F238E27FC236}">
                <a16:creationId xmlns:a16="http://schemas.microsoft.com/office/drawing/2014/main" id="{5D7008BD-8F7C-4ADE-8780-DAE627A7AF05}"/>
              </a:ext>
            </a:extLst>
          </p:cNvPr>
          <p:cNvSpPr/>
          <p:nvPr/>
        </p:nvSpPr>
        <p:spPr>
          <a:xfrm>
            <a:off x="7068708" y="3705286"/>
            <a:ext cx="1302943" cy="884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Facilitate a meeting</a:t>
            </a:r>
          </a:p>
        </p:txBody>
      </p:sp>
      <p:sp>
        <p:nvSpPr>
          <p:cNvPr id="43" name="Rectangle 42">
            <a:extLst>
              <a:ext uri="{FF2B5EF4-FFF2-40B4-BE49-F238E27FC236}">
                <a16:creationId xmlns:a16="http://schemas.microsoft.com/office/drawing/2014/main" id="{53758829-28A7-44EB-950B-E2AA5C4BDC16}"/>
              </a:ext>
            </a:extLst>
          </p:cNvPr>
          <p:cNvSpPr/>
          <p:nvPr/>
        </p:nvSpPr>
        <p:spPr>
          <a:xfrm>
            <a:off x="6191017" y="4730403"/>
            <a:ext cx="1169864" cy="56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Root causes and solutions</a:t>
            </a:r>
          </a:p>
        </p:txBody>
      </p:sp>
      <p:sp>
        <p:nvSpPr>
          <p:cNvPr id="44" name="Rectangle 43">
            <a:extLst>
              <a:ext uri="{FF2B5EF4-FFF2-40B4-BE49-F238E27FC236}">
                <a16:creationId xmlns:a16="http://schemas.microsoft.com/office/drawing/2014/main" id="{4DCB3A5D-0C7E-4419-8EE9-7F6DCFFA9D2E}"/>
              </a:ext>
            </a:extLst>
          </p:cNvPr>
          <p:cNvSpPr/>
          <p:nvPr/>
        </p:nvSpPr>
        <p:spPr>
          <a:xfrm>
            <a:off x="4910224" y="4694000"/>
            <a:ext cx="1252608" cy="56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Action planning</a:t>
            </a:r>
          </a:p>
        </p:txBody>
      </p:sp>
      <p:sp>
        <p:nvSpPr>
          <p:cNvPr id="45" name="Rectangle 44">
            <a:extLst>
              <a:ext uri="{FF2B5EF4-FFF2-40B4-BE49-F238E27FC236}">
                <a16:creationId xmlns:a16="http://schemas.microsoft.com/office/drawing/2014/main" id="{4F658BED-AEC0-4D57-B897-B1DB5E9D57B3}"/>
              </a:ext>
            </a:extLst>
          </p:cNvPr>
          <p:cNvSpPr/>
          <p:nvPr/>
        </p:nvSpPr>
        <p:spPr>
          <a:xfrm>
            <a:off x="4011741" y="3967378"/>
            <a:ext cx="1164279" cy="442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Implement changes</a:t>
            </a:r>
          </a:p>
        </p:txBody>
      </p:sp>
      <p:sp>
        <p:nvSpPr>
          <p:cNvPr id="46" name="Rectangle 45">
            <a:extLst>
              <a:ext uri="{FF2B5EF4-FFF2-40B4-BE49-F238E27FC236}">
                <a16:creationId xmlns:a16="http://schemas.microsoft.com/office/drawing/2014/main" id="{0B5A8794-ED8B-42F4-A2E5-B59D7E69BAE0}"/>
              </a:ext>
            </a:extLst>
          </p:cNvPr>
          <p:cNvSpPr/>
          <p:nvPr/>
        </p:nvSpPr>
        <p:spPr>
          <a:xfrm>
            <a:off x="3835924" y="2698413"/>
            <a:ext cx="1086773" cy="50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Monitor progress</a:t>
            </a:r>
          </a:p>
        </p:txBody>
      </p:sp>
      <p:grpSp>
        <p:nvGrpSpPr>
          <p:cNvPr id="47" name="Group 46">
            <a:extLst>
              <a:ext uri="{FF2B5EF4-FFF2-40B4-BE49-F238E27FC236}">
                <a16:creationId xmlns:a16="http://schemas.microsoft.com/office/drawing/2014/main" id="{1836C8F6-E38D-4BF9-9ACF-1EBC2CCA7E67}"/>
              </a:ext>
            </a:extLst>
          </p:cNvPr>
          <p:cNvGrpSpPr/>
          <p:nvPr/>
        </p:nvGrpSpPr>
        <p:grpSpPr>
          <a:xfrm>
            <a:off x="5090927" y="2047680"/>
            <a:ext cx="2156488" cy="754332"/>
            <a:chOff x="2482279" y="2050665"/>
            <a:chExt cx="2156488" cy="754332"/>
          </a:xfrm>
        </p:grpSpPr>
        <p:pic>
          <p:nvPicPr>
            <p:cNvPr id="48" name="Graphic 47">
              <a:extLst>
                <a:ext uri="{FF2B5EF4-FFF2-40B4-BE49-F238E27FC236}">
                  <a16:creationId xmlns:a16="http://schemas.microsoft.com/office/drawing/2014/main" id="{226821B8-B948-41F8-A199-A84ABBA4A7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2279" y="2081863"/>
              <a:ext cx="2156488" cy="723134"/>
            </a:xfrm>
            <a:prstGeom prst="rect">
              <a:avLst/>
            </a:prstGeom>
          </p:spPr>
        </p:pic>
        <p:sp>
          <p:nvSpPr>
            <p:cNvPr id="49" name="Rectangle 48">
              <a:extLst>
                <a:ext uri="{FF2B5EF4-FFF2-40B4-BE49-F238E27FC236}">
                  <a16:creationId xmlns:a16="http://schemas.microsoft.com/office/drawing/2014/main" id="{5FF9B3B5-ED1C-40BE-88B2-7F2096E2D387}"/>
                </a:ext>
              </a:extLst>
            </p:cNvPr>
            <p:cNvSpPr/>
            <p:nvPr/>
          </p:nvSpPr>
          <p:spPr>
            <a:xfrm>
              <a:off x="2865458" y="2050665"/>
              <a:ext cx="1384783"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bg1"/>
                  </a:solidFill>
                  <a:latin typeface="Arial" panose="020B0604020202020204" pitchFamily="34" charset="0"/>
                  <a:cs typeface="Arial" panose="020B0604020202020204" pitchFamily="34" charset="0"/>
                </a:rPr>
                <a:t>1 PREPARE</a:t>
              </a:r>
            </a:p>
          </p:txBody>
        </p:sp>
      </p:grpSp>
      <p:grpSp>
        <p:nvGrpSpPr>
          <p:cNvPr id="6" name="Group 5">
            <a:extLst>
              <a:ext uri="{FF2B5EF4-FFF2-40B4-BE49-F238E27FC236}">
                <a16:creationId xmlns:a16="http://schemas.microsoft.com/office/drawing/2014/main" id="{1DF58B08-8E07-4F99-B10F-3FC93AE84BE0}"/>
              </a:ext>
            </a:extLst>
          </p:cNvPr>
          <p:cNvGrpSpPr/>
          <p:nvPr/>
        </p:nvGrpSpPr>
        <p:grpSpPr>
          <a:xfrm>
            <a:off x="6484804" y="2592504"/>
            <a:ext cx="744568" cy="2156488"/>
            <a:chOff x="6484804" y="2592504"/>
            <a:chExt cx="744568" cy="2156488"/>
          </a:xfrm>
        </p:grpSpPr>
        <p:pic>
          <p:nvPicPr>
            <p:cNvPr id="50" name="Graphic 49">
              <a:extLst>
                <a:ext uri="{FF2B5EF4-FFF2-40B4-BE49-F238E27FC236}">
                  <a16:creationId xmlns:a16="http://schemas.microsoft.com/office/drawing/2014/main" id="{620BE9F1-8D15-41F6-AEBB-9B02D2A8B0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230881">
              <a:off x="5768127" y="3309181"/>
              <a:ext cx="2156488" cy="723134"/>
            </a:xfrm>
            <a:prstGeom prst="rect">
              <a:avLst/>
            </a:prstGeom>
          </p:spPr>
        </p:pic>
        <p:sp>
          <p:nvSpPr>
            <p:cNvPr id="51" name="Rectangle 50">
              <a:extLst>
                <a:ext uri="{FF2B5EF4-FFF2-40B4-BE49-F238E27FC236}">
                  <a16:creationId xmlns:a16="http://schemas.microsoft.com/office/drawing/2014/main" id="{305C2A09-2E86-4E93-B493-5DD4072A4C09}"/>
                </a:ext>
              </a:extLst>
            </p:cNvPr>
            <p:cNvSpPr/>
            <p:nvPr/>
          </p:nvSpPr>
          <p:spPr>
            <a:xfrm rot="18631672">
              <a:off x="6150757" y="3453561"/>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ln w="0"/>
                  <a:solidFill>
                    <a:schemeClr val="bg1"/>
                  </a:solidFill>
                </a:rPr>
                <a:t>2 FACILITATE</a:t>
              </a:r>
            </a:p>
          </p:txBody>
        </p:sp>
      </p:grpSp>
      <p:grpSp>
        <p:nvGrpSpPr>
          <p:cNvPr id="7" name="Group 6">
            <a:extLst>
              <a:ext uri="{FF2B5EF4-FFF2-40B4-BE49-F238E27FC236}">
                <a16:creationId xmlns:a16="http://schemas.microsoft.com/office/drawing/2014/main" id="{924F7805-21BA-4A8C-AE12-A703596D3F7B}"/>
              </a:ext>
            </a:extLst>
          </p:cNvPr>
          <p:cNvGrpSpPr/>
          <p:nvPr/>
        </p:nvGrpSpPr>
        <p:grpSpPr>
          <a:xfrm>
            <a:off x="4695769" y="2586143"/>
            <a:ext cx="1559245" cy="2156488"/>
            <a:chOff x="4695769" y="2586143"/>
            <a:chExt cx="1559245" cy="2156488"/>
          </a:xfrm>
        </p:grpSpPr>
        <p:pic>
          <p:nvPicPr>
            <p:cNvPr id="52" name="Graphic 51">
              <a:extLst>
                <a:ext uri="{FF2B5EF4-FFF2-40B4-BE49-F238E27FC236}">
                  <a16:creationId xmlns:a16="http://schemas.microsoft.com/office/drawing/2014/main" id="{5A976E3B-87B6-4359-B3B0-328E9E53F05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388735">
              <a:off x="4399349" y="3302820"/>
              <a:ext cx="2156488" cy="723134"/>
            </a:xfrm>
            <a:prstGeom prst="rect">
              <a:avLst/>
            </a:prstGeom>
          </p:spPr>
        </p:pic>
        <p:sp>
          <p:nvSpPr>
            <p:cNvPr id="53" name="Rectangle 52">
              <a:extLst>
                <a:ext uri="{FF2B5EF4-FFF2-40B4-BE49-F238E27FC236}">
                  <a16:creationId xmlns:a16="http://schemas.microsoft.com/office/drawing/2014/main" id="{FA1CDF1C-F9FB-411C-9498-B182900C30E3}"/>
                </a:ext>
              </a:extLst>
            </p:cNvPr>
            <p:cNvSpPr/>
            <p:nvPr/>
          </p:nvSpPr>
          <p:spPr>
            <a:xfrm rot="2561542">
              <a:off x="4695769" y="3566815"/>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accent1">
                      <a:lumMod val="50000"/>
                    </a:schemeClr>
                  </a:solidFill>
                  <a:latin typeface="Arial" panose="020B0604020202020204" pitchFamily="34" charset="0"/>
                  <a:cs typeface="Arial" panose="020B0604020202020204" pitchFamily="34" charset="0"/>
                </a:rPr>
                <a:t>3 ACTION</a:t>
              </a:r>
            </a:p>
          </p:txBody>
        </p:sp>
      </p:grpSp>
      <p:sp>
        <p:nvSpPr>
          <p:cNvPr id="55" name="Rectangle 54">
            <a:extLst>
              <a:ext uri="{FF2B5EF4-FFF2-40B4-BE49-F238E27FC236}">
                <a16:creationId xmlns:a16="http://schemas.microsoft.com/office/drawing/2014/main" id="{461D4397-9DE9-4548-95EA-D977D8ACC207}"/>
              </a:ext>
            </a:extLst>
          </p:cNvPr>
          <p:cNvSpPr/>
          <p:nvPr/>
        </p:nvSpPr>
        <p:spPr>
          <a:xfrm>
            <a:off x="6746602" y="1509179"/>
            <a:ext cx="1256241"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stakeholders</a:t>
            </a:r>
          </a:p>
        </p:txBody>
      </p:sp>
    </p:spTree>
    <p:extLst>
      <p:ext uri="{BB962C8B-B14F-4D97-AF65-F5344CB8AC3E}">
        <p14:creationId xmlns:p14="http://schemas.microsoft.com/office/powerpoint/2010/main" val="264075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250"/>
                                  </p:stCondLst>
                                  <p:childTnLst>
                                    <p:animMotion origin="layout" path="M 0 0 C 0.069 0 0.125 0.056 0.125 0.125 C 0.125 0.194 0.069 0.25 0 0.25 C -0.069 0.25 -0.125 0.194 -0.125 0.125 C -0.125 0.056 -0.069 0 0 0 Z" pathEditMode="relative" ptsTypes="">
                                      <p:cBhvr>
                                        <p:cTn id="6" dur="4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D65B65-6DDD-4B7C-891B-C4BF5A2D7E59}"/>
              </a:ext>
            </a:extLst>
          </p:cNvPr>
          <p:cNvSpPr>
            <a:spLocks noGrp="1"/>
          </p:cNvSpPr>
          <p:nvPr>
            <p:ph type="body" sz="quarter" idx="13"/>
          </p:nvPr>
        </p:nvSpPr>
        <p:spPr>
          <a:xfrm>
            <a:off x="504907" y="1720036"/>
            <a:ext cx="8292485" cy="2948381"/>
          </a:xfrm>
        </p:spPr>
        <p:txBody>
          <a:bodyPr/>
          <a:lstStyle/>
          <a:p>
            <a:pPr>
              <a:lnSpc>
                <a:spcPct val="120000"/>
              </a:lnSpc>
              <a:spcBef>
                <a:spcPts val="0"/>
              </a:spcBef>
              <a:spcAft>
                <a:spcPts val="1200"/>
              </a:spcAft>
              <a:buClr>
                <a:srgbClr val="4ED4E8"/>
              </a:buClr>
            </a:pPr>
            <a:r>
              <a:rPr lang="en-US" sz="2200" spc="50" dirty="0">
                <a:ea typeface="+mn-ea"/>
              </a:rPr>
              <a:t>Data to report on the indicators should be aggregated and analyzed, and presented in easy-to-understand, accessible formats. </a:t>
            </a:r>
          </a:p>
          <a:p>
            <a:pPr>
              <a:lnSpc>
                <a:spcPct val="120000"/>
              </a:lnSpc>
              <a:spcBef>
                <a:spcPts val="0"/>
              </a:spcBef>
              <a:spcAft>
                <a:spcPts val="1200"/>
              </a:spcAft>
              <a:buClr>
                <a:srgbClr val="4ED4E8"/>
              </a:buClr>
            </a:pPr>
            <a:r>
              <a:rPr lang="en-US" sz="2200" i="1" spc="50" dirty="0">
                <a:ea typeface="+mn-ea"/>
              </a:rPr>
              <a:t>Data analysis</a:t>
            </a:r>
            <a:r>
              <a:rPr lang="en-US" sz="2200" spc="50" dirty="0">
                <a:ea typeface="+mn-ea"/>
              </a:rPr>
              <a:t>. Analysis involves reviewing and examining data and transforming them into useful information to answer priority questions of interest. </a:t>
            </a:r>
          </a:p>
          <a:p>
            <a:pPr lvl="1">
              <a:lnSpc>
                <a:spcPct val="120000"/>
              </a:lnSpc>
              <a:spcBef>
                <a:spcPts val="0"/>
              </a:spcBef>
              <a:spcAft>
                <a:spcPts val="1200"/>
              </a:spcAft>
              <a:buClr>
                <a:srgbClr val="4ED4E8"/>
              </a:buClr>
            </a:pPr>
            <a:r>
              <a:rPr lang="en-US" sz="1800" spc="50" dirty="0">
                <a:ea typeface="+mn-ea"/>
              </a:rPr>
              <a:t>For example, consider the following question: How many children are living in residential care (disaggregated by sex, age, parental status, disability status)?</a:t>
            </a:r>
          </a:p>
          <a:p>
            <a:endParaRPr lang="en-UG" dirty="0"/>
          </a:p>
        </p:txBody>
      </p:sp>
      <p:sp>
        <p:nvSpPr>
          <p:cNvPr id="3" name="Text Placeholder 2">
            <a:extLst>
              <a:ext uri="{FF2B5EF4-FFF2-40B4-BE49-F238E27FC236}">
                <a16:creationId xmlns:a16="http://schemas.microsoft.com/office/drawing/2014/main" id="{B6DFA108-ACDA-4667-8E60-D53422FFB692}"/>
              </a:ext>
            </a:extLst>
          </p:cNvPr>
          <p:cNvSpPr>
            <a:spLocks noGrp="1"/>
          </p:cNvSpPr>
          <p:nvPr>
            <p:ph type="body" sz="quarter" idx="14"/>
          </p:nvPr>
        </p:nvSpPr>
        <p:spPr>
          <a:xfrm>
            <a:off x="504907" y="762242"/>
            <a:ext cx="6830291" cy="837214"/>
          </a:xfrm>
        </p:spPr>
        <p:txBody>
          <a:bodyPr/>
          <a:lstStyle/>
          <a:p>
            <a:r>
              <a:rPr lang="en-GB" dirty="0"/>
              <a:t>Data analyses</a:t>
            </a:r>
          </a:p>
          <a:p>
            <a:endParaRPr lang="en-UG" dirty="0"/>
          </a:p>
        </p:txBody>
      </p:sp>
    </p:spTree>
    <p:extLst>
      <p:ext uri="{BB962C8B-B14F-4D97-AF65-F5344CB8AC3E}">
        <p14:creationId xmlns:p14="http://schemas.microsoft.com/office/powerpoint/2010/main" val="59555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FBC194-88AE-448A-A688-397736662B19}"/>
              </a:ext>
            </a:extLst>
          </p:cNvPr>
          <p:cNvSpPr>
            <a:spLocks noGrp="1"/>
          </p:cNvSpPr>
          <p:nvPr>
            <p:ph type="body" sz="quarter" idx="13"/>
          </p:nvPr>
        </p:nvSpPr>
        <p:spPr>
          <a:xfrm>
            <a:off x="430405" y="1601600"/>
            <a:ext cx="4631452" cy="5883866"/>
          </a:xfrm>
        </p:spPr>
        <p:txBody>
          <a:bodyPr/>
          <a:lstStyle/>
          <a:p>
            <a:pPr>
              <a:lnSpc>
                <a:spcPct val="120000"/>
              </a:lnSpc>
              <a:spcBef>
                <a:spcPts val="0"/>
              </a:spcBef>
              <a:buClr>
                <a:srgbClr val="4ED4E8"/>
              </a:buClr>
            </a:pPr>
            <a:r>
              <a:rPr lang="en-US" sz="2200" spc="50" dirty="0">
                <a:solidFill>
                  <a:srgbClr val="242154"/>
                </a:solidFill>
                <a:ea typeface="+mn-ea"/>
              </a:rPr>
              <a:t>Case studies</a:t>
            </a:r>
          </a:p>
          <a:p>
            <a:pPr>
              <a:lnSpc>
                <a:spcPct val="120000"/>
              </a:lnSpc>
              <a:spcBef>
                <a:spcPts val="0"/>
              </a:spcBef>
              <a:buClr>
                <a:srgbClr val="4ED4E8"/>
              </a:buClr>
            </a:pPr>
            <a:r>
              <a:rPr lang="en-US" sz="2200" spc="50" dirty="0">
                <a:solidFill>
                  <a:srgbClr val="242154"/>
                </a:solidFill>
                <a:ea typeface="+mn-ea"/>
              </a:rPr>
              <a:t>Data use cycle</a:t>
            </a:r>
          </a:p>
          <a:p>
            <a:pPr>
              <a:lnSpc>
                <a:spcPct val="120000"/>
              </a:lnSpc>
              <a:spcBef>
                <a:spcPts val="0"/>
              </a:spcBef>
              <a:buClr>
                <a:srgbClr val="4ED4E8"/>
              </a:buClr>
            </a:pPr>
            <a:r>
              <a:rPr lang="en-US" sz="2200" spc="50" dirty="0">
                <a:solidFill>
                  <a:srgbClr val="242154"/>
                </a:solidFill>
                <a:ea typeface="+mn-ea"/>
              </a:rPr>
              <a:t>Data review preparation</a:t>
            </a:r>
          </a:p>
          <a:p>
            <a:pPr lvl="1">
              <a:lnSpc>
                <a:spcPct val="120000"/>
              </a:lnSpc>
              <a:spcBef>
                <a:spcPts val="0"/>
              </a:spcBef>
              <a:buClr>
                <a:srgbClr val="4ED4E8"/>
              </a:buClr>
            </a:pPr>
            <a:r>
              <a:rPr lang="en-US" sz="1800" spc="50" dirty="0">
                <a:solidFill>
                  <a:srgbClr val="242154"/>
                </a:solidFill>
                <a:ea typeface="+mn-ea"/>
              </a:rPr>
              <a:t>Determine priorities</a:t>
            </a:r>
          </a:p>
          <a:p>
            <a:pPr lvl="1">
              <a:lnSpc>
                <a:spcPct val="120000"/>
              </a:lnSpc>
              <a:spcBef>
                <a:spcPts val="0"/>
              </a:spcBef>
              <a:buClr>
                <a:srgbClr val="4ED4E8"/>
              </a:buClr>
            </a:pPr>
            <a:r>
              <a:rPr lang="en-US" sz="1800" spc="50" dirty="0">
                <a:solidFill>
                  <a:srgbClr val="242154"/>
                </a:solidFill>
                <a:ea typeface="+mn-ea"/>
              </a:rPr>
              <a:t>Prepare analyses</a:t>
            </a:r>
          </a:p>
          <a:p>
            <a:pPr lvl="1">
              <a:lnSpc>
                <a:spcPct val="120000"/>
              </a:lnSpc>
              <a:spcBef>
                <a:spcPts val="0"/>
              </a:spcBef>
              <a:buClr>
                <a:srgbClr val="4ED4E8"/>
              </a:buClr>
            </a:pPr>
            <a:r>
              <a:rPr lang="en-US" sz="1800" spc="50" dirty="0">
                <a:solidFill>
                  <a:srgbClr val="242154"/>
                </a:solidFill>
                <a:ea typeface="+mn-ea"/>
              </a:rPr>
              <a:t>Identify stakeholders</a:t>
            </a:r>
          </a:p>
          <a:p>
            <a:pPr>
              <a:lnSpc>
                <a:spcPct val="120000"/>
              </a:lnSpc>
              <a:spcBef>
                <a:spcPts val="0"/>
              </a:spcBef>
              <a:buClr>
                <a:srgbClr val="4ED4E8"/>
              </a:buClr>
            </a:pPr>
            <a:r>
              <a:rPr lang="en-US" sz="2200" spc="50" dirty="0">
                <a:solidFill>
                  <a:srgbClr val="242154"/>
                </a:solidFill>
                <a:ea typeface="+mn-ea"/>
              </a:rPr>
              <a:t>Data review facilitation</a:t>
            </a:r>
          </a:p>
          <a:p>
            <a:pPr lvl="1">
              <a:lnSpc>
                <a:spcPct val="120000"/>
              </a:lnSpc>
              <a:spcBef>
                <a:spcPts val="0"/>
              </a:spcBef>
              <a:buClr>
                <a:srgbClr val="4ED4E8"/>
              </a:buClr>
            </a:pPr>
            <a:r>
              <a:rPr lang="en-US" sz="1800" spc="50" dirty="0">
                <a:solidFill>
                  <a:srgbClr val="242154"/>
                </a:solidFill>
                <a:ea typeface="+mn-ea"/>
              </a:rPr>
              <a:t>Leverage your team</a:t>
            </a:r>
          </a:p>
          <a:p>
            <a:pPr lvl="1">
              <a:lnSpc>
                <a:spcPct val="120000"/>
              </a:lnSpc>
              <a:spcBef>
                <a:spcPts val="0"/>
              </a:spcBef>
              <a:buClr>
                <a:srgbClr val="4ED4E8"/>
              </a:buClr>
            </a:pPr>
            <a:r>
              <a:rPr lang="en-US" sz="1800" spc="50" dirty="0">
                <a:solidFill>
                  <a:srgbClr val="242154"/>
                </a:solidFill>
                <a:ea typeface="+mn-ea"/>
              </a:rPr>
              <a:t>Facilitating a meeting</a:t>
            </a:r>
          </a:p>
          <a:p>
            <a:pPr lvl="1">
              <a:lnSpc>
                <a:spcPct val="120000"/>
              </a:lnSpc>
              <a:spcBef>
                <a:spcPts val="0"/>
              </a:spcBef>
              <a:buClr>
                <a:srgbClr val="4ED4E8"/>
              </a:buClr>
            </a:pPr>
            <a:r>
              <a:rPr lang="en-US" sz="1800" spc="50" dirty="0">
                <a:solidFill>
                  <a:srgbClr val="242154"/>
                </a:solidFill>
                <a:ea typeface="+mn-ea"/>
              </a:rPr>
              <a:t>Completeness</a:t>
            </a:r>
          </a:p>
          <a:p>
            <a:pPr lvl="1">
              <a:lnSpc>
                <a:spcPct val="120000"/>
              </a:lnSpc>
              <a:spcBef>
                <a:spcPts val="0"/>
              </a:spcBef>
              <a:buClr>
                <a:srgbClr val="4ED4E8"/>
              </a:buClr>
            </a:pPr>
            <a:r>
              <a:rPr lang="en-US" sz="1800" spc="50" dirty="0">
                <a:solidFill>
                  <a:srgbClr val="242154"/>
                </a:solidFill>
                <a:ea typeface="+mn-ea"/>
              </a:rPr>
              <a:t>Problem identification</a:t>
            </a:r>
          </a:p>
          <a:p>
            <a:pPr lvl="1">
              <a:lnSpc>
                <a:spcPct val="120000"/>
              </a:lnSpc>
              <a:spcBef>
                <a:spcPts val="0"/>
              </a:spcBef>
              <a:buClr>
                <a:srgbClr val="4ED4E8"/>
              </a:buClr>
            </a:pPr>
            <a:r>
              <a:rPr lang="en-US" sz="1800" spc="50" dirty="0">
                <a:solidFill>
                  <a:srgbClr val="242154"/>
                </a:solidFill>
                <a:ea typeface="+mn-ea"/>
              </a:rPr>
              <a:t>Generate and prioritize solutions</a:t>
            </a:r>
          </a:p>
          <a:p>
            <a:pPr marL="0" indent="0">
              <a:buNone/>
            </a:pPr>
            <a:endParaRPr lang="en-UG" dirty="0"/>
          </a:p>
        </p:txBody>
      </p:sp>
      <p:sp>
        <p:nvSpPr>
          <p:cNvPr id="3" name="Text Placeholder 2">
            <a:extLst>
              <a:ext uri="{FF2B5EF4-FFF2-40B4-BE49-F238E27FC236}">
                <a16:creationId xmlns:a16="http://schemas.microsoft.com/office/drawing/2014/main" id="{5CDBE64A-CD9E-46E6-BD1B-51B9A8ADA9E4}"/>
              </a:ext>
            </a:extLst>
          </p:cNvPr>
          <p:cNvSpPr>
            <a:spLocks noGrp="1"/>
          </p:cNvSpPr>
          <p:nvPr>
            <p:ph type="body" sz="quarter" idx="14"/>
          </p:nvPr>
        </p:nvSpPr>
        <p:spPr>
          <a:xfrm>
            <a:off x="529968" y="796343"/>
            <a:ext cx="6830291" cy="837214"/>
          </a:xfrm>
        </p:spPr>
        <p:txBody>
          <a:bodyPr/>
          <a:lstStyle/>
          <a:p>
            <a:r>
              <a:rPr lang="en-US" dirty="0"/>
              <a:t>Agenda</a:t>
            </a:r>
            <a:endParaRPr lang="en-UG" dirty="0"/>
          </a:p>
          <a:p>
            <a:endParaRPr lang="en-UG" sz="2200" spc="50" dirty="0">
              <a:solidFill>
                <a:srgbClr val="242154"/>
              </a:solidFill>
              <a:latin typeface="Arial" panose="020B0604020202020204" pitchFamily="34" charset="0"/>
              <a:ea typeface="+mn-ea"/>
              <a:cs typeface="Arial" panose="020B0604020202020204" pitchFamily="34" charset="0"/>
            </a:endParaRPr>
          </a:p>
        </p:txBody>
      </p:sp>
      <p:sp>
        <p:nvSpPr>
          <p:cNvPr id="4" name="Text Placeholder 1">
            <a:extLst>
              <a:ext uri="{FF2B5EF4-FFF2-40B4-BE49-F238E27FC236}">
                <a16:creationId xmlns:a16="http://schemas.microsoft.com/office/drawing/2014/main" id="{8B55AC4A-EF2C-4138-8C9B-DF91A80FAD7B}"/>
              </a:ext>
            </a:extLst>
          </p:cNvPr>
          <p:cNvSpPr txBox="1">
            <a:spLocks/>
          </p:cNvSpPr>
          <p:nvPr/>
        </p:nvSpPr>
        <p:spPr>
          <a:xfrm>
            <a:off x="4754462" y="1633557"/>
            <a:ext cx="4253047" cy="47772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charset="0"/>
                <a:ea typeface="Arial" panose="020B0604020202020204" pitchFamily="34" charset="0"/>
                <a:cs typeface="Century Gothic"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buClr>
                <a:srgbClr val="4ED4E8"/>
              </a:buClr>
            </a:pPr>
            <a:r>
              <a:rPr lang="en-US" sz="2200" spc="50" dirty="0">
                <a:solidFill>
                  <a:srgbClr val="242154"/>
                </a:solidFill>
                <a:ea typeface="+mn-ea"/>
              </a:rPr>
              <a:t>Data review action</a:t>
            </a:r>
          </a:p>
          <a:p>
            <a:pPr lvl="1">
              <a:lnSpc>
                <a:spcPct val="120000"/>
              </a:lnSpc>
              <a:spcBef>
                <a:spcPts val="0"/>
              </a:spcBef>
              <a:buClr>
                <a:srgbClr val="4ED4E8"/>
              </a:buClr>
            </a:pPr>
            <a:r>
              <a:rPr lang="en-US" sz="1800" spc="50" dirty="0">
                <a:solidFill>
                  <a:srgbClr val="242154"/>
                </a:solidFill>
                <a:ea typeface="+mn-ea"/>
              </a:rPr>
              <a:t>Action planning</a:t>
            </a:r>
          </a:p>
          <a:p>
            <a:pPr lvl="1">
              <a:lnSpc>
                <a:spcPct val="120000"/>
              </a:lnSpc>
              <a:spcBef>
                <a:spcPts val="0"/>
              </a:spcBef>
              <a:buClr>
                <a:srgbClr val="4ED4E8"/>
              </a:buClr>
            </a:pPr>
            <a:r>
              <a:rPr lang="en-US" sz="1800" spc="50" dirty="0">
                <a:solidFill>
                  <a:srgbClr val="242154"/>
                </a:solidFill>
                <a:ea typeface="+mn-ea"/>
              </a:rPr>
              <a:t>Implementing changes and monitoring progress</a:t>
            </a:r>
          </a:p>
          <a:p>
            <a:pPr>
              <a:lnSpc>
                <a:spcPct val="120000"/>
              </a:lnSpc>
              <a:spcBef>
                <a:spcPts val="0"/>
              </a:spcBef>
              <a:buClr>
                <a:srgbClr val="4ED4E8"/>
              </a:buClr>
            </a:pPr>
            <a:r>
              <a:rPr lang="en-US" sz="2200" spc="50" dirty="0">
                <a:solidFill>
                  <a:srgbClr val="242154"/>
                </a:solidFill>
                <a:ea typeface="+mn-ea"/>
              </a:rPr>
              <a:t>Conclusion</a:t>
            </a:r>
          </a:p>
          <a:p>
            <a:endParaRPr lang="en-UG" dirty="0"/>
          </a:p>
        </p:txBody>
      </p:sp>
    </p:spTree>
    <p:extLst>
      <p:ext uri="{BB962C8B-B14F-4D97-AF65-F5344CB8AC3E}">
        <p14:creationId xmlns:p14="http://schemas.microsoft.com/office/powerpoint/2010/main" val="1524664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5AB3A1-D624-416F-A76B-59596EC50D3D}"/>
              </a:ext>
            </a:extLst>
          </p:cNvPr>
          <p:cNvSpPr>
            <a:spLocks noGrp="1"/>
          </p:cNvSpPr>
          <p:nvPr>
            <p:ph type="body" sz="quarter" idx="14"/>
          </p:nvPr>
        </p:nvSpPr>
        <p:spPr>
          <a:xfrm>
            <a:off x="411862" y="813966"/>
            <a:ext cx="8377338" cy="837214"/>
          </a:xfrm>
        </p:spPr>
        <p:txBody>
          <a:bodyPr/>
          <a:lstStyle/>
          <a:p>
            <a:r>
              <a:rPr lang="en-US" sz="2400" dirty="0"/>
              <a:t>Children in residential care, by sex (N=2833)</a:t>
            </a:r>
            <a:endParaRPr lang="en-UG" sz="2400" dirty="0"/>
          </a:p>
        </p:txBody>
      </p:sp>
      <p:graphicFrame>
        <p:nvGraphicFramePr>
          <p:cNvPr id="4" name="Chart 3">
            <a:extLst>
              <a:ext uri="{FF2B5EF4-FFF2-40B4-BE49-F238E27FC236}">
                <a16:creationId xmlns:a16="http://schemas.microsoft.com/office/drawing/2014/main" id="{576275A4-064B-4DB9-83C3-50E62FC62821}"/>
              </a:ext>
            </a:extLst>
          </p:cNvPr>
          <p:cNvGraphicFramePr>
            <a:graphicFrameLocks/>
          </p:cNvGraphicFramePr>
          <p:nvPr>
            <p:extLst>
              <p:ext uri="{D42A27DB-BD31-4B8C-83A1-F6EECF244321}">
                <p14:modId xmlns:p14="http://schemas.microsoft.com/office/powerpoint/2010/main" val="3707122802"/>
              </p:ext>
            </p:extLst>
          </p:nvPr>
        </p:nvGraphicFramePr>
        <p:xfrm>
          <a:off x="406898" y="1364106"/>
          <a:ext cx="8377338" cy="50516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53177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5AB3A1-D624-416F-A76B-59596EC50D3D}"/>
              </a:ext>
            </a:extLst>
          </p:cNvPr>
          <p:cNvSpPr>
            <a:spLocks noGrp="1"/>
          </p:cNvSpPr>
          <p:nvPr>
            <p:ph type="body" sz="quarter" idx="14"/>
          </p:nvPr>
        </p:nvSpPr>
        <p:spPr>
          <a:xfrm>
            <a:off x="480767" y="794682"/>
            <a:ext cx="8377338" cy="837214"/>
          </a:xfrm>
        </p:spPr>
        <p:txBody>
          <a:bodyPr/>
          <a:lstStyle/>
          <a:p>
            <a:r>
              <a:rPr lang="en-US" sz="2400" dirty="0"/>
              <a:t>Children in residential care, by age group (N=2883)</a:t>
            </a:r>
            <a:endParaRPr lang="en-UG" sz="2400" dirty="0"/>
          </a:p>
        </p:txBody>
      </p:sp>
      <p:graphicFrame>
        <p:nvGraphicFramePr>
          <p:cNvPr id="5" name="Chart 4">
            <a:extLst>
              <a:ext uri="{FF2B5EF4-FFF2-40B4-BE49-F238E27FC236}">
                <a16:creationId xmlns:a16="http://schemas.microsoft.com/office/drawing/2014/main" id="{E1ADB852-4F7B-42C1-B2C6-F95C55C4E8EE}"/>
              </a:ext>
            </a:extLst>
          </p:cNvPr>
          <p:cNvGraphicFramePr>
            <a:graphicFrameLocks/>
          </p:cNvGraphicFramePr>
          <p:nvPr>
            <p:extLst>
              <p:ext uri="{D42A27DB-BD31-4B8C-83A1-F6EECF244321}">
                <p14:modId xmlns:p14="http://schemas.microsoft.com/office/powerpoint/2010/main" val="4226729650"/>
              </p:ext>
            </p:extLst>
          </p:nvPr>
        </p:nvGraphicFramePr>
        <p:xfrm>
          <a:off x="554636" y="1372426"/>
          <a:ext cx="8229600" cy="50935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7275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5AB3A1-D624-416F-A76B-59596EC50D3D}"/>
              </a:ext>
            </a:extLst>
          </p:cNvPr>
          <p:cNvSpPr>
            <a:spLocks noGrp="1"/>
          </p:cNvSpPr>
          <p:nvPr>
            <p:ph type="body" sz="quarter" idx="14"/>
          </p:nvPr>
        </p:nvSpPr>
        <p:spPr>
          <a:xfrm>
            <a:off x="406898" y="803918"/>
            <a:ext cx="8377338" cy="837214"/>
          </a:xfrm>
        </p:spPr>
        <p:txBody>
          <a:bodyPr/>
          <a:lstStyle/>
          <a:p>
            <a:r>
              <a:rPr lang="en-US" sz="2400" dirty="0"/>
              <a:t>Children in residential care, by parental status (N=2883)</a:t>
            </a:r>
            <a:endParaRPr lang="en-UG" sz="2400" dirty="0"/>
          </a:p>
        </p:txBody>
      </p:sp>
      <p:graphicFrame>
        <p:nvGraphicFramePr>
          <p:cNvPr id="4" name="Chart 3">
            <a:extLst>
              <a:ext uri="{FF2B5EF4-FFF2-40B4-BE49-F238E27FC236}">
                <a16:creationId xmlns:a16="http://schemas.microsoft.com/office/drawing/2014/main" id="{77085AC2-046A-436D-B0F1-2729C377AED9}"/>
              </a:ext>
            </a:extLst>
          </p:cNvPr>
          <p:cNvGraphicFramePr>
            <a:graphicFrameLocks/>
          </p:cNvGraphicFramePr>
          <p:nvPr>
            <p:extLst>
              <p:ext uri="{D42A27DB-BD31-4B8C-83A1-F6EECF244321}">
                <p14:modId xmlns:p14="http://schemas.microsoft.com/office/powerpoint/2010/main" val="2668323862"/>
              </p:ext>
            </p:extLst>
          </p:nvPr>
        </p:nvGraphicFramePr>
        <p:xfrm>
          <a:off x="554636" y="1395634"/>
          <a:ext cx="8229600" cy="5333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51109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5AB3A1-D624-416F-A76B-59596EC50D3D}"/>
              </a:ext>
            </a:extLst>
          </p:cNvPr>
          <p:cNvSpPr>
            <a:spLocks noGrp="1"/>
          </p:cNvSpPr>
          <p:nvPr>
            <p:ph type="body" sz="quarter" idx="14"/>
          </p:nvPr>
        </p:nvSpPr>
        <p:spPr>
          <a:xfrm>
            <a:off x="406898" y="803918"/>
            <a:ext cx="8377338" cy="837214"/>
          </a:xfrm>
        </p:spPr>
        <p:txBody>
          <a:bodyPr/>
          <a:lstStyle/>
          <a:p>
            <a:r>
              <a:rPr lang="en-US" sz="2400" dirty="0"/>
              <a:t>Children in residential care, by disability status (N=2883)</a:t>
            </a:r>
            <a:endParaRPr lang="en-UG" sz="2400" dirty="0"/>
          </a:p>
        </p:txBody>
      </p:sp>
      <p:graphicFrame>
        <p:nvGraphicFramePr>
          <p:cNvPr id="5" name="Chart 4">
            <a:extLst>
              <a:ext uri="{FF2B5EF4-FFF2-40B4-BE49-F238E27FC236}">
                <a16:creationId xmlns:a16="http://schemas.microsoft.com/office/drawing/2014/main" id="{3A4CA749-D4B1-432E-BCE2-530D169C481F}"/>
              </a:ext>
            </a:extLst>
          </p:cNvPr>
          <p:cNvGraphicFramePr>
            <a:graphicFrameLocks/>
          </p:cNvGraphicFramePr>
          <p:nvPr>
            <p:extLst>
              <p:ext uri="{D42A27DB-BD31-4B8C-83A1-F6EECF244321}">
                <p14:modId xmlns:p14="http://schemas.microsoft.com/office/powerpoint/2010/main" val="302605129"/>
              </p:ext>
            </p:extLst>
          </p:nvPr>
        </p:nvGraphicFramePr>
        <p:xfrm>
          <a:off x="274320" y="1641132"/>
          <a:ext cx="886968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1798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D65B65-6DDD-4B7C-891B-C4BF5A2D7E59}"/>
              </a:ext>
            </a:extLst>
          </p:cNvPr>
          <p:cNvSpPr>
            <a:spLocks noGrp="1"/>
          </p:cNvSpPr>
          <p:nvPr>
            <p:ph type="body" sz="quarter" idx="13"/>
          </p:nvPr>
        </p:nvSpPr>
        <p:spPr>
          <a:xfrm>
            <a:off x="425755" y="1933605"/>
            <a:ext cx="8292485" cy="4848933"/>
          </a:xfrm>
        </p:spPr>
        <p:txBody>
          <a:bodyPr/>
          <a:lstStyle/>
          <a:p>
            <a:pPr lvl="1">
              <a:lnSpc>
                <a:spcPct val="120000"/>
              </a:lnSpc>
              <a:spcBef>
                <a:spcPts val="0"/>
              </a:spcBef>
              <a:spcAft>
                <a:spcPts val="1200"/>
              </a:spcAft>
              <a:buClr>
                <a:srgbClr val="4ED4E8"/>
              </a:buClr>
            </a:pPr>
            <a:r>
              <a:rPr lang="en-US" sz="1800" spc="50" dirty="0">
                <a:ea typeface="+mn-ea"/>
              </a:rPr>
              <a:t>Keep data presentations simple—each graph/visual should present one concept</a:t>
            </a:r>
          </a:p>
          <a:p>
            <a:pPr lvl="1">
              <a:lnSpc>
                <a:spcPct val="120000"/>
              </a:lnSpc>
              <a:spcBef>
                <a:spcPts val="0"/>
              </a:spcBef>
              <a:spcAft>
                <a:spcPts val="1200"/>
              </a:spcAft>
              <a:buClr>
                <a:srgbClr val="4ED4E8"/>
              </a:buClr>
            </a:pPr>
            <a:r>
              <a:rPr lang="en-US" sz="1800" spc="50" dirty="0">
                <a:ea typeface="+mn-ea"/>
              </a:rPr>
              <a:t>Define acronyms, abbreviations, or other terms</a:t>
            </a:r>
          </a:p>
          <a:p>
            <a:pPr lvl="1">
              <a:lnSpc>
                <a:spcPct val="120000"/>
              </a:lnSpc>
              <a:spcBef>
                <a:spcPts val="0"/>
              </a:spcBef>
              <a:spcAft>
                <a:spcPts val="1200"/>
              </a:spcAft>
              <a:buClr>
                <a:srgbClr val="4ED4E8"/>
              </a:buClr>
            </a:pPr>
            <a:r>
              <a:rPr lang="en-US" sz="1800" spc="50" dirty="0">
                <a:ea typeface="+mn-ea"/>
              </a:rPr>
              <a:t>Clearly identify all the items displayed on the visual</a:t>
            </a:r>
          </a:p>
          <a:p>
            <a:pPr lvl="1">
              <a:lnSpc>
                <a:spcPct val="120000"/>
              </a:lnSpc>
              <a:spcBef>
                <a:spcPts val="0"/>
              </a:spcBef>
              <a:spcAft>
                <a:spcPts val="1200"/>
              </a:spcAft>
              <a:buClr>
                <a:srgbClr val="4ED4E8"/>
              </a:buClr>
            </a:pPr>
            <a:r>
              <a:rPr lang="en-US" sz="1800" spc="50" dirty="0">
                <a:ea typeface="+mn-ea"/>
              </a:rPr>
              <a:t>Show visuals to staff who are not involved in the meeting to gauge how easy it is to understand the visuals</a:t>
            </a:r>
          </a:p>
          <a:p>
            <a:pPr lvl="1">
              <a:lnSpc>
                <a:spcPct val="120000"/>
              </a:lnSpc>
              <a:spcBef>
                <a:spcPts val="0"/>
              </a:spcBef>
              <a:spcAft>
                <a:spcPts val="1200"/>
              </a:spcAft>
              <a:buClr>
                <a:srgbClr val="4ED4E8"/>
              </a:buClr>
            </a:pPr>
            <a:r>
              <a:rPr lang="en-US" sz="1800" spc="50" dirty="0">
                <a:ea typeface="+mn-ea"/>
              </a:rPr>
              <a:t>Prepare a short introduction and summary for each visual, including the source and any other critical information participants will need to interpret data accurately</a:t>
            </a:r>
          </a:p>
          <a:p>
            <a:pPr lvl="1">
              <a:lnSpc>
                <a:spcPct val="120000"/>
              </a:lnSpc>
              <a:spcBef>
                <a:spcPts val="0"/>
              </a:spcBef>
              <a:spcAft>
                <a:spcPts val="1200"/>
              </a:spcAft>
              <a:buClr>
                <a:srgbClr val="4ED4E8"/>
              </a:buClr>
            </a:pPr>
            <a:r>
              <a:rPr lang="en-US" sz="1800" spc="50" dirty="0">
                <a:ea typeface="+mn-ea"/>
              </a:rPr>
              <a:t>Consider whether stakeholders may need hard or digital copies of the data when trying to understand the information</a:t>
            </a:r>
          </a:p>
          <a:p>
            <a:endParaRPr lang="en-UG" dirty="0"/>
          </a:p>
        </p:txBody>
      </p:sp>
      <p:sp>
        <p:nvSpPr>
          <p:cNvPr id="3" name="Text Placeholder 2">
            <a:extLst>
              <a:ext uri="{FF2B5EF4-FFF2-40B4-BE49-F238E27FC236}">
                <a16:creationId xmlns:a16="http://schemas.microsoft.com/office/drawing/2014/main" id="{B6DFA108-ACDA-4667-8E60-D53422FFB692}"/>
              </a:ext>
            </a:extLst>
          </p:cNvPr>
          <p:cNvSpPr>
            <a:spLocks noGrp="1"/>
          </p:cNvSpPr>
          <p:nvPr>
            <p:ph type="body" sz="quarter" idx="14"/>
          </p:nvPr>
        </p:nvSpPr>
        <p:spPr>
          <a:xfrm>
            <a:off x="878888" y="745266"/>
            <a:ext cx="7386221" cy="837214"/>
          </a:xfrm>
        </p:spPr>
        <p:txBody>
          <a:bodyPr/>
          <a:lstStyle/>
          <a:p>
            <a:r>
              <a:rPr lang="en-GB" dirty="0"/>
              <a:t>Creating visual presentations: Considerations  </a:t>
            </a:r>
            <a:endParaRPr lang="en-UG" dirty="0"/>
          </a:p>
        </p:txBody>
      </p:sp>
    </p:spTree>
    <p:extLst>
      <p:ext uri="{BB962C8B-B14F-4D97-AF65-F5344CB8AC3E}">
        <p14:creationId xmlns:p14="http://schemas.microsoft.com/office/powerpoint/2010/main" val="2970375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E66659-137B-4C64-804E-EDF351573BB0}"/>
              </a:ext>
            </a:extLst>
          </p:cNvPr>
          <p:cNvSpPr>
            <a:spLocks noGrp="1"/>
          </p:cNvSpPr>
          <p:nvPr>
            <p:ph type="body" sz="quarter" idx="11"/>
          </p:nvPr>
        </p:nvSpPr>
        <p:spPr>
          <a:xfrm>
            <a:off x="350380" y="2282786"/>
            <a:ext cx="2760603" cy="1478758"/>
          </a:xfrm>
        </p:spPr>
        <p:txBody>
          <a:bodyPr/>
          <a:lstStyle/>
          <a:p>
            <a:r>
              <a:rPr lang="en-GB" dirty="0"/>
              <a:t>Data review meeting </a:t>
            </a:r>
            <a:endParaRPr lang="en-UG" dirty="0"/>
          </a:p>
        </p:txBody>
      </p:sp>
      <p:sp>
        <p:nvSpPr>
          <p:cNvPr id="57" name="Title 1">
            <a:extLst>
              <a:ext uri="{FF2B5EF4-FFF2-40B4-BE49-F238E27FC236}">
                <a16:creationId xmlns:a16="http://schemas.microsoft.com/office/drawing/2014/main" id="{366363D7-A490-437F-80D0-43F87D30E2F9}"/>
              </a:ext>
            </a:extLst>
          </p:cNvPr>
          <p:cNvSpPr txBox="1">
            <a:spLocks/>
          </p:cNvSpPr>
          <p:nvPr/>
        </p:nvSpPr>
        <p:spPr>
          <a:xfrm>
            <a:off x="248537" y="3686882"/>
            <a:ext cx="2961014" cy="489348"/>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4400" b="1" i="0" kern="1200" baseline="0">
                <a:solidFill>
                  <a:schemeClr val="bg1"/>
                </a:solidFill>
                <a:latin typeface="+mj-lt"/>
                <a:ea typeface="+mj-ea"/>
                <a:cs typeface="+mj-cs"/>
              </a:defRPr>
            </a:lvl1pPr>
          </a:lstStyle>
          <a:p>
            <a:pPr algn="l"/>
            <a:r>
              <a:rPr lang="en-US" sz="2000" b="0" dirty="0">
                <a:solidFill>
                  <a:srgbClr val="FF0000"/>
                </a:solidFill>
                <a:latin typeface="Arial" panose="020B0604020202020204" pitchFamily="34" charset="0"/>
                <a:cs typeface="Arial" panose="020B0604020202020204" pitchFamily="34" charset="0"/>
              </a:rPr>
              <a:t>3. Identify stakeholders</a:t>
            </a:r>
          </a:p>
          <a:p>
            <a:pPr algn="l"/>
            <a:endParaRPr lang="en-US" sz="3600" b="0" dirty="0">
              <a:solidFill>
                <a:srgbClr val="FF0000"/>
              </a:solidFill>
            </a:endParaRPr>
          </a:p>
        </p:txBody>
      </p:sp>
      <p:grpSp>
        <p:nvGrpSpPr>
          <p:cNvPr id="10" name="Group 9">
            <a:extLst>
              <a:ext uri="{FF2B5EF4-FFF2-40B4-BE49-F238E27FC236}">
                <a16:creationId xmlns:a16="http://schemas.microsoft.com/office/drawing/2014/main" id="{E93E9FCA-4C50-43D3-86A7-1072289B006E}"/>
              </a:ext>
            </a:extLst>
          </p:cNvPr>
          <p:cNvGrpSpPr/>
          <p:nvPr/>
        </p:nvGrpSpPr>
        <p:grpSpPr>
          <a:xfrm>
            <a:off x="761338" y="4331854"/>
            <a:ext cx="1829350" cy="2512797"/>
            <a:chOff x="2895600" y="1809750"/>
            <a:chExt cx="4419600" cy="5505450"/>
          </a:xfrm>
          <a:solidFill>
            <a:srgbClr val="D44102"/>
          </a:solidFill>
        </p:grpSpPr>
        <p:pic>
          <p:nvPicPr>
            <p:cNvPr id="11" name="Graphic 10" descr="Thought bubble">
              <a:extLst>
                <a:ext uri="{FF2B5EF4-FFF2-40B4-BE49-F238E27FC236}">
                  <a16:creationId xmlns:a16="http://schemas.microsoft.com/office/drawing/2014/main" id="{FFC3A210-4C26-4107-B488-51A34E487D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2550" y="1809750"/>
              <a:ext cx="2152650" cy="2152650"/>
            </a:xfrm>
            <a:prstGeom prst="rect">
              <a:avLst/>
            </a:prstGeom>
          </p:spPr>
        </p:pic>
        <p:pic>
          <p:nvPicPr>
            <p:cNvPr id="12" name="Graphic 11" descr="Team">
              <a:extLst>
                <a:ext uri="{FF2B5EF4-FFF2-40B4-BE49-F238E27FC236}">
                  <a16:creationId xmlns:a16="http://schemas.microsoft.com/office/drawing/2014/main" id="{D6B994A4-03F6-4EDA-B0B1-BC12F7DC25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5600" y="3276600"/>
              <a:ext cx="4038600" cy="4038600"/>
            </a:xfrm>
            <a:prstGeom prst="rect">
              <a:avLst/>
            </a:prstGeom>
          </p:spPr>
        </p:pic>
      </p:grpSp>
      <p:sp>
        <p:nvSpPr>
          <p:cNvPr id="33" name="Freeform: Shape 32">
            <a:extLst>
              <a:ext uri="{FF2B5EF4-FFF2-40B4-BE49-F238E27FC236}">
                <a16:creationId xmlns:a16="http://schemas.microsoft.com/office/drawing/2014/main" id="{2EE05BFD-EF50-478F-9E49-01B974313E26}"/>
              </a:ext>
            </a:extLst>
          </p:cNvPr>
          <p:cNvSpPr/>
          <p:nvPr/>
        </p:nvSpPr>
        <p:spPr>
          <a:xfrm>
            <a:off x="6769279" y="3479740"/>
            <a:ext cx="1706163" cy="1533141"/>
          </a:xfrm>
          <a:custGeom>
            <a:avLst/>
            <a:gdLst>
              <a:gd name="connsiteX0" fmla="*/ 0 w 2323044"/>
              <a:gd name="connsiteY0" fmla="*/ 509975 h 2087464"/>
              <a:gd name="connsiteX1" fmla="*/ 1323661 w 2323044"/>
              <a:gd name="connsiteY1" fmla="*/ 2087465 h 2087464"/>
              <a:gd name="connsiteX2" fmla="*/ 2323045 w 2323044"/>
              <a:gd name="connsiteY2" fmla="*/ 357633 h 2087464"/>
              <a:gd name="connsiteX3" fmla="*/ 294737 w 2323044"/>
              <a:gd name="connsiteY3" fmla="*/ 0 h 2087464"/>
              <a:gd name="connsiteX4" fmla="*/ 0 w 2323044"/>
              <a:gd name="connsiteY4" fmla="*/ 509975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0" y="509975"/>
                </a:moveTo>
                <a:lnTo>
                  <a:pt x="1323661" y="2087465"/>
                </a:lnTo>
                <a:cubicBezTo>
                  <a:pt x="1824213" y="1641358"/>
                  <a:pt x="2182818" y="1039394"/>
                  <a:pt x="2323045" y="357633"/>
                </a:cubicBezTo>
                <a:lnTo>
                  <a:pt x="294737" y="0"/>
                </a:lnTo>
                <a:cubicBezTo>
                  <a:pt x="243133" y="196093"/>
                  <a:pt x="139778" y="371245"/>
                  <a:pt x="0" y="509975"/>
                </a:cubicBezTo>
                <a:close/>
              </a:path>
            </a:pathLst>
          </a:custGeom>
          <a:solidFill>
            <a:srgbClr val="93A7AC"/>
          </a:solidFill>
          <a:ln w="38100"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E3263156-5B61-4D7B-A0C5-15F1E22E8F06}"/>
              </a:ext>
            </a:extLst>
          </p:cNvPr>
          <p:cNvSpPr/>
          <p:nvPr/>
        </p:nvSpPr>
        <p:spPr>
          <a:xfrm>
            <a:off x="4757157" y="3942615"/>
            <a:ext cx="1378684" cy="1660244"/>
          </a:xfrm>
          <a:custGeom>
            <a:avLst/>
            <a:gdLst>
              <a:gd name="connsiteX0" fmla="*/ 1323661 w 1877162"/>
              <a:gd name="connsiteY0" fmla="*/ 0 h 2260522"/>
              <a:gd name="connsiteX1" fmla="*/ 0 w 1877162"/>
              <a:gd name="connsiteY1" fmla="*/ 1577415 h 2260522"/>
              <a:gd name="connsiteX2" fmla="*/ 1877163 w 1877162"/>
              <a:gd name="connsiteY2" fmla="*/ 2260523 h 2260522"/>
              <a:gd name="connsiteX3" fmla="*/ 1877163 w 1877162"/>
              <a:gd name="connsiteY3" fmla="*/ 201327 h 2260522"/>
              <a:gd name="connsiteX4" fmla="*/ 1323661 w 1877162"/>
              <a:gd name="connsiteY4" fmla="*/ 0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1323661" y="0"/>
                </a:moveTo>
                <a:lnTo>
                  <a:pt x="0" y="1577415"/>
                </a:lnTo>
                <a:cubicBezTo>
                  <a:pt x="518950" y="1987997"/>
                  <a:pt x="1169001" y="2240105"/>
                  <a:pt x="1877163" y="2260523"/>
                </a:cubicBezTo>
                <a:lnTo>
                  <a:pt x="1877163" y="201327"/>
                </a:lnTo>
                <a:cubicBezTo>
                  <a:pt x="1672021" y="184425"/>
                  <a:pt x="1482584" y="112405"/>
                  <a:pt x="1323661" y="0"/>
                </a:cubicBezTo>
                <a:close/>
              </a:path>
            </a:pathLst>
          </a:custGeom>
          <a:solidFill>
            <a:srgbClr val="ADDBCB"/>
          </a:solidFill>
          <a:ln w="7477"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6C86C7D1-52D5-44AB-8BD0-DC9189E3A6D0}"/>
              </a:ext>
            </a:extLst>
          </p:cNvPr>
          <p:cNvSpPr/>
          <p:nvPr/>
        </p:nvSpPr>
        <p:spPr>
          <a:xfrm>
            <a:off x="5455537" y="918601"/>
            <a:ext cx="1467557" cy="1539293"/>
          </a:xfrm>
          <a:custGeom>
            <a:avLst/>
            <a:gdLst>
              <a:gd name="connsiteX0" fmla="*/ 999084 w 1998168"/>
              <a:gd name="connsiteY0" fmla="*/ 2056652 h 2095840"/>
              <a:gd name="connsiteX1" fmla="*/ 1293672 w 1998168"/>
              <a:gd name="connsiteY1" fmla="*/ 2095841 h 2095840"/>
              <a:gd name="connsiteX2" fmla="*/ 1998169 w 1998168"/>
              <a:gd name="connsiteY2" fmla="*/ 160269 h 2095840"/>
              <a:gd name="connsiteX3" fmla="*/ 999084 w 1998168"/>
              <a:gd name="connsiteY3" fmla="*/ 0 h 2095840"/>
              <a:gd name="connsiteX4" fmla="*/ 0 w 1998168"/>
              <a:gd name="connsiteY4" fmla="*/ 160269 h 2095840"/>
              <a:gd name="connsiteX5" fmla="*/ 704497 w 1998168"/>
              <a:gd name="connsiteY5" fmla="*/ 2095841 h 2095840"/>
              <a:gd name="connsiteX6" fmla="*/ 999084 w 1998168"/>
              <a:gd name="connsiteY6" fmla="*/ 2056652 h 20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168" h="2095840">
                <a:moveTo>
                  <a:pt x="999084" y="2056652"/>
                </a:moveTo>
                <a:cubicBezTo>
                  <a:pt x="1101019" y="2056652"/>
                  <a:pt x="1199739" y="2070338"/>
                  <a:pt x="1293672" y="2095841"/>
                </a:cubicBezTo>
                <a:lnTo>
                  <a:pt x="1998169" y="160269"/>
                </a:lnTo>
                <a:cubicBezTo>
                  <a:pt x="1683987" y="56315"/>
                  <a:pt x="1348117" y="0"/>
                  <a:pt x="999084" y="0"/>
                </a:cubicBezTo>
                <a:cubicBezTo>
                  <a:pt x="650052" y="0"/>
                  <a:pt x="314182" y="56315"/>
                  <a:pt x="0" y="160269"/>
                </a:cubicBezTo>
                <a:lnTo>
                  <a:pt x="704497" y="2095841"/>
                </a:lnTo>
                <a:cubicBezTo>
                  <a:pt x="798430" y="2070338"/>
                  <a:pt x="897149" y="2056652"/>
                  <a:pt x="999084" y="2056652"/>
                </a:cubicBezTo>
                <a:close/>
              </a:path>
            </a:pathLst>
          </a:custGeom>
          <a:solidFill>
            <a:srgbClr val="4ED4E8"/>
          </a:solidFill>
          <a:ln w="7477"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7C327194-B7F6-4D89-919A-64666353A5E1}"/>
              </a:ext>
            </a:extLst>
          </p:cNvPr>
          <p:cNvSpPr/>
          <p:nvPr/>
        </p:nvSpPr>
        <p:spPr>
          <a:xfrm>
            <a:off x="6250007" y="3942615"/>
            <a:ext cx="1378684" cy="1660244"/>
          </a:xfrm>
          <a:custGeom>
            <a:avLst/>
            <a:gdLst>
              <a:gd name="connsiteX0" fmla="*/ 0 w 1877162"/>
              <a:gd name="connsiteY0" fmla="*/ 201327 h 2260522"/>
              <a:gd name="connsiteX1" fmla="*/ 0 w 1877162"/>
              <a:gd name="connsiteY1" fmla="*/ 2260523 h 2260522"/>
              <a:gd name="connsiteX2" fmla="*/ 1877163 w 1877162"/>
              <a:gd name="connsiteY2" fmla="*/ 1577415 h 2260522"/>
              <a:gd name="connsiteX3" fmla="*/ 553501 w 1877162"/>
              <a:gd name="connsiteY3" fmla="*/ 0 h 2260522"/>
              <a:gd name="connsiteX4" fmla="*/ 0 w 1877162"/>
              <a:gd name="connsiteY4" fmla="*/ 201327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0" y="201327"/>
                </a:moveTo>
                <a:lnTo>
                  <a:pt x="0" y="2260523"/>
                </a:lnTo>
                <a:cubicBezTo>
                  <a:pt x="708161" y="2240031"/>
                  <a:pt x="1358213" y="1987997"/>
                  <a:pt x="1877163" y="1577415"/>
                </a:cubicBezTo>
                <a:lnTo>
                  <a:pt x="553501" y="0"/>
                </a:lnTo>
                <a:cubicBezTo>
                  <a:pt x="394578" y="112405"/>
                  <a:pt x="205142" y="184425"/>
                  <a:pt x="0" y="201327"/>
                </a:cubicBezTo>
                <a:close/>
              </a:path>
            </a:pathLst>
          </a:custGeom>
          <a:solidFill>
            <a:srgbClr val="93A7AC"/>
          </a:solidFill>
          <a:ln w="38100"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2FE33535-F975-4269-A92D-B7D01A5DA89E}"/>
              </a:ext>
            </a:extLst>
          </p:cNvPr>
          <p:cNvSpPr/>
          <p:nvPr/>
        </p:nvSpPr>
        <p:spPr>
          <a:xfrm>
            <a:off x="6525397" y="1093655"/>
            <a:ext cx="1641348" cy="1699737"/>
          </a:xfrm>
          <a:custGeom>
            <a:avLst/>
            <a:gdLst>
              <a:gd name="connsiteX0" fmla="*/ 451117 w 2234795"/>
              <a:gd name="connsiteY0" fmla="*/ 2314295 h 2314294"/>
              <a:gd name="connsiteX1" fmla="*/ 2234796 w 2234795"/>
              <a:gd name="connsiteY1" fmla="*/ 1284548 h 2314294"/>
              <a:gd name="connsiteX2" fmla="*/ 704497 w 2234795"/>
              <a:gd name="connsiteY2" fmla="*/ 0 h 2314294"/>
              <a:gd name="connsiteX3" fmla="*/ 0 w 2234795"/>
              <a:gd name="connsiteY3" fmla="*/ 1935571 h 2314294"/>
              <a:gd name="connsiteX4" fmla="*/ 451117 w 2234795"/>
              <a:gd name="connsiteY4" fmla="*/ 2314295 h 231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294">
                <a:moveTo>
                  <a:pt x="451117" y="2314295"/>
                </a:moveTo>
                <a:lnTo>
                  <a:pt x="2234796" y="1284548"/>
                </a:lnTo>
                <a:cubicBezTo>
                  <a:pt x="1878060" y="707788"/>
                  <a:pt x="1341984" y="253679"/>
                  <a:pt x="704497" y="0"/>
                </a:cubicBezTo>
                <a:lnTo>
                  <a:pt x="0" y="1935571"/>
                </a:lnTo>
                <a:cubicBezTo>
                  <a:pt x="182032" y="2019707"/>
                  <a:pt x="337665" y="2151258"/>
                  <a:pt x="451117" y="2314295"/>
                </a:cubicBezTo>
                <a:close/>
              </a:path>
            </a:pathLst>
          </a:custGeom>
          <a:solidFill>
            <a:srgbClr val="4ED4E8"/>
          </a:solidFill>
          <a:ln w="7477"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FCFD6125-D200-49C3-AFD1-6C917F073FAE}"/>
              </a:ext>
            </a:extLst>
          </p:cNvPr>
          <p:cNvSpPr/>
          <p:nvPr/>
        </p:nvSpPr>
        <p:spPr>
          <a:xfrm>
            <a:off x="3918027" y="3479685"/>
            <a:ext cx="1706163" cy="1533141"/>
          </a:xfrm>
          <a:custGeom>
            <a:avLst/>
            <a:gdLst>
              <a:gd name="connsiteX0" fmla="*/ 2028233 w 2323044"/>
              <a:gd name="connsiteY0" fmla="*/ 0 h 2087464"/>
              <a:gd name="connsiteX1" fmla="*/ 0 w 2323044"/>
              <a:gd name="connsiteY1" fmla="*/ 357633 h 2087464"/>
              <a:gd name="connsiteX2" fmla="*/ 999383 w 2323044"/>
              <a:gd name="connsiteY2" fmla="*/ 2087464 h 2087464"/>
              <a:gd name="connsiteX3" fmla="*/ 2323045 w 2323044"/>
              <a:gd name="connsiteY3" fmla="*/ 509975 h 2087464"/>
              <a:gd name="connsiteX4" fmla="*/ 2028233 w 2323044"/>
              <a:gd name="connsiteY4" fmla="*/ 0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2028233" y="0"/>
                </a:moveTo>
                <a:lnTo>
                  <a:pt x="0" y="357633"/>
                </a:lnTo>
                <a:cubicBezTo>
                  <a:pt x="140226" y="1039395"/>
                  <a:pt x="498832" y="1641358"/>
                  <a:pt x="999383" y="2087464"/>
                </a:cubicBezTo>
                <a:lnTo>
                  <a:pt x="2323045" y="509975"/>
                </a:lnTo>
                <a:cubicBezTo>
                  <a:pt x="2183267" y="371319"/>
                  <a:pt x="2079911" y="196167"/>
                  <a:pt x="2028233" y="0"/>
                </a:cubicBezTo>
                <a:close/>
              </a:path>
            </a:pathLst>
          </a:custGeom>
          <a:solidFill>
            <a:srgbClr val="ADDBCB"/>
          </a:solidFill>
          <a:ln w="7477"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13FED9E4-B1A3-4DD5-83B3-B617867D6CFE}"/>
              </a:ext>
            </a:extLst>
          </p:cNvPr>
          <p:cNvSpPr/>
          <p:nvPr/>
        </p:nvSpPr>
        <p:spPr>
          <a:xfrm>
            <a:off x="6934446" y="2162025"/>
            <a:ext cx="1588948" cy="1445092"/>
          </a:xfrm>
          <a:custGeom>
            <a:avLst/>
            <a:gdLst>
              <a:gd name="connsiteX0" fmla="*/ 106797 w 2163448"/>
              <a:gd name="connsiteY0" fmla="*/ 1507863 h 1967580"/>
              <a:gd name="connsiteX1" fmla="*/ 102160 w 2163448"/>
              <a:gd name="connsiteY1" fmla="*/ 1609947 h 1967580"/>
              <a:gd name="connsiteX2" fmla="*/ 2130393 w 2163448"/>
              <a:gd name="connsiteY2" fmla="*/ 1967580 h 1967580"/>
              <a:gd name="connsiteX3" fmla="*/ 2163449 w 2163448"/>
              <a:gd name="connsiteY3" fmla="*/ 1507863 h 1967580"/>
              <a:gd name="connsiteX4" fmla="*/ 1783678 w 2163448"/>
              <a:gd name="connsiteY4" fmla="*/ 0 h 1967580"/>
              <a:gd name="connsiteX5" fmla="*/ 0 w 2163448"/>
              <a:gd name="connsiteY5" fmla="*/ 1029747 h 1967580"/>
              <a:gd name="connsiteX6" fmla="*/ 106797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106797" y="1507863"/>
                </a:moveTo>
                <a:cubicBezTo>
                  <a:pt x="106797" y="1542265"/>
                  <a:pt x="105151" y="1576293"/>
                  <a:pt x="102160" y="1609947"/>
                </a:cubicBezTo>
                <a:lnTo>
                  <a:pt x="2130393" y="1967580"/>
                </a:lnTo>
                <a:cubicBezTo>
                  <a:pt x="2152156" y="1817482"/>
                  <a:pt x="2163449" y="1664019"/>
                  <a:pt x="2163449" y="1507863"/>
                </a:cubicBezTo>
                <a:cubicBezTo>
                  <a:pt x="2163449" y="962214"/>
                  <a:pt x="2025915" y="448649"/>
                  <a:pt x="1783678" y="0"/>
                </a:cubicBezTo>
                <a:lnTo>
                  <a:pt x="0" y="1029747"/>
                </a:lnTo>
                <a:cubicBezTo>
                  <a:pt x="68431" y="1174760"/>
                  <a:pt x="106797" y="1336824"/>
                  <a:pt x="106797" y="1507863"/>
                </a:cubicBezTo>
                <a:close/>
              </a:path>
            </a:pathLst>
          </a:custGeom>
          <a:solidFill>
            <a:srgbClr val="93A7AC"/>
          </a:solidFill>
          <a:ln w="38100"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1115F7A8-DEC3-4F3C-A210-D32F54825E9A}"/>
              </a:ext>
            </a:extLst>
          </p:cNvPr>
          <p:cNvSpPr/>
          <p:nvPr/>
        </p:nvSpPr>
        <p:spPr>
          <a:xfrm>
            <a:off x="4202582" y="1083219"/>
            <a:ext cx="1641348" cy="1699792"/>
          </a:xfrm>
          <a:custGeom>
            <a:avLst/>
            <a:gdLst>
              <a:gd name="connsiteX0" fmla="*/ 2234796 w 2234795"/>
              <a:gd name="connsiteY0" fmla="*/ 1935571 h 2314369"/>
              <a:gd name="connsiteX1" fmla="*/ 1530299 w 2234795"/>
              <a:gd name="connsiteY1" fmla="*/ 0 h 2314369"/>
              <a:gd name="connsiteX2" fmla="*/ 0 w 2234795"/>
              <a:gd name="connsiteY2" fmla="*/ 1284622 h 2314369"/>
              <a:gd name="connsiteX3" fmla="*/ 1783678 w 2234795"/>
              <a:gd name="connsiteY3" fmla="*/ 2314370 h 2314369"/>
              <a:gd name="connsiteX4" fmla="*/ 2234796 w 2234795"/>
              <a:gd name="connsiteY4" fmla="*/ 1935571 h 231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369">
                <a:moveTo>
                  <a:pt x="2234796" y="1935571"/>
                </a:moveTo>
                <a:lnTo>
                  <a:pt x="1530299" y="0"/>
                </a:lnTo>
                <a:cubicBezTo>
                  <a:pt x="892811" y="253753"/>
                  <a:pt x="356736" y="707862"/>
                  <a:pt x="0" y="1284622"/>
                </a:cubicBezTo>
                <a:lnTo>
                  <a:pt x="1783678" y="2314370"/>
                </a:lnTo>
                <a:cubicBezTo>
                  <a:pt x="1897131" y="2151333"/>
                  <a:pt x="2052763" y="2019782"/>
                  <a:pt x="2234796" y="1935571"/>
                </a:cubicBezTo>
                <a:close/>
              </a:path>
            </a:pathLst>
          </a:custGeom>
          <a:solidFill>
            <a:srgbClr val="4ED4E8"/>
          </a:solidFill>
          <a:ln w="7477"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6B537B9A-C340-403A-871F-E6AADB17B20D}"/>
              </a:ext>
            </a:extLst>
          </p:cNvPr>
          <p:cNvSpPr/>
          <p:nvPr/>
        </p:nvSpPr>
        <p:spPr>
          <a:xfrm>
            <a:off x="3870076" y="2162025"/>
            <a:ext cx="1588948" cy="1445092"/>
          </a:xfrm>
          <a:custGeom>
            <a:avLst/>
            <a:gdLst>
              <a:gd name="connsiteX0" fmla="*/ 2056652 w 2163448"/>
              <a:gd name="connsiteY0" fmla="*/ 1507863 h 1967580"/>
              <a:gd name="connsiteX1" fmla="*/ 2163449 w 2163448"/>
              <a:gd name="connsiteY1" fmla="*/ 1029747 h 1967580"/>
              <a:gd name="connsiteX2" fmla="*/ 379770 w 2163448"/>
              <a:gd name="connsiteY2" fmla="*/ 0 h 1967580"/>
              <a:gd name="connsiteX3" fmla="*/ 0 w 2163448"/>
              <a:gd name="connsiteY3" fmla="*/ 1507863 h 1967580"/>
              <a:gd name="connsiteX4" fmla="*/ 33056 w 2163448"/>
              <a:gd name="connsiteY4" fmla="*/ 1967580 h 1967580"/>
              <a:gd name="connsiteX5" fmla="*/ 2061289 w 2163448"/>
              <a:gd name="connsiteY5" fmla="*/ 1609947 h 1967580"/>
              <a:gd name="connsiteX6" fmla="*/ 2056652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2056652" y="1507863"/>
                </a:moveTo>
                <a:cubicBezTo>
                  <a:pt x="2056652" y="1336824"/>
                  <a:pt x="2095018" y="1174835"/>
                  <a:pt x="2163449" y="1029747"/>
                </a:cubicBezTo>
                <a:lnTo>
                  <a:pt x="379770" y="0"/>
                </a:lnTo>
                <a:cubicBezTo>
                  <a:pt x="137534" y="448649"/>
                  <a:pt x="0" y="962214"/>
                  <a:pt x="0" y="1507863"/>
                </a:cubicBezTo>
                <a:cubicBezTo>
                  <a:pt x="0" y="1664019"/>
                  <a:pt x="11293" y="1817482"/>
                  <a:pt x="33056" y="1967580"/>
                </a:cubicBezTo>
                <a:lnTo>
                  <a:pt x="2061289" y="1609947"/>
                </a:lnTo>
                <a:cubicBezTo>
                  <a:pt x="2058298" y="1576293"/>
                  <a:pt x="2056652" y="1542265"/>
                  <a:pt x="2056652" y="1507863"/>
                </a:cubicBezTo>
                <a:close/>
              </a:path>
            </a:pathLst>
          </a:custGeom>
          <a:solidFill>
            <a:srgbClr val="ADDBCB"/>
          </a:solidFill>
          <a:ln w="7477" cap="flat">
            <a:noFill/>
            <a:prstDash val="solid"/>
            <a:miter/>
          </a:ln>
        </p:spPr>
        <p:txBody>
          <a:bodyPr rtlCol="0" anchor="ctr"/>
          <a:lstStyle/>
          <a:p>
            <a:endParaRPr lang="en-US" dirty="0"/>
          </a:p>
        </p:txBody>
      </p:sp>
      <p:sp>
        <p:nvSpPr>
          <p:cNvPr id="68" name="Rectangle 67">
            <a:extLst>
              <a:ext uri="{FF2B5EF4-FFF2-40B4-BE49-F238E27FC236}">
                <a16:creationId xmlns:a16="http://schemas.microsoft.com/office/drawing/2014/main" id="{118A57E7-FE32-4EFD-A207-A9DE152C21E3}"/>
              </a:ext>
            </a:extLst>
          </p:cNvPr>
          <p:cNvSpPr/>
          <p:nvPr/>
        </p:nvSpPr>
        <p:spPr>
          <a:xfrm>
            <a:off x="4114469" y="1585263"/>
            <a:ext cx="1747520" cy="611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priorities</a:t>
            </a:r>
          </a:p>
        </p:txBody>
      </p:sp>
      <p:sp>
        <p:nvSpPr>
          <p:cNvPr id="69" name="Rectangle 68">
            <a:extLst>
              <a:ext uri="{FF2B5EF4-FFF2-40B4-BE49-F238E27FC236}">
                <a16:creationId xmlns:a16="http://schemas.microsoft.com/office/drawing/2014/main" id="{DD231273-B50B-46D1-8505-E0A62B3574D1}"/>
              </a:ext>
            </a:extLst>
          </p:cNvPr>
          <p:cNvSpPr/>
          <p:nvPr/>
        </p:nvSpPr>
        <p:spPr>
          <a:xfrm>
            <a:off x="5302676" y="1002420"/>
            <a:ext cx="1747520" cy="57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Prepare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analyses</a:t>
            </a:r>
          </a:p>
        </p:txBody>
      </p:sp>
      <p:sp>
        <p:nvSpPr>
          <p:cNvPr id="70" name="Rectangle 69">
            <a:extLst>
              <a:ext uri="{FF2B5EF4-FFF2-40B4-BE49-F238E27FC236}">
                <a16:creationId xmlns:a16="http://schemas.microsoft.com/office/drawing/2014/main" id="{93782F61-9355-4C36-B3CA-6E7BC6D1F1D2}"/>
              </a:ext>
            </a:extLst>
          </p:cNvPr>
          <p:cNvSpPr/>
          <p:nvPr/>
        </p:nvSpPr>
        <p:spPr>
          <a:xfrm>
            <a:off x="7391654" y="2699418"/>
            <a:ext cx="1129537" cy="565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Leverage your team</a:t>
            </a:r>
          </a:p>
        </p:txBody>
      </p:sp>
      <p:sp>
        <p:nvSpPr>
          <p:cNvPr id="71" name="Rectangle 70">
            <a:extLst>
              <a:ext uri="{FF2B5EF4-FFF2-40B4-BE49-F238E27FC236}">
                <a16:creationId xmlns:a16="http://schemas.microsoft.com/office/drawing/2014/main" id="{C7FFCDFB-68AD-428B-B501-8889C57E26FB}"/>
              </a:ext>
            </a:extLst>
          </p:cNvPr>
          <p:cNvSpPr/>
          <p:nvPr/>
        </p:nvSpPr>
        <p:spPr>
          <a:xfrm>
            <a:off x="7091385" y="3706291"/>
            <a:ext cx="1302943" cy="884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Facilitate a meeting</a:t>
            </a:r>
          </a:p>
        </p:txBody>
      </p:sp>
      <p:sp>
        <p:nvSpPr>
          <p:cNvPr id="72" name="Rectangle 71">
            <a:extLst>
              <a:ext uri="{FF2B5EF4-FFF2-40B4-BE49-F238E27FC236}">
                <a16:creationId xmlns:a16="http://schemas.microsoft.com/office/drawing/2014/main" id="{01540C2C-67C5-42A6-8B32-CB89B43B7F39}"/>
              </a:ext>
            </a:extLst>
          </p:cNvPr>
          <p:cNvSpPr/>
          <p:nvPr/>
        </p:nvSpPr>
        <p:spPr>
          <a:xfrm>
            <a:off x="6213694" y="4731408"/>
            <a:ext cx="1169864" cy="56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Root causes and solutions</a:t>
            </a:r>
          </a:p>
        </p:txBody>
      </p:sp>
      <p:sp>
        <p:nvSpPr>
          <p:cNvPr id="73" name="Rectangle 72">
            <a:extLst>
              <a:ext uri="{FF2B5EF4-FFF2-40B4-BE49-F238E27FC236}">
                <a16:creationId xmlns:a16="http://schemas.microsoft.com/office/drawing/2014/main" id="{CC8987A3-CDB0-40D5-A9E2-4664D664B2E3}"/>
              </a:ext>
            </a:extLst>
          </p:cNvPr>
          <p:cNvSpPr/>
          <p:nvPr/>
        </p:nvSpPr>
        <p:spPr>
          <a:xfrm>
            <a:off x="4932901" y="4695005"/>
            <a:ext cx="1252608" cy="56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Action planning</a:t>
            </a:r>
          </a:p>
        </p:txBody>
      </p:sp>
      <p:sp>
        <p:nvSpPr>
          <p:cNvPr id="74" name="Rectangle 73">
            <a:extLst>
              <a:ext uri="{FF2B5EF4-FFF2-40B4-BE49-F238E27FC236}">
                <a16:creationId xmlns:a16="http://schemas.microsoft.com/office/drawing/2014/main" id="{35E24487-066E-4CCB-8806-ED822DE15FBD}"/>
              </a:ext>
            </a:extLst>
          </p:cNvPr>
          <p:cNvSpPr/>
          <p:nvPr/>
        </p:nvSpPr>
        <p:spPr>
          <a:xfrm>
            <a:off x="4034418" y="3968383"/>
            <a:ext cx="1164279" cy="442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Implement changes</a:t>
            </a:r>
          </a:p>
        </p:txBody>
      </p:sp>
      <p:sp>
        <p:nvSpPr>
          <p:cNvPr id="75" name="Rectangle 74">
            <a:extLst>
              <a:ext uri="{FF2B5EF4-FFF2-40B4-BE49-F238E27FC236}">
                <a16:creationId xmlns:a16="http://schemas.microsoft.com/office/drawing/2014/main" id="{AE5116AD-C6C1-4172-A61B-CFF2281A8A22}"/>
              </a:ext>
            </a:extLst>
          </p:cNvPr>
          <p:cNvSpPr/>
          <p:nvPr/>
        </p:nvSpPr>
        <p:spPr>
          <a:xfrm>
            <a:off x="3858601" y="2699418"/>
            <a:ext cx="1086773" cy="50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Monitor progress</a:t>
            </a:r>
          </a:p>
        </p:txBody>
      </p:sp>
      <p:grpSp>
        <p:nvGrpSpPr>
          <p:cNvPr id="76" name="Group 75">
            <a:extLst>
              <a:ext uri="{FF2B5EF4-FFF2-40B4-BE49-F238E27FC236}">
                <a16:creationId xmlns:a16="http://schemas.microsoft.com/office/drawing/2014/main" id="{38A50429-B309-46E2-8A50-6DA21D7483F0}"/>
              </a:ext>
            </a:extLst>
          </p:cNvPr>
          <p:cNvGrpSpPr/>
          <p:nvPr/>
        </p:nvGrpSpPr>
        <p:grpSpPr>
          <a:xfrm>
            <a:off x="5113604" y="2048685"/>
            <a:ext cx="2156488" cy="754332"/>
            <a:chOff x="2482279" y="2050665"/>
            <a:chExt cx="2156488" cy="754332"/>
          </a:xfrm>
        </p:grpSpPr>
        <p:pic>
          <p:nvPicPr>
            <p:cNvPr id="81" name="Graphic 80">
              <a:extLst>
                <a:ext uri="{FF2B5EF4-FFF2-40B4-BE49-F238E27FC236}">
                  <a16:creationId xmlns:a16="http://schemas.microsoft.com/office/drawing/2014/main" id="{4BF054C2-0353-48E5-BFCD-B7D5C1701E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82279" y="2081863"/>
              <a:ext cx="2156488" cy="723134"/>
            </a:xfrm>
            <a:prstGeom prst="rect">
              <a:avLst/>
            </a:prstGeom>
          </p:spPr>
        </p:pic>
        <p:sp>
          <p:nvSpPr>
            <p:cNvPr id="82" name="Rectangle 81">
              <a:extLst>
                <a:ext uri="{FF2B5EF4-FFF2-40B4-BE49-F238E27FC236}">
                  <a16:creationId xmlns:a16="http://schemas.microsoft.com/office/drawing/2014/main" id="{F1B3EABA-F2F0-4F47-8063-B40416F52DBF}"/>
                </a:ext>
              </a:extLst>
            </p:cNvPr>
            <p:cNvSpPr/>
            <p:nvPr/>
          </p:nvSpPr>
          <p:spPr>
            <a:xfrm>
              <a:off x="2865458" y="2050665"/>
              <a:ext cx="1384783"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bg1"/>
                  </a:solidFill>
                  <a:latin typeface="Arial" panose="020B0604020202020204" pitchFamily="34" charset="0"/>
                  <a:cs typeface="Arial" panose="020B0604020202020204" pitchFamily="34" charset="0"/>
                </a:rPr>
                <a:t>1 PREPARE</a:t>
              </a:r>
            </a:p>
          </p:txBody>
        </p:sp>
      </p:grpSp>
      <p:pic>
        <p:nvPicPr>
          <p:cNvPr id="77" name="Graphic 76">
            <a:extLst>
              <a:ext uri="{FF2B5EF4-FFF2-40B4-BE49-F238E27FC236}">
                <a16:creationId xmlns:a16="http://schemas.microsoft.com/office/drawing/2014/main" id="{B50F815E-4044-42B5-80C8-D3CECFBF63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7230881">
            <a:off x="5790804" y="3310186"/>
            <a:ext cx="2156488" cy="723134"/>
          </a:xfrm>
          <a:prstGeom prst="rect">
            <a:avLst/>
          </a:prstGeom>
        </p:spPr>
      </p:pic>
      <p:sp>
        <p:nvSpPr>
          <p:cNvPr id="78" name="Rectangle 77">
            <a:extLst>
              <a:ext uri="{FF2B5EF4-FFF2-40B4-BE49-F238E27FC236}">
                <a16:creationId xmlns:a16="http://schemas.microsoft.com/office/drawing/2014/main" id="{E8449F3C-798C-48A2-9A64-B5DEE6C99F63}"/>
              </a:ext>
            </a:extLst>
          </p:cNvPr>
          <p:cNvSpPr/>
          <p:nvPr/>
        </p:nvSpPr>
        <p:spPr>
          <a:xfrm rot="18631672">
            <a:off x="6126405" y="3528745"/>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ln w="0"/>
                <a:solidFill>
                  <a:schemeClr val="bg1"/>
                </a:solidFill>
              </a:rPr>
              <a:t>2 FACILITATE</a:t>
            </a:r>
          </a:p>
        </p:txBody>
      </p:sp>
      <p:grpSp>
        <p:nvGrpSpPr>
          <p:cNvPr id="4" name="Group 3">
            <a:extLst>
              <a:ext uri="{FF2B5EF4-FFF2-40B4-BE49-F238E27FC236}">
                <a16:creationId xmlns:a16="http://schemas.microsoft.com/office/drawing/2014/main" id="{B1C23534-B5CF-4346-812D-2B587596B5C2}"/>
              </a:ext>
            </a:extLst>
          </p:cNvPr>
          <p:cNvGrpSpPr/>
          <p:nvPr/>
        </p:nvGrpSpPr>
        <p:grpSpPr>
          <a:xfrm>
            <a:off x="4718446" y="2587148"/>
            <a:ext cx="1559245" cy="2156488"/>
            <a:chOff x="4718446" y="2587148"/>
            <a:chExt cx="1559245" cy="2156488"/>
          </a:xfrm>
        </p:grpSpPr>
        <p:pic>
          <p:nvPicPr>
            <p:cNvPr id="79" name="Graphic 78">
              <a:extLst>
                <a:ext uri="{FF2B5EF4-FFF2-40B4-BE49-F238E27FC236}">
                  <a16:creationId xmlns:a16="http://schemas.microsoft.com/office/drawing/2014/main" id="{F875DD2C-0858-4CE7-851E-1231A1DF53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4388735">
              <a:off x="4422026" y="3303825"/>
              <a:ext cx="2156488" cy="723134"/>
            </a:xfrm>
            <a:prstGeom prst="rect">
              <a:avLst/>
            </a:prstGeom>
          </p:spPr>
        </p:pic>
        <p:sp>
          <p:nvSpPr>
            <p:cNvPr id="80" name="Rectangle 79">
              <a:extLst>
                <a:ext uri="{FF2B5EF4-FFF2-40B4-BE49-F238E27FC236}">
                  <a16:creationId xmlns:a16="http://schemas.microsoft.com/office/drawing/2014/main" id="{3144D0EE-CA73-49E3-B1EC-699DA5F5DFFF}"/>
                </a:ext>
              </a:extLst>
            </p:cNvPr>
            <p:cNvSpPr/>
            <p:nvPr/>
          </p:nvSpPr>
          <p:spPr>
            <a:xfrm rot="2561542">
              <a:off x="4718446" y="3567820"/>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accent1">
                      <a:lumMod val="50000"/>
                    </a:schemeClr>
                  </a:solidFill>
                  <a:latin typeface="Arial" panose="020B0604020202020204" pitchFamily="34" charset="0"/>
                  <a:cs typeface="Arial" panose="020B0604020202020204" pitchFamily="34" charset="0"/>
                </a:rPr>
                <a:t>3 ACTION</a:t>
              </a:r>
            </a:p>
          </p:txBody>
        </p:sp>
      </p:grpSp>
      <p:sp>
        <p:nvSpPr>
          <p:cNvPr id="108" name="Rectangle 107">
            <a:extLst>
              <a:ext uri="{FF2B5EF4-FFF2-40B4-BE49-F238E27FC236}">
                <a16:creationId xmlns:a16="http://schemas.microsoft.com/office/drawing/2014/main" id="{E0478430-3E65-46DA-997C-5B2E81439CE0}"/>
              </a:ext>
            </a:extLst>
          </p:cNvPr>
          <p:cNvSpPr/>
          <p:nvPr/>
        </p:nvSpPr>
        <p:spPr>
          <a:xfrm>
            <a:off x="6754952" y="1517092"/>
            <a:ext cx="1256241"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stakeholders</a:t>
            </a:r>
          </a:p>
        </p:txBody>
      </p:sp>
    </p:spTree>
    <p:extLst>
      <p:ext uri="{BB962C8B-B14F-4D97-AF65-F5344CB8AC3E}">
        <p14:creationId xmlns:p14="http://schemas.microsoft.com/office/powerpoint/2010/main" val="318876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250"/>
                                  </p:stCondLst>
                                  <p:childTnLst>
                                    <p:animMotion origin="layout" path="M 0 0 C 0.069 0 0.125 0.056 0.125 0.125 C 0.125 0.194 0.069 0.25 0 0.25 C -0.069 0.25 -0.125 0.194 -0.125 0.125 C -0.125 0.056 -0.069 0 0 0 Z" pathEditMode="relative" ptsTypes="">
                                      <p:cBhvr>
                                        <p:cTn id="6" dur="4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E734BD-BB60-4C20-865A-258138CBD323}"/>
              </a:ext>
            </a:extLst>
          </p:cNvPr>
          <p:cNvSpPr>
            <a:spLocks noGrp="1"/>
          </p:cNvSpPr>
          <p:nvPr>
            <p:ph type="body" sz="quarter" idx="14"/>
          </p:nvPr>
        </p:nvSpPr>
        <p:spPr>
          <a:xfrm>
            <a:off x="475030" y="773597"/>
            <a:ext cx="6830291" cy="837214"/>
          </a:xfrm>
        </p:spPr>
        <p:txBody>
          <a:bodyPr/>
          <a:lstStyle/>
          <a:p>
            <a:r>
              <a:rPr lang="en-US" dirty="0"/>
              <a:t>Possible stakeholders</a:t>
            </a:r>
          </a:p>
          <a:p>
            <a:endParaRPr lang="en-UG" dirty="0"/>
          </a:p>
        </p:txBody>
      </p:sp>
      <p:sp>
        <p:nvSpPr>
          <p:cNvPr id="4" name="Content Placeholder 2">
            <a:extLst>
              <a:ext uri="{FF2B5EF4-FFF2-40B4-BE49-F238E27FC236}">
                <a16:creationId xmlns:a16="http://schemas.microsoft.com/office/drawing/2014/main" id="{6978AE7C-47DC-4F48-BD02-CCA13007ADCA}"/>
              </a:ext>
            </a:extLst>
          </p:cNvPr>
          <p:cNvSpPr txBox="1">
            <a:spLocks/>
          </p:cNvSpPr>
          <p:nvPr/>
        </p:nvSpPr>
        <p:spPr>
          <a:xfrm>
            <a:off x="299973" y="1696819"/>
            <a:ext cx="4235877" cy="397352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1200"/>
              </a:spcAft>
              <a:buClr>
                <a:srgbClr val="242154"/>
              </a:buClr>
              <a:buNone/>
              <a:defRPr/>
            </a:pPr>
            <a:r>
              <a:rPr lang="en-US" altLang="en-US" sz="1800" b="1" spc="50" dirty="0">
                <a:latin typeface="Arial" panose="020B0604020202020204" pitchFamily="34" charset="0"/>
                <a:cs typeface="Arial" panose="020B0604020202020204" pitchFamily="34" charset="0"/>
              </a:rPr>
              <a:t>National-level data review meetings</a:t>
            </a:r>
          </a:p>
          <a:p>
            <a:pPr marL="285750" indent="-285750">
              <a:lnSpc>
                <a:spcPct val="100000"/>
              </a:lnSpc>
              <a:spcBef>
                <a:spcPts val="600"/>
              </a:spcBef>
              <a:spcAft>
                <a:spcPts val="1200"/>
              </a:spcAft>
              <a:defRPr/>
            </a:pPr>
            <a:r>
              <a:rPr lang="en-US" sz="1800" spc="50" dirty="0">
                <a:latin typeface="Arial" panose="020B0604020202020204" pitchFamily="34" charset="0"/>
                <a:cs typeface="Arial" panose="020B0604020202020204" pitchFamily="34" charset="0"/>
              </a:rPr>
              <a:t>PSWOs </a:t>
            </a:r>
          </a:p>
          <a:p>
            <a:pPr marL="285750" indent="-285750">
              <a:lnSpc>
                <a:spcPct val="100000"/>
              </a:lnSpc>
              <a:spcBef>
                <a:spcPts val="600"/>
              </a:spcBef>
              <a:spcAft>
                <a:spcPts val="1200"/>
              </a:spcAft>
              <a:defRPr/>
            </a:pPr>
            <a:r>
              <a:rPr lang="en-US" sz="1800" spc="50" dirty="0">
                <a:latin typeface="Arial" panose="020B0604020202020204" pitchFamily="34" charset="0"/>
                <a:cs typeface="Arial" panose="020B0604020202020204" pitchFamily="34" charset="0"/>
              </a:rPr>
              <a:t>Technical staff from the MGLSD (Department of Youth and Children Affairs, Policy and Planning Unit, Information Technology Unit)</a:t>
            </a:r>
          </a:p>
          <a:p>
            <a:pPr marL="285750" indent="-285750">
              <a:lnSpc>
                <a:spcPct val="100000"/>
              </a:lnSpc>
              <a:spcBef>
                <a:spcPts val="600"/>
              </a:spcBef>
              <a:spcAft>
                <a:spcPts val="1200"/>
              </a:spcAft>
              <a:defRPr/>
            </a:pPr>
            <a:r>
              <a:rPr lang="en-US" sz="1800" spc="50" dirty="0">
                <a:latin typeface="Arial" panose="020B0604020202020204" pitchFamily="34" charset="0"/>
                <a:cs typeface="Arial" panose="020B0604020202020204" pitchFamily="34" charset="0"/>
              </a:rPr>
              <a:t>Technical staff from other ministries, departments and agencies: NIRA, URSB, Police, Ministry of Health, Ministry of Education, etc.</a:t>
            </a:r>
            <a:endParaRPr lang="en-UG" sz="1800" spc="5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9414C71A-18D0-4F87-83F7-62BA7EAF066C}"/>
              </a:ext>
            </a:extLst>
          </p:cNvPr>
          <p:cNvGrpSpPr/>
          <p:nvPr/>
        </p:nvGrpSpPr>
        <p:grpSpPr>
          <a:xfrm>
            <a:off x="615598" y="5825289"/>
            <a:ext cx="7840503" cy="943639"/>
            <a:chOff x="462988" y="5795975"/>
            <a:chExt cx="7840503" cy="943639"/>
          </a:xfrm>
        </p:grpSpPr>
        <p:sp>
          <p:nvSpPr>
            <p:cNvPr id="5" name="Content Placeholder 2">
              <a:extLst>
                <a:ext uri="{FF2B5EF4-FFF2-40B4-BE49-F238E27FC236}">
                  <a16:creationId xmlns:a16="http://schemas.microsoft.com/office/drawing/2014/main" id="{67DC4068-3E75-4A61-A04E-FC2CF270501C}"/>
                </a:ext>
              </a:extLst>
            </p:cNvPr>
            <p:cNvSpPr txBox="1">
              <a:spLocks/>
            </p:cNvSpPr>
            <p:nvPr/>
          </p:nvSpPr>
          <p:spPr>
            <a:xfrm>
              <a:off x="1243612" y="5903326"/>
              <a:ext cx="7059879" cy="728936"/>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pPr>
              <a:r>
                <a:rPr lang="en-US" sz="2000" spc="100" dirty="0">
                  <a:solidFill>
                    <a:srgbClr val="EC1C24"/>
                  </a:solidFill>
                </a:rPr>
                <a:t>At the last meeting you convened to discuss alternative care data, which stakeholders were invited? </a:t>
              </a:r>
            </a:p>
          </p:txBody>
        </p:sp>
        <p:pic>
          <p:nvPicPr>
            <p:cNvPr id="6" name="Graphic 5" descr="Comment Important">
              <a:extLst>
                <a:ext uri="{FF2B5EF4-FFF2-40B4-BE49-F238E27FC236}">
                  <a16:creationId xmlns:a16="http://schemas.microsoft.com/office/drawing/2014/main" id="{A14EA5A6-F3C8-488B-85D8-3E5138AE5D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988" y="5795975"/>
              <a:ext cx="780624" cy="943639"/>
            </a:xfrm>
            <a:prstGeom prst="rect">
              <a:avLst/>
            </a:prstGeom>
          </p:spPr>
        </p:pic>
      </p:grpSp>
      <p:sp>
        <p:nvSpPr>
          <p:cNvPr id="7" name="Content Placeholder 2">
            <a:extLst>
              <a:ext uri="{FF2B5EF4-FFF2-40B4-BE49-F238E27FC236}">
                <a16:creationId xmlns:a16="http://schemas.microsoft.com/office/drawing/2014/main" id="{8EC3E510-9442-4EFE-8746-D936D9C86C25}"/>
              </a:ext>
            </a:extLst>
          </p:cNvPr>
          <p:cNvSpPr txBox="1">
            <a:spLocks/>
          </p:cNvSpPr>
          <p:nvPr/>
        </p:nvSpPr>
        <p:spPr>
          <a:xfrm>
            <a:off x="4896547" y="1642371"/>
            <a:ext cx="3784465" cy="4202172"/>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1200"/>
              </a:spcAft>
              <a:defRPr/>
            </a:pPr>
            <a:r>
              <a:rPr lang="en-US" altLang="en-US" b="1" dirty="0"/>
              <a:t>District-level data review meetings</a:t>
            </a:r>
          </a:p>
          <a:p>
            <a:pPr marL="285750" indent="-285750">
              <a:lnSpc>
                <a:spcPct val="100000"/>
              </a:lnSpc>
              <a:spcBef>
                <a:spcPts val="600"/>
              </a:spcBef>
              <a:spcAft>
                <a:spcPts val="1200"/>
              </a:spcAft>
              <a:buFont typeface="Arial" panose="020B0604020202020204" pitchFamily="34" charset="0"/>
              <a:buChar char="•"/>
              <a:defRPr/>
            </a:pPr>
            <a:r>
              <a:rPr lang="en-US" altLang="en-US" dirty="0"/>
              <a:t>CAO</a:t>
            </a:r>
          </a:p>
          <a:p>
            <a:pPr marL="285750" indent="-285750">
              <a:lnSpc>
                <a:spcPct val="100000"/>
              </a:lnSpc>
              <a:spcBef>
                <a:spcPts val="600"/>
              </a:spcBef>
              <a:spcAft>
                <a:spcPts val="1200"/>
              </a:spcAft>
              <a:buFont typeface="Arial" panose="020B0604020202020204" pitchFamily="34" charset="0"/>
              <a:buChar char="•"/>
              <a:defRPr/>
            </a:pPr>
            <a:r>
              <a:rPr lang="en-US" altLang="en-US" dirty="0"/>
              <a:t>District community development officer (DCDO)</a:t>
            </a:r>
          </a:p>
          <a:p>
            <a:pPr marL="285750" indent="-285750">
              <a:lnSpc>
                <a:spcPct val="100000"/>
              </a:lnSpc>
              <a:spcBef>
                <a:spcPts val="600"/>
              </a:spcBef>
              <a:spcAft>
                <a:spcPts val="1200"/>
              </a:spcAft>
              <a:buFont typeface="Arial" panose="020B0604020202020204" pitchFamily="34" charset="0"/>
              <a:buChar char="•"/>
              <a:defRPr/>
            </a:pPr>
            <a:r>
              <a:rPr lang="en-US" altLang="en-US" dirty="0"/>
              <a:t>District planner</a:t>
            </a:r>
          </a:p>
          <a:p>
            <a:pPr marL="285750" indent="-285750">
              <a:lnSpc>
                <a:spcPct val="100000"/>
              </a:lnSpc>
              <a:spcBef>
                <a:spcPts val="600"/>
              </a:spcBef>
              <a:spcAft>
                <a:spcPts val="1200"/>
              </a:spcAft>
              <a:buFont typeface="Arial" panose="020B0604020202020204" pitchFamily="34" charset="0"/>
              <a:buChar char="•"/>
              <a:defRPr/>
            </a:pPr>
            <a:r>
              <a:rPr lang="en-US" altLang="en-US" dirty="0"/>
              <a:t>District health inspector </a:t>
            </a:r>
          </a:p>
          <a:p>
            <a:pPr marL="285750" indent="-285750">
              <a:lnSpc>
                <a:spcPct val="100000"/>
              </a:lnSpc>
              <a:spcBef>
                <a:spcPts val="600"/>
              </a:spcBef>
              <a:spcAft>
                <a:spcPts val="1200"/>
              </a:spcAft>
              <a:buFont typeface="Arial" panose="020B0604020202020204" pitchFamily="34" charset="0"/>
              <a:buChar char="•"/>
              <a:defRPr/>
            </a:pPr>
            <a:r>
              <a:rPr lang="en-US" altLang="en-US" dirty="0"/>
              <a:t>PSWOs </a:t>
            </a:r>
          </a:p>
          <a:p>
            <a:pPr marL="285750" indent="-285750">
              <a:lnSpc>
                <a:spcPct val="100000"/>
              </a:lnSpc>
              <a:spcBef>
                <a:spcPts val="600"/>
              </a:spcBef>
              <a:spcAft>
                <a:spcPts val="1200"/>
              </a:spcAft>
              <a:buFont typeface="Arial" panose="020B0604020202020204" pitchFamily="34" charset="0"/>
              <a:buChar char="•"/>
              <a:defRPr/>
            </a:pPr>
            <a:r>
              <a:rPr lang="en-US" altLang="en-US" dirty="0"/>
              <a:t>Children’s Home staff </a:t>
            </a:r>
            <a:endParaRPr lang="en-US" altLang="en-US" sz="2000" dirty="0"/>
          </a:p>
        </p:txBody>
      </p:sp>
    </p:spTree>
    <p:extLst>
      <p:ext uri="{BB962C8B-B14F-4D97-AF65-F5344CB8AC3E}">
        <p14:creationId xmlns:p14="http://schemas.microsoft.com/office/powerpoint/2010/main" val="948654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AA0431-E11C-481F-8339-7162E7C8B3A0}"/>
              </a:ext>
            </a:extLst>
          </p:cNvPr>
          <p:cNvSpPr>
            <a:spLocks noGrp="1"/>
          </p:cNvSpPr>
          <p:nvPr>
            <p:ph type="body" sz="quarter" idx="14"/>
          </p:nvPr>
        </p:nvSpPr>
        <p:spPr>
          <a:xfrm>
            <a:off x="425370" y="816425"/>
            <a:ext cx="6830291" cy="837214"/>
          </a:xfrm>
        </p:spPr>
        <p:txBody>
          <a:bodyPr/>
          <a:lstStyle/>
          <a:p>
            <a:r>
              <a:rPr lang="en-US" dirty="0"/>
              <a:t>Roles in a data review meeting</a:t>
            </a:r>
            <a:endParaRPr lang="en-UG" dirty="0"/>
          </a:p>
        </p:txBody>
      </p:sp>
      <p:sp>
        <p:nvSpPr>
          <p:cNvPr id="5" name="TextBox 4">
            <a:extLst>
              <a:ext uri="{FF2B5EF4-FFF2-40B4-BE49-F238E27FC236}">
                <a16:creationId xmlns:a16="http://schemas.microsoft.com/office/drawing/2014/main" id="{51035869-87FA-444E-9AA1-98FAD24D8984}"/>
              </a:ext>
            </a:extLst>
          </p:cNvPr>
          <p:cNvSpPr txBox="1"/>
          <p:nvPr/>
        </p:nvSpPr>
        <p:spPr>
          <a:xfrm>
            <a:off x="425370" y="1653639"/>
            <a:ext cx="7810500" cy="3920625"/>
          </a:xfrm>
          <a:prstGeom prst="rect">
            <a:avLst/>
          </a:prstGeom>
          <a:noFill/>
        </p:spPr>
        <p:txBody>
          <a:bodyPr wrap="square">
            <a:spAutoFit/>
          </a:bodyPr>
          <a:lstStyle/>
          <a:p>
            <a:pPr marL="457200" indent="-457200" defTabSz="914400">
              <a:lnSpc>
                <a:spcPct val="120000"/>
              </a:lnSpc>
              <a:spcBef>
                <a:spcPts val="1200"/>
              </a:spcBef>
              <a:spcAft>
                <a:spcPts val="1200"/>
              </a:spcAft>
              <a:buClr>
                <a:srgbClr val="242154"/>
              </a:buClr>
              <a:buFont typeface="+mj-lt"/>
              <a:buAutoNum type="arabicPeriod"/>
            </a:pPr>
            <a:r>
              <a:rPr lang="en-US" sz="2200" b="1" spc="50" dirty="0">
                <a:latin typeface="Arial" panose="020B0604020202020204" pitchFamily="34" charset="0"/>
                <a:cs typeface="Arial" panose="020B0604020202020204" pitchFamily="34" charset="0"/>
              </a:rPr>
              <a:t>“Data people.” </a:t>
            </a:r>
            <a:r>
              <a:rPr lang="en-US" sz="2200" spc="50" dirty="0">
                <a:latin typeface="Arial" panose="020B0604020202020204" pitchFamily="34" charset="0"/>
                <a:cs typeface="Arial" panose="020B0604020202020204" pitchFamily="34" charset="0"/>
              </a:rPr>
              <a:t>Collect data, manage data, analyze data, or are responsible for improving data quality.</a:t>
            </a:r>
          </a:p>
          <a:p>
            <a:pPr marL="457200" indent="-457200" defTabSz="914400">
              <a:lnSpc>
                <a:spcPct val="120000"/>
              </a:lnSpc>
              <a:spcBef>
                <a:spcPts val="1200"/>
              </a:spcBef>
              <a:spcAft>
                <a:spcPts val="1200"/>
              </a:spcAft>
              <a:buClr>
                <a:srgbClr val="242154"/>
              </a:buClr>
              <a:buFont typeface="+mj-lt"/>
              <a:buAutoNum type="arabicPeriod"/>
            </a:pPr>
            <a:r>
              <a:rPr lang="en-US" sz="2200" b="1" spc="50" dirty="0">
                <a:latin typeface="Arial" panose="020B0604020202020204" pitchFamily="34" charset="0"/>
                <a:cs typeface="Arial" panose="020B0604020202020204" pitchFamily="34" charset="0"/>
              </a:rPr>
              <a:t>Data user. </a:t>
            </a:r>
            <a:r>
              <a:rPr lang="en-US" sz="2200" spc="50" dirty="0">
                <a:latin typeface="Arial" panose="020B0604020202020204" pitchFamily="34" charset="0"/>
                <a:cs typeface="Arial" panose="020B0604020202020204" pitchFamily="34" charset="0"/>
              </a:rPr>
              <a:t>Has the ability to set priorities and/or re-allocate resources. </a:t>
            </a:r>
          </a:p>
          <a:p>
            <a:pPr marL="457200" indent="-457200" defTabSz="914400">
              <a:lnSpc>
                <a:spcPct val="120000"/>
              </a:lnSpc>
              <a:spcBef>
                <a:spcPts val="1200"/>
              </a:spcBef>
              <a:spcAft>
                <a:spcPts val="1200"/>
              </a:spcAft>
              <a:buClr>
                <a:srgbClr val="242154"/>
              </a:buClr>
              <a:buFont typeface="+mj-lt"/>
              <a:buAutoNum type="arabicPeriod"/>
            </a:pPr>
            <a:r>
              <a:rPr lang="en-US" sz="2200" b="1" spc="50" dirty="0">
                <a:latin typeface="Arial" panose="020B0604020202020204" pitchFamily="34" charset="0"/>
                <a:cs typeface="Arial" panose="020B0604020202020204" pitchFamily="34" charset="0"/>
              </a:rPr>
              <a:t>Alternative care service providers. </a:t>
            </a:r>
            <a:r>
              <a:rPr lang="en-US" sz="2200" spc="50" dirty="0">
                <a:latin typeface="Arial" panose="020B0604020202020204" pitchFamily="34" charset="0"/>
                <a:cs typeface="Arial" panose="020B0604020202020204" pitchFamily="34" charset="0"/>
              </a:rPr>
              <a:t>Responsible for caring for children. These providers can provide contributions based on their own implementation experience.</a:t>
            </a:r>
          </a:p>
        </p:txBody>
      </p:sp>
    </p:spTree>
    <p:extLst>
      <p:ext uri="{BB962C8B-B14F-4D97-AF65-F5344CB8AC3E}">
        <p14:creationId xmlns:p14="http://schemas.microsoft.com/office/powerpoint/2010/main" val="923831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E66659-137B-4C64-804E-EDF351573BB0}"/>
              </a:ext>
            </a:extLst>
          </p:cNvPr>
          <p:cNvSpPr>
            <a:spLocks noGrp="1"/>
          </p:cNvSpPr>
          <p:nvPr>
            <p:ph type="body" sz="quarter" idx="11"/>
          </p:nvPr>
        </p:nvSpPr>
        <p:spPr>
          <a:xfrm>
            <a:off x="338197" y="1735511"/>
            <a:ext cx="2760603" cy="1587563"/>
          </a:xfrm>
        </p:spPr>
        <p:txBody>
          <a:bodyPr/>
          <a:lstStyle/>
          <a:p>
            <a:r>
              <a:rPr lang="en-GB" dirty="0"/>
              <a:t>Data review meeting facilitation</a:t>
            </a:r>
            <a:endParaRPr lang="en-UG" dirty="0"/>
          </a:p>
        </p:txBody>
      </p:sp>
      <p:sp>
        <p:nvSpPr>
          <p:cNvPr id="57" name="Title 1">
            <a:extLst>
              <a:ext uri="{FF2B5EF4-FFF2-40B4-BE49-F238E27FC236}">
                <a16:creationId xmlns:a16="http://schemas.microsoft.com/office/drawing/2014/main" id="{366363D7-A490-437F-80D0-43F87D30E2F9}"/>
              </a:ext>
            </a:extLst>
          </p:cNvPr>
          <p:cNvSpPr txBox="1">
            <a:spLocks/>
          </p:cNvSpPr>
          <p:nvPr/>
        </p:nvSpPr>
        <p:spPr>
          <a:xfrm>
            <a:off x="223703" y="3715048"/>
            <a:ext cx="2961014" cy="54315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4400" b="1" i="0" kern="1200" baseline="0">
                <a:solidFill>
                  <a:schemeClr val="bg1"/>
                </a:solidFill>
                <a:latin typeface="+mj-lt"/>
                <a:ea typeface="+mj-ea"/>
                <a:cs typeface="+mj-cs"/>
              </a:defRPr>
            </a:lvl1pPr>
          </a:lstStyle>
          <a:p>
            <a:r>
              <a:rPr lang="en-US" sz="2000" b="0" dirty="0">
                <a:solidFill>
                  <a:srgbClr val="FF0000"/>
                </a:solidFill>
                <a:latin typeface="Arial" panose="020B0604020202020204" pitchFamily="34" charset="0"/>
                <a:cs typeface="Arial" panose="020B0604020202020204" pitchFamily="34" charset="0"/>
              </a:rPr>
              <a:t>4. Leverage your team</a:t>
            </a:r>
          </a:p>
          <a:p>
            <a:endParaRPr lang="en-US" sz="3600" b="0" dirty="0">
              <a:solidFill>
                <a:srgbClr val="FF0000"/>
              </a:solidFill>
            </a:endParaRPr>
          </a:p>
          <a:p>
            <a:endParaRPr lang="en-US" sz="3600" b="0" dirty="0">
              <a:solidFill>
                <a:srgbClr val="FF0000"/>
              </a:solidFill>
            </a:endParaRPr>
          </a:p>
        </p:txBody>
      </p:sp>
      <p:grpSp>
        <p:nvGrpSpPr>
          <p:cNvPr id="4" name="Group 3">
            <a:extLst>
              <a:ext uri="{FF2B5EF4-FFF2-40B4-BE49-F238E27FC236}">
                <a16:creationId xmlns:a16="http://schemas.microsoft.com/office/drawing/2014/main" id="{B8E8E199-BA74-4757-8DAB-1E780F21A18A}"/>
              </a:ext>
            </a:extLst>
          </p:cNvPr>
          <p:cNvGrpSpPr/>
          <p:nvPr/>
        </p:nvGrpSpPr>
        <p:grpSpPr>
          <a:xfrm>
            <a:off x="747770" y="4171950"/>
            <a:ext cx="2150620" cy="2686050"/>
            <a:chOff x="2895600" y="1809750"/>
            <a:chExt cx="4419600" cy="5505450"/>
          </a:xfrm>
          <a:solidFill>
            <a:srgbClr val="D44102"/>
          </a:solidFill>
        </p:grpSpPr>
        <p:pic>
          <p:nvPicPr>
            <p:cNvPr id="5" name="Graphic 4" descr="Thought bubble">
              <a:extLst>
                <a:ext uri="{FF2B5EF4-FFF2-40B4-BE49-F238E27FC236}">
                  <a16:creationId xmlns:a16="http://schemas.microsoft.com/office/drawing/2014/main" id="{50CCFE69-6A53-4ED3-B450-D278FF182B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62550" y="1809750"/>
              <a:ext cx="2152650" cy="2152650"/>
            </a:xfrm>
            <a:prstGeom prst="rect">
              <a:avLst/>
            </a:prstGeom>
          </p:spPr>
        </p:pic>
        <p:pic>
          <p:nvPicPr>
            <p:cNvPr id="6" name="Graphic 5" descr="Team">
              <a:extLst>
                <a:ext uri="{FF2B5EF4-FFF2-40B4-BE49-F238E27FC236}">
                  <a16:creationId xmlns:a16="http://schemas.microsoft.com/office/drawing/2014/main" id="{4C5E832E-2417-4454-B54B-45471E752B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5600" y="3276600"/>
              <a:ext cx="4038600" cy="4038600"/>
            </a:xfrm>
            <a:prstGeom prst="rect">
              <a:avLst/>
            </a:prstGeom>
          </p:spPr>
        </p:pic>
      </p:grpSp>
      <p:grpSp>
        <p:nvGrpSpPr>
          <p:cNvPr id="107" name="Group 106">
            <a:extLst>
              <a:ext uri="{FF2B5EF4-FFF2-40B4-BE49-F238E27FC236}">
                <a16:creationId xmlns:a16="http://schemas.microsoft.com/office/drawing/2014/main" id="{573423DD-73B8-4378-960A-7AE72B3725FD}"/>
              </a:ext>
            </a:extLst>
          </p:cNvPr>
          <p:cNvGrpSpPr/>
          <p:nvPr/>
        </p:nvGrpSpPr>
        <p:grpSpPr>
          <a:xfrm>
            <a:off x="3858601" y="918601"/>
            <a:ext cx="4664793" cy="4684258"/>
            <a:chOff x="3858601" y="918601"/>
            <a:chExt cx="4664793" cy="4684258"/>
          </a:xfrm>
        </p:grpSpPr>
        <p:sp>
          <p:nvSpPr>
            <p:cNvPr id="108" name="Freeform: Shape 107">
              <a:extLst>
                <a:ext uri="{FF2B5EF4-FFF2-40B4-BE49-F238E27FC236}">
                  <a16:creationId xmlns:a16="http://schemas.microsoft.com/office/drawing/2014/main" id="{A08BA19B-F134-4462-8F96-9705BBCFB68B}"/>
                </a:ext>
              </a:extLst>
            </p:cNvPr>
            <p:cNvSpPr/>
            <p:nvPr/>
          </p:nvSpPr>
          <p:spPr>
            <a:xfrm>
              <a:off x="6769279" y="3479740"/>
              <a:ext cx="1706163" cy="1533141"/>
            </a:xfrm>
            <a:custGeom>
              <a:avLst/>
              <a:gdLst>
                <a:gd name="connsiteX0" fmla="*/ 0 w 2323044"/>
                <a:gd name="connsiteY0" fmla="*/ 509975 h 2087464"/>
                <a:gd name="connsiteX1" fmla="*/ 1323661 w 2323044"/>
                <a:gd name="connsiteY1" fmla="*/ 2087465 h 2087464"/>
                <a:gd name="connsiteX2" fmla="*/ 2323045 w 2323044"/>
                <a:gd name="connsiteY2" fmla="*/ 357633 h 2087464"/>
                <a:gd name="connsiteX3" fmla="*/ 294737 w 2323044"/>
                <a:gd name="connsiteY3" fmla="*/ 0 h 2087464"/>
                <a:gd name="connsiteX4" fmla="*/ 0 w 2323044"/>
                <a:gd name="connsiteY4" fmla="*/ 509975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0" y="509975"/>
                  </a:moveTo>
                  <a:lnTo>
                    <a:pt x="1323661" y="2087465"/>
                  </a:lnTo>
                  <a:cubicBezTo>
                    <a:pt x="1824213" y="1641358"/>
                    <a:pt x="2182818" y="1039394"/>
                    <a:pt x="2323045" y="357633"/>
                  </a:cubicBezTo>
                  <a:lnTo>
                    <a:pt x="294737" y="0"/>
                  </a:lnTo>
                  <a:cubicBezTo>
                    <a:pt x="243133" y="196093"/>
                    <a:pt x="139778" y="371245"/>
                    <a:pt x="0" y="509975"/>
                  </a:cubicBezTo>
                  <a:close/>
                </a:path>
              </a:pathLst>
            </a:custGeom>
            <a:solidFill>
              <a:srgbClr val="93A7AC"/>
            </a:solidFill>
            <a:ln w="38100"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4253E571-B4C6-41D6-ACD7-3C12248499F0}"/>
                </a:ext>
              </a:extLst>
            </p:cNvPr>
            <p:cNvSpPr/>
            <p:nvPr/>
          </p:nvSpPr>
          <p:spPr>
            <a:xfrm>
              <a:off x="4757157" y="3942615"/>
              <a:ext cx="1378684" cy="1660244"/>
            </a:xfrm>
            <a:custGeom>
              <a:avLst/>
              <a:gdLst>
                <a:gd name="connsiteX0" fmla="*/ 1323661 w 1877162"/>
                <a:gd name="connsiteY0" fmla="*/ 0 h 2260522"/>
                <a:gd name="connsiteX1" fmla="*/ 0 w 1877162"/>
                <a:gd name="connsiteY1" fmla="*/ 1577415 h 2260522"/>
                <a:gd name="connsiteX2" fmla="*/ 1877163 w 1877162"/>
                <a:gd name="connsiteY2" fmla="*/ 2260523 h 2260522"/>
                <a:gd name="connsiteX3" fmla="*/ 1877163 w 1877162"/>
                <a:gd name="connsiteY3" fmla="*/ 201327 h 2260522"/>
                <a:gd name="connsiteX4" fmla="*/ 1323661 w 1877162"/>
                <a:gd name="connsiteY4" fmla="*/ 0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1323661" y="0"/>
                  </a:moveTo>
                  <a:lnTo>
                    <a:pt x="0" y="1577415"/>
                  </a:lnTo>
                  <a:cubicBezTo>
                    <a:pt x="518950" y="1987997"/>
                    <a:pt x="1169001" y="2240105"/>
                    <a:pt x="1877163" y="2260523"/>
                  </a:cubicBezTo>
                  <a:lnTo>
                    <a:pt x="1877163" y="201327"/>
                  </a:lnTo>
                  <a:cubicBezTo>
                    <a:pt x="1672021" y="184425"/>
                    <a:pt x="1482584" y="112405"/>
                    <a:pt x="1323661" y="0"/>
                  </a:cubicBezTo>
                  <a:close/>
                </a:path>
              </a:pathLst>
            </a:custGeom>
            <a:solidFill>
              <a:srgbClr val="ADDBCB"/>
            </a:solidFill>
            <a:ln w="7477"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C9D2979B-1BFE-41BE-BF60-C8466A290AF4}"/>
                </a:ext>
              </a:extLst>
            </p:cNvPr>
            <p:cNvSpPr/>
            <p:nvPr/>
          </p:nvSpPr>
          <p:spPr>
            <a:xfrm>
              <a:off x="5455537" y="918601"/>
              <a:ext cx="1467557" cy="1539293"/>
            </a:xfrm>
            <a:custGeom>
              <a:avLst/>
              <a:gdLst>
                <a:gd name="connsiteX0" fmla="*/ 999084 w 1998168"/>
                <a:gd name="connsiteY0" fmla="*/ 2056652 h 2095840"/>
                <a:gd name="connsiteX1" fmla="*/ 1293672 w 1998168"/>
                <a:gd name="connsiteY1" fmla="*/ 2095841 h 2095840"/>
                <a:gd name="connsiteX2" fmla="*/ 1998169 w 1998168"/>
                <a:gd name="connsiteY2" fmla="*/ 160269 h 2095840"/>
                <a:gd name="connsiteX3" fmla="*/ 999084 w 1998168"/>
                <a:gd name="connsiteY3" fmla="*/ 0 h 2095840"/>
                <a:gd name="connsiteX4" fmla="*/ 0 w 1998168"/>
                <a:gd name="connsiteY4" fmla="*/ 160269 h 2095840"/>
                <a:gd name="connsiteX5" fmla="*/ 704497 w 1998168"/>
                <a:gd name="connsiteY5" fmla="*/ 2095841 h 2095840"/>
                <a:gd name="connsiteX6" fmla="*/ 999084 w 1998168"/>
                <a:gd name="connsiteY6" fmla="*/ 2056652 h 20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168" h="2095840">
                  <a:moveTo>
                    <a:pt x="999084" y="2056652"/>
                  </a:moveTo>
                  <a:cubicBezTo>
                    <a:pt x="1101019" y="2056652"/>
                    <a:pt x="1199739" y="2070338"/>
                    <a:pt x="1293672" y="2095841"/>
                  </a:cubicBezTo>
                  <a:lnTo>
                    <a:pt x="1998169" y="160269"/>
                  </a:lnTo>
                  <a:cubicBezTo>
                    <a:pt x="1683987" y="56315"/>
                    <a:pt x="1348117" y="0"/>
                    <a:pt x="999084" y="0"/>
                  </a:cubicBezTo>
                  <a:cubicBezTo>
                    <a:pt x="650052" y="0"/>
                    <a:pt x="314182" y="56315"/>
                    <a:pt x="0" y="160269"/>
                  </a:cubicBezTo>
                  <a:lnTo>
                    <a:pt x="704497" y="2095841"/>
                  </a:lnTo>
                  <a:cubicBezTo>
                    <a:pt x="798430" y="2070338"/>
                    <a:pt x="897149" y="2056652"/>
                    <a:pt x="999084" y="2056652"/>
                  </a:cubicBezTo>
                  <a:close/>
                </a:path>
              </a:pathLst>
            </a:custGeom>
            <a:solidFill>
              <a:srgbClr val="4ED4E8"/>
            </a:solidFill>
            <a:ln w="7477"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0A9C8B4B-D823-413B-AC34-5A7052E7EC92}"/>
                </a:ext>
              </a:extLst>
            </p:cNvPr>
            <p:cNvSpPr/>
            <p:nvPr/>
          </p:nvSpPr>
          <p:spPr>
            <a:xfrm>
              <a:off x="6250007" y="3942615"/>
              <a:ext cx="1378684" cy="1660244"/>
            </a:xfrm>
            <a:custGeom>
              <a:avLst/>
              <a:gdLst>
                <a:gd name="connsiteX0" fmla="*/ 0 w 1877162"/>
                <a:gd name="connsiteY0" fmla="*/ 201327 h 2260522"/>
                <a:gd name="connsiteX1" fmla="*/ 0 w 1877162"/>
                <a:gd name="connsiteY1" fmla="*/ 2260523 h 2260522"/>
                <a:gd name="connsiteX2" fmla="*/ 1877163 w 1877162"/>
                <a:gd name="connsiteY2" fmla="*/ 1577415 h 2260522"/>
                <a:gd name="connsiteX3" fmla="*/ 553501 w 1877162"/>
                <a:gd name="connsiteY3" fmla="*/ 0 h 2260522"/>
                <a:gd name="connsiteX4" fmla="*/ 0 w 1877162"/>
                <a:gd name="connsiteY4" fmla="*/ 201327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0" y="201327"/>
                  </a:moveTo>
                  <a:lnTo>
                    <a:pt x="0" y="2260523"/>
                  </a:lnTo>
                  <a:cubicBezTo>
                    <a:pt x="708161" y="2240031"/>
                    <a:pt x="1358213" y="1987997"/>
                    <a:pt x="1877163" y="1577415"/>
                  </a:cubicBezTo>
                  <a:lnTo>
                    <a:pt x="553501" y="0"/>
                  </a:lnTo>
                  <a:cubicBezTo>
                    <a:pt x="394578" y="112405"/>
                    <a:pt x="205142" y="184425"/>
                    <a:pt x="0" y="201327"/>
                  </a:cubicBezTo>
                  <a:close/>
                </a:path>
              </a:pathLst>
            </a:custGeom>
            <a:solidFill>
              <a:srgbClr val="93A7AC"/>
            </a:solidFill>
            <a:ln w="38100"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87BF85B5-F400-4E4C-993B-E4C0C3EB5A32}"/>
                </a:ext>
              </a:extLst>
            </p:cNvPr>
            <p:cNvSpPr/>
            <p:nvPr/>
          </p:nvSpPr>
          <p:spPr>
            <a:xfrm>
              <a:off x="6525397" y="1093655"/>
              <a:ext cx="1641348" cy="1699737"/>
            </a:xfrm>
            <a:custGeom>
              <a:avLst/>
              <a:gdLst>
                <a:gd name="connsiteX0" fmla="*/ 451117 w 2234795"/>
                <a:gd name="connsiteY0" fmla="*/ 2314295 h 2314294"/>
                <a:gd name="connsiteX1" fmla="*/ 2234796 w 2234795"/>
                <a:gd name="connsiteY1" fmla="*/ 1284548 h 2314294"/>
                <a:gd name="connsiteX2" fmla="*/ 704497 w 2234795"/>
                <a:gd name="connsiteY2" fmla="*/ 0 h 2314294"/>
                <a:gd name="connsiteX3" fmla="*/ 0 w 2234795"/>
                <a:gd name="connsiteY3" fmla="*/ 1935571 h 2314294"/>
                <a:gd name="connsiteX4" fmla="*/ 451117 w 2234795"/>
                <a:gd name="connsiteY4" fmla="*/ 2314295 h 231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294">
                  <a:moveTo>
                    <a:pt x="451117" y="2314295"/>
                  </a:moveTo>
                  <a:lnTo>
                    <a:pt x="2234796" y="1284548"/>
                  </a:lnTo>
                  <a:cubicBezTo>
                    <a:pt x="1878060" y="707788"/>
                    <a:pt x="1341984" y="253679"/>
                    <a:pt x="704497" y="0"/>
                  </a:cubicBezTo>
                  <a:lnTo>
                    <a:pt x="0" y="1935571"/>
                  </a:lnTo>
                  <a:cubicBezTo>
                    <a:pt x="182032" y="2019707"/>
                    <a:pt x="337665" y="2151258"/>
                    <a:pt x="451117" y="2314295"/>
                  </a:cubicBezTo>
                  <a:close/>
                </a:path>
              </a:pathLst>
            </a:custGeom>
            <a:solidFill>
              <a:srgbClr val="4ED4E8"/>
            </a:solidFill>
            <a:ln w="7477"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94DE6850-6EFD-4E43-9253-9BC60D79BC46}"/>
                </a:ext>
              </a:extLst>
            </p:cNvPr>
            <p:cNvSpPr/>
            <p:nvPr/>
          </p:nvSpPr>
          <p:spPr>
            <a:xfrm>
              <a:off x="3918027" y="3479685"/>
              <a:ext cx="1706163" cy="1533141"/>
            </a:xfrm>
            <a:custGeom>
              <a:avLst/>
              <a:gdLst>
                <a:gd name="connsiteX0" fmla="*/ 2028233 w 2323044"/>
                <a:gd name="connsiteY0" fmla="*/ 0 h 2087464"/>
                <a:gd name="connsiteX1" fmla="*/ 0 w 2323044"/>
                <a:gd name="connsiteY1" fmla="*/ 357633 h 2087464"/>
                <a:gd name="connsiteX2" fmla="*/ 999383 w 2323044"/>
                <a:gd name="connsiteY2" fmla="*/ 2087464 h 2087464"/>
                <a:gd name="connsiteX3" fmla="*/ 2323045 w 2323044"/>
                <a:gd name="connsiteY3" fmla="*/ 509975 h 2087464"/>
                <a:gd name="connsiteX4" fmla="*/ 2028233 w 2323044"/>
                <a:gd name="connsiteY4" fmla="*/ 0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2028233" y="0"/>
                  </a:moveTo>
                  <a:lnTo>
                    <a:pt x="0" y="357633"/>
                  </a:lnTo>
                  <a:cubicBezTo>
                    <a:pt x="140226" y="1039395"/>
                    <a:pt x="498832" y="1641358"/>
                    <a:pt x="999383" y="2087464"/>
                  </a:cubicBezTo>
                  <a:lnTo>
                    <a:pt x="2323045" y="509975"/>
                  </a:lnTo>
                  <a:cubicBezTo>
                    <a:pt x="2183267" y="371319"/>
                    <a:pt x="2079911" y="196167"/>
                    <a:pt x="2028233" y="0"/>
                  </a:cubicBezTo>
                  <a:close/>
                </a:path>
              </a:pathLst>
            </a:custGeom>
            <a:solidFill>
              <a:srgbClr val="ADDBCB"/>
            </a:solidFill>
            <a:ln w="7477"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5DAB1113-280C-4F55-A135-F8258A648EBC}"/>
                </a:ext>
              </a:extLst>
            </p:cNvPr>
            <p:cNvSpPr/>
            <p:nvPr/>
          </p:nvSpPr>
          <p:spPr>
            <a:xfrm>
              <a:off x="6934446" y="2162025"/>
              <a:ext cx="1588948" cy="1445092"/>
            </a:xfrm>
            <a:custGeom>
              <a:avLst/>
              <a:gdLst>
                <a:gd name="connsiteX0" fmla="*/ 106797 w 2163448"/>
                <a:gd name="connsiteY0" fmla="*/ 1507863 h 1967580"/>
                <a:gd name="connsiteX1" fmla="*/ 102160 w 2163448"/>
                <a:gd name="connsiteY1" fmla="*/ 1609947 h 1967580"/>
                <a:gd name="connsiteX2" fmla="*/ 2130393 w 2163448"/>
                <a:gd name="connsiteY2" fmla="*/ 1967580 h 1967580"/>
                <a:gd name="connsiteX3" fmla="*/ 2163449 w 2163448"/>
                <a:gd name="connsiteY3" fmla="*/ 1507863 h 1967580"/>
                <a:gd name="connsiteX4" fmla="*/ 1783678 w 2163448"/>
                <a:gd name="connsiteY4" fmla="*/ 0 h 1967580"/>
                <a:gd name="connsiteX5" fmla="*/ 0 w 2163448"/>
                <a:gd name="connsiteY5" fmla="*/ 1029747 h 1967580"/>
                <a:gd name="connsiteX6" fmla="*/ 106797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106797" y="1507863"/>
                  </a:moveTo>
                  <a:cubicBezTo>
                    <a:pt x="106797" y="1542265"/>
                    <a:pt x="105151" y="1576293"/>
                    <a:pt x="102160" y="1609947"/>
                  </a:cubicBezTo>
                  <a:lnTo>
                    <a:pt x="2130393" y="1967580"/>
                  </a:lnTo>
                  <a:cubicBezTo>
                    <a:pt x="2152156" y="1817482"/>
                    <a:pt x="2163449" y="1664019"/>
                    <a:pt x="2163449" y="1507863"/>
                  </a:cubicBezTo>
                  <a:cubicBezTo>
                    <a:pt x="2163449" y="962214"/>
                    <a:pt x="2025915" y="448649"/>
                    <a:pt x="1783678" y="0"/>
                  </a:cubicBezTo>
                  <a:lnTo>
                    <a:pt x="0" y="1029747"/>
                  </a:lnTo>
                  <a:cubicBezTo>
                    <a:pt x="68431" y="1174760"/>
                    <a:pt x="106797" y="1336824"/>
                    <a:pt x="106797" y="1507863"/>
                  </a:cubicBezTo>
                  <a:close/>
                </a:path>
              </a:pathLst>
            </a:custGeom>
            <a:solidFill>
              <a:srgbClr val="93A7AC"/>
            </a:solidFill>
            <a:ln w="38100"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39AB2953-757F-41B1-AAF7-E1CDE39C71F2}"/>
                </a:ext>
              </a:extLst>
            </p:cNvPr>
            <p:cNvSpPr/>
            <p:nvPr/>
          </p:nvSpPr>
          <p:spPr>
            <a:xfrm>
              <a:off x="4202582" y="1083219"/>
              <a:ext cx="1641348" cy="1699792"/>
            </a:xfrm>
            <a:custGeom>
              <a:avLst/>
              <a:gdLst>
                <a:gd name="connsiteX0" fmla="*/ 2234796 w 2234795"/>
                <a:gd name="connsiteY0" fmla="*/ 1935571 h 2314369"/>
                <a:gd name="connsiteX1" fmla="*/ 1530299 w 2234795"/>
                <a:gd name="connsiteY1" fmla="*/ 0 h 2314369"/>
                <a:gd name="connsiteX2" fmla="*/ 0 w 2234795"/>
                <a:gd name="connsiteY2" fmla="*/ 1284622 h 2314369"/>
                <a:gd name="connsiteX3" fmla="*/ 1783678 w 2234795"/>
                <a:gd name="connsiteY3" fmla="*/ 2314370 h 2314369"/>
                <a:gd name="connsiteX4" fmla="*/ 2234796 w 2234795"/>
                <a:gd name="connsiteY4" fmla="*/ 1935571 h 231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369">
                  <a:moveTo>
                    <a:pt x="2234796" y="1935571"/>
                  </a:moveTo>
                  <a:lnTo>
                    <a:pt x="1530299" y="0"/>
                  </a:lnTo>
                  <a:cubicBezTo>
                    <a:pt x="892811" y="253753"/>
                    <a:pt x="356736" y="707862"/>
                    <a:pt x="0" y="1284622"/>
                  </a:cubicBezTo>
                  <a:lnTo>
                    <a:pt x="1783678" y="2314370"/>
                  </a:lnTo>
                  <a:cubicBezTo>
                    <a:pt x="1897131" y="2151333"/>
                    <a:pt x="2052763" y="2019782"/>
                    <a:pt x="2234796" y="1935571"/>
                  </a:cubicBezTo>
                  <a:close/>
                </a:path>
              </a:pathLst>
            </a:custGeom>
            <a:solidFill>
              <a:srgbClr val="4ED4E8"/>
            </a:solidFill>
            <a:ln w="7477"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DDA4B5FD-2C2E-4240-85D7-352860F74EE1}"/>
                </a:ext>
              </a:extLst>
            </p:cNvPr>
            <p:cNvSpPr/>
            <p:nvPr/>
          </p:nvSpPr>
          <p:spPr>
            <a:xfrm>
              <a:off x="3870076" y="2162025"/>
              <a:ext cx="1588948" cy="1445092"/>
            </a:xfrm>
            <a:custGeom>
              <a:avLst/>
              <a:gdLst>
                <a:gd name="connsiteX0" fmla="*/ 2056652 w 2163448"/>
                <a:gd name="connsiteY0" fmla="*/ 1507863 h 1967580"/>
                <a:gd name="connsiteX1" fmla="*/ 2163449 w 2163448"/>
                <a:gd name="connsiteY1" fmla="*/ 1029747 h 1967580"/>
                <a:gd name="connsiteX2" fmla="*/ 379770 w 2163448"/>
                <a:gd name="connsiteY2" fmla="*/ 0 h 1967580"/>
                <a:gd name="connsiteX3" fmla="*/ 0 w 2163448"/>
                <a:gd name="connsiteY3" fmla="*/ 1507863 h 1967580"/>
                <a:gd name="connsiteX4" fmla="*/ 33056 w 2163448"/>
                <a:gd name="connsiteY4" fmla="*/ 1967580 h 1967580"/>
                <a:gd name="connsiteX5" fmla="*/ 2061289 w 2163448"/>
                <a:gd name="connsiteY5" fmla="*/ 1609947 h 1967580"/>
                <a:gd name="connsiteX6" fmla="*/ 2056652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2056652" y="1507863"/>
                  </a:moveTo>
                  <a:cubicBezTo>
                    <a:pt x="2056652" y="1336824"/>
                    <a:pt x="2095018" y="1174835"/>
                    <a:pt x="2163449" y="1029747"/>
                  </a:cubicBezTo>
                  <a:lnTo>
                    <a:pt x="379770" y="0"/>
                  </a:lnTo>
                  <a:cubicBezTo>
                    <a:pt x="137534" y="448649"/>
                    <a:pt x="0" y="962214"/>
                    <a:pt x="0" y="1507863"/>
                  </a:cubicBezTo>
                  <a:cubicBezTo>
                    <a:pt x="0" y="1664019"/>
                    <a:pt x="11293" y="1817482"/>
                    <a:pt x="33056" y="1967580"/>
                  </a:cubicBezTo>
                  <a:lnTo>
                    <a:pt x="2061289" y="1609947"/>
                  </a:lnTo>
                  <a:cubicBezTo>
                    <a:pt x="2058298" y="1576293"/>
                    <a:pt x="2056652" y="1542265"/>
                    <a:pt x="2056652" y="1507863"/>
                  </a:cubicBezTo>
                  <a:close/>
                </a:path>
              </a:pathLst>
            </a:custGeom>
            <a:solidFill>
              <a:srgbClr val="ADDBCB"/>
            </a:solidFill>
            <a:ln w="7477" cap="flat">
              <a:noFill/>
              <a:prstDash val="solid"/>
              <a:miter/>
            </a:ln>
          </p:spPr>
          <p:txBody>
            <a:bodyPr rtlCol="0" anchor="ctr"/>
            <a:lstStyle/>
            <a:p>
              <a:endParaRPr lang="en-US" dirty="0"/>
            </a:p>
          </p:txBody>
        </p:sp>
        <p:sp>
          <p:nvSpPr>
            <p:cNvPr id="117" name="Rectangle 116">
              <a:extLst>
                <a:ext uri="{FF2B5EF4-FFF2-40B4-BE49-F238E27FC236}">
                  <a16:creationId xmlns:a16="http://schemas.microsoft.com/office/drawing/2014/main" id="{B9C230D7-C4F5-4DF9-99C8-01AF6EAF9B64}"/>
                </a:ext>
              </a:extLst>
            </p:cNvPr>
            <p:cNvSpPr/>
            <p:nvPr/>
          </p:nvSpPr>
          <p:spPr>
            <a:xfrm>
              <a:off x="4114469" y="1585263"/>
              <a:ext cx="1747520" cy="611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priorities</a:t>
              </a:r>
            </a:p>
          </p:txBody>
        </p:sp>
        <p:sp>
          <p:nvSpPr>
            <p:cNvPr id="118" name="Rectangle 117">
              <a:extLst>
                <a:ext uri="{FF2B5EF4-FFF2-40B4-BE49-F238E27FC236}">
                  <a16:creationId xmlns:a16="http://schemas.microsoft.com/office/drawing/2014/main" id="{F7F53E0A-9C70-468B-9E77-4581AEB3F358}"/>
                </a:ext>
              </a:extLst>
            </p:cNvPr>
            <p:cNvSpPr/>
            <p:nvPr/>
          </p:nvSpPr>
          <p:spPr>
            <a:xfrm>
              <a:off x="5302676" y="1002420"/>
              <a:ext cx="1747520" cy="57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Prepare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analyses</a:t>
              </a:r>
            </a:p>
          </p:txBody>
        </p:sp>
        <p:sp>
          <p:nvSpPr>
            <p:cNvPr id="119" name="Rectangle 118">
              <a:extLst>
                <a:ext uri="{FF2B5EF4-FFF2-40B4-BE49-F238E27FC236}">
                  <a16:creationId xmlns:a16="http://schemas.microsoft.com/office/drawing/2014/main" id="{2232CBB4-21BA-407F-B265-8349A3828C38}"/>
                </a:ext>
              </a:extLst>
            </p:cNvPr>
            <p:cNvSpPr/>
            <p:nvPr/>
          </p:nvSpPr>
          <p:spPr>
            <a:xfrm>
              <a:off x="7391654" y="2699418"/>
              <a:ext cx="1129537" cy="565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Leverage your team</a:t>
              </a:r>
            </a:p>
          </p:txBody>
        </p:sp>
        <p:sp>
          <p:nvSpPr>
            <p:cNvPr id="120" name="Rectangle 119">
              <a:extLst>
                <a:ext uri="{FF2B5EF4-FFF2-40B4-BE49-F238E27FC236}">
                  <a16:creationId xmlns:a16="http://schemas.microsoft.com/office/drawing/2014/main" id="{8A2EB2AF-E0B7-43ED-9E60-3D0C88D8DF5F}"/>
                </a:ext>
              </a:extLst>
            </p:cNvPr>
            <p:cNvSpPr/>
            <p:nvPr/>
          </p:nvSpPr>
          <p:spPr>
            <a:xfrm>
              <a:off x="7091385" y="3706291"/>
              <a:ext cx="1302943" cy="884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Facilitate a meeting</a:t>
              </a:r>
            </a:p>
          </p:txBody>
        </p:sp>
        <p:sp>
          <p:nvSpPr>
            <p:cNvPr id="121" name="Rectangle 120">
              <a:extLst>
                <a:ext uri="{FF2B5EF4-FFF2-40B4-BE49-F238E27FC236}">
                  <a16:creationId xmlns:a16="http://schemas.microsoft.com/office/drawing/2014/main" id="{0C9FB746-A0AA-48BF-B3DB-FF87CAA1DFB6}"/>
                </a:ext>
              </a:extLst>
            </p:cNvPr>
            <p:cNvSpPr/>
            <p:nvPr/>
          </p:nvSpPr>
          <p:spPr>
            <a:xfrm>
              <a:off x="6213694" y="4731408"/>
              <a:ext cx="1169864" cy="56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Root causes and solutions</a:t>
              </a:r>
            </a:p>
          </p:txBody>
        </p:sp>
        <p:sp>
          <p:nvSpPr>
            <p:cNvPr id="122" name="Rectangle 121">
              <a:extLst>
                <a:ext uri="{FF2B5EF4-FFF2-40B4-BE49-F238E27FC236}">
                  <a16:creationId xmlns:a16="http://schemas.microsoft.com/office/drawing/2014/main" id="{B2C0B024-E303-4298-9FF9-638C898E41AC}"/>
                </a:ext>
              </a:extLst>
            </p:cNvPr>
            <p:cNvSpPr/>
            <p:nvPr/>
          </p:nvSpPr>
          <p:spPr>
            <a:xfrm>
              <a:off x="4932901" y="4695005"/>
              <a:ext cx="1252608" cy="56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Action planning</a:t>
              </a:r>
            </a:p>
          </p:txBody>
        </p:sp>
        <p:sp>
          <p:nvSpPr>
            <p:cNvPr id="123" name="Rectangle 122">
              <a:extLst>
                <a:ext uri="{FF2B5EF4-FFF2-40B4-BE49-F238E27FC236}">
                  <a16:creationId xmlns:a16="http://schemas.microsoft.com/office/drawing/2014/main" id="{43A5AF78-7563-4E2C-A870-B450F98415B7}"/>
                </a:ext>
              </a:extLst>
            </p:cNvPr>
            <p:cNvSpPr/>
            <p:nvPr/>
          </p:nvSpPr>
          <p:spPr>
            <a:xfrm>
              <a:off x="4034418" y="3968383"/>
              <a:ext cx="1164279" cy="442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Implement changes</a:t>
              </a:r>
            </a:p>
          </p:txBody>
        </p:sp>
        <p:sp>
          <p:nvSpPr>
            <p:cNvPr id="124" name="Rectangle 123">
              <a:extLst>
                <a:ext uri="{FF2B5EF4-FFF2-40B4-BE49-F238E27FC236}">
                  <a16:creationId xmlns:a16="http://schemas.microsoft.com/office/drawing/2014/main" id="{E7642E89-A274-4241-8947-A9E31F156EDE}"/>
                </a:ext>
              </a:extLst>
            </p:cNvPr>
            <p:cNvSpPr/>
            <p:nvPr/>
          </p:nvSpPr>
          <p:spPr>
            <a:xfrm>
              <a:off x="3858601" y="2699418"/>
              <a:ext cx="1086773" cy="50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Monitor progress</a:t>
              </a:r>
            </a:p>
          </p:txBody>
        </p:sp>
        <p:grpSp>
          <p:nvGrpSpPr>
            <p:cNvPr id="125" name="Group 124">
              <a:extLst>
                <a:ext uri="{FF2B5EF4-FFF2-40B4-BE49-F238E27FC236}">
                  <a16:creationId xmlns:a16="http://schemas.microsoft.com/office/drawing/2014/main" id="{54295F67-2AA9-4A0C-B2EA-0482E57D2418}"/>
                </a:ext>
              </a:extLst>
            </p:cNvPr>
            <p:cNvGrpSpPr/>
            <p:nvPr/>
          </p:nvGrpSpPr>
          <p:grpSpPr>
            <a:xfrm>
              <a:off x="5113604" y="2048685"/>
              <a:ext cx="2156488" cy="754332"/>
              <a:chOff x="2482279" y="2050665"/>
              <a:chExt cx="2156488" cy="754332"/>
            </a:xfrm>
          </p:grpSpPr>
          <p:pic>
            <p:nvPicPr>
              <p:cNvPr id="132" name="Graphic 131">
                <a:extLst>
                  <a:ext uri="{FF2B5EF4-FFF2-40B4-BE49-F238E27FC236}">
                    <a16:creationId xmlns:a16="http://schemas.microsoft.com/office/drawing/2014/main" id="{E7676AAB-DC63-4B10-8168-A564661ACE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82279" y="2081863"/>
                <a:ext cx="2156488" cy="723134"/>
              </a:xfrm>
              <a:prstGeom prst="rect">
                <a:avLst/>
              </a:prstGeom>
            </p:spPr>
          </p:pic>
          <p:sp>
            <p:nvSpPr>
              <p:cNvPr id="133" name="Rectangle 132">
                <a:extLst>
                  <a:ext uri="{FF2B5EF4-FFF2-40B4-BE49-F238E27FC236}">
                    <a16:creationId xmlns:a16="http://schemas.microsoft.com/office/drawing/2014/main" id="{E60448E5-3926-41A2-83B3-758E3DB083EA}"/>
                  </a:ext>
                </a:extLst>
              </p:cNvPr>
              <p:cNvSpPr/>
              <p:nvPr/>
            </p:nvSpPr>
            <p:spPr>
              <a:xfrm>
                <a:off x="2865458" y="2050665"/>
                <a:ext cx="1384783"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bg1"/>
                    </a:solidFill>
                    <a:latin typeface="Arial" panose="020B0604020202020204" pitchFamily="34" charset="0"/>
                    <a:cs typeface="Arial" panose="020B0604020202020204" pitchFamily="34" charset="0"/>
                  </a:rPr>
                  <a:t>1 PREPARE</a:t>
                </a:r>
              </a:p>
            </p:txBody>
          </p:sp>
        </p:grpSp>
        <p:pic>
          <p:nvPicPr>
            <p:cNvPr id="126" name="Graphic 125">
              <a:extLst>
                <a:ext uri="{FF2B5EF4-FFF2-40B4-BE49-F238E27FC236}">
                  <a16:creationId xmlns:a16="http://schemas.microsoft.com/office/drawing/2014/main" id="{1CE97665-164A-4094-939D-6712C4A19B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7230881">
              <a:off x="5790804" y="3310186"/>
              <a:ext cx="2156488" cy="723134"/>
            </a:xfrm>
            <a:prstGeom prst="rect">
              <a:avLst/>
            </a:prstGeom>
          </p:spPr>
        </p:pic>
        <p:sp>
          <p:nvSpPr>
            <p:cNvPr id="127" name="Rectangle 126">
              <a:extLst>
                <a:ext uri="{FF2B5EF4-FFF2-40B4-BE49-F238E27FC236}">
                  <a16:creationId xmlns:a16="http://schemas.microsoft.com/office/drawing/2014/main" id="{74C73335-7722-4632-AACE-09D60FD0B00D}"/>
                </a:ext>
              </a:extLst>
            </p:cNvPr>
            <p:cNvSpPr/>
            <p:nvPr/>
          </p:nvSpPr>
          <p:spPr>
            <a:xfrm rot="18631672">
              <a:off x="6126405" y="3528745"/>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ln w="0"/>
                  <a:solidFill>
                    <a:schemeClr val="bg1"/>
                  </a:solidFill>
                </a:rPr>
                <a:t>2 FACILITATE</a:t>
              </a:r>
            </a:p>
          </p:txBody>
        </p:sp>
        <p:grpSp>
          <p:nvGrpSpPr>
            <p:cNvPr id="128" name="Group 127">
              <a:extLst>
                <a:ext uri="{FF2B5EF4-FFF2-40B4-BE49-F238E27FC236}">
                  <a16:creationId xmlns:a16="http://schemas.microsoft.com/office/drawing/2014/main" id="{64D6066A-5CDB-4B93-9B03-0EEC74EAD733}"/>
                </a:ext>
              </a:extLst>
            </p:cNvPr>
            <p:cNvGrpSpPr/>
            <p:nvPr/>
          </p:nvGrpSpPr>
          <p:grpSpPr>
            <a:xfrm>
              <a:off x="4718446" y="2587148"/>
              <a:ext cx="1559245" cy="2156488"/>
              <a:chOff x="4718446" y="2587148"/>
              <a:chExt cx="1559245" cy="2156488"/>
            </a:xfrm>
          </p:grpSpPr>
          <p:pic>
            <p:nvPicPr>
              <p:cNvPr id="130" name="Graphic 129">
                <a:extLst>
                  <a:ext uri="{FF2B5EF4-FFF2-40B4-BE49-F238E27FC236}">
                    <a16:creationId xmlns:a16="http://schemas.microsoft.com/office/drawing/2014/main" id="{A355FB78-788E-4C7D-8113-BCA7D8D401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4388735">
                <a:off x="4422026" y="3303825"/>
                <a:ext cx="2156488" cy="723134"/>
              </a:xfrm>
              <a:prstGeom prst="rect">
                <a:avLst/>
              </a:prstGeom>
            </p:spPr>
          </p:pic>
          <p:sp>
            <p:nvSpPr>
              <p:cNvPr id="131" name="Rectangle 130">
                <a:extLst>
                  <a:ext uri="{FF2B5EF4-FFF2-40B4-BE49-F238E27FC236}">
                    <a16:creationId xmlns:a16="http://schemas.microsoft.com/office/drawing/2014/main" id="{5D1FCB10-3375-4692-A26B-DE62DB7D4090}"/>
                  </a:ext>
                </a:extLst>
              </p:cNvPr>
              <p:cNvSpPr/>
              <p:nvPr/>
            </p:nvSpPr>
            <p:spPr>
              <a:xfrm rot="2561542">
                <a:off x="4718446" y="3567820"/>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accent1">
                        <a:lumMod val="50000"/>
                      </a:schemeClr>
                    </a:solidFill>
                    <a:latin typeface="Arial" panose="020B0604020202020204" pitchFamily="34" charset="0"/>
                    <a:cs typeface="Arial" panose="020B0604020202020204" pitchFamily="34" charset="0"/>
                  </a:rPr>
                  <a:t>3 ACTION</a:t>
                </a:r>
              </a:p>
            </p:txBody>
          </p:sp>
        </p:grpSp>
        <p:sp>
          <p:nvSpPr>
            <p:cNvPr id="129" name="Rectangle 128">
              <a:extLst>
                <a:ext uri="{FF2B5EF4-FFF2-40B4-BE49-F238E27FC236}">
                  <a16:creationId xmlns:a16="http://schemas.microsoft.com/office/drawing/2014/main" id="{ED17E34E-9AD7-4093-A6C8-EFCB2D5FF446}"/>
                </a:ext>
              </a:extLst>
            </p:cNvPr>
            <p:cNvSpPr/>
            <p:nvPr/>
          </p:nvSpPr>
          <p:spPr>
            <a:xfrm>
              <a:off x="6754952" y="1517092"/>
              <a:ext cx="1256241"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stakeholders</a:t>
              </a:r>
            </a:p>
          </p:txBody>
        </p:sp>
      </p:grpSp>
    </p:spTree>
    <p:extLst>
      <p:ext uri="{BB962C8B-B14F-4D97-AF65-F5344CB8AC3E}">
        <p14:creationId xmlns:p14="http://schemas.microsoft.com/office/powerpoint/2010/main" val="5691940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D8C644-0F5E-493C-8FF6-46768FC071EF}"/>
              </a:ext>
            </a:extLst>
          </p:cNvPr>
          <p:cNvSpPr>
            <a:spLocks noGrp="1"/>
          </p:cNvSpPr>
          <p:nvPr>
            <p:ph type="body" sz="quarter" idx="14"/>
          </p:nvPr>
        </p:nvSpPr>
        <p:spPr>
          <a:xfrm>
            <a:off x="489684" y="791598"/>
            <a:ext cx="6830291" cy="837214"/>
          </a:xfrm>
        </p:spPr>
        <p:txBody>
          <a:bodyPr/>
          <a:lstStyle/>
          <a:p>
            <a:r>
              <a:rPr lang="en-US" dirty="0"/>
              <a:t>Roles in a data review meeting</a:t>
            </a:r>
            <a:endParaRPr lang="en-UG" dirty="0"/>
          </a:p>
        </p:txBody>
      </p:sp>
      <p:sp>
        <p:nvSpPr>
          <p:cNvPr id="17" name="TextBox 16">
            <a:extLst>
              <a:ext uri="{FF2B5EF4-FFF2-40B4-BE49-F238E27FC236}">
                <a16:creationId xmlns:a16="http://schemas.microsoft.com/office/drawing/2014/main" id="{7B06A021-9AD7-4246-870F-4F6C24F4F1D7}"/>
              </a:ext>
            </a:extLst>
          </p:cNvPr>
          <p:cNvSpPr txBox="1"/>
          <p:nvPr/>
        </p:nvSpPr>
        <p:spPr>
          <a:xfrm>
            <a:off x="152898" y="3536810"/>
            <a:ext cx="2786000" cy="2457083"/>
          </a:xfrm>
          <a:prstGeom prst="rect">
            <a:avLst/>
          </a:prstGeom>
          <a:noFill/>
        </p:spPr>
        <p:txBody>
          <a:bodyPr wrap="square" rtlCol="0">
            <a:spAutoFit/>
          </a:bodyPr>
          <a:lstStyle/>
          <a:p>
            <a:pPr>
              <a:spcAft>
                <a:spcPts val="600"/>
              </a:spcAft>
            </a:pPr>
            <a:r>
              <a:rPr lang="en-US" sz="1200" b="1" dirty="0">
                <a:latin typeface="Arial" panose="020B0604020202020204" pitchFamily="34" charset="0"/>
                <a:cs typeface="Arial" panose="020B0604020202020204" pitchFamily="34" charset="0"/>
              </a:rPr>
              <a:t>Meeting coordinator/facilitator</a:t>
            </a:r>
          </a:p>
          <a:p>
            <a:pPr marL="228600" indent="-228600">
              <a:spcAft>
                <a:spcPts val="400"/>
              </a:spcAft>
              <a:buFont typeface="Arial" panose="020B0604020202020204" pitchFamily="34" charset="0"/>
              <a:buChar char="•"/>
            </a:pPr>
            <a:r>
              <a:rPr lang="en-US" sz="1200" dirty="0">
                <a:latin typeface="Arial" panose="020B0604020202020204" pitchFamily="34" charset="0"/>
                <a:cs typeface="Arial" panose="020B0604020202020204" pitchFamily="34" charset="0"/>
              </a:rPr>
              <a:t>Consults with stakeholders in advance of the meeting</a:t>
            </a:r>
          </a:p>
          <a:p>
            <a:pPr marL="228600" indent="-228600">
              <a:spcAft>
                <a:spcPts val="400"/>
              </a:spcAft>
              <a:buFont typeface="Arial" panose="020B0604020202020204" pitchFamily="34" charset="0"/>
              <a:buChar char="•"/>
            </a:pPr>
            <a:r>
              <a:rPr lang="en-US" sz="1200" dirty="0">
                <a:latin typeface="Arial" panose="020B0604020202020204" pitchFamily="34" charset="0"/>
                <a:cs typeface="Arial" panose="020B0604020202020204" pitchFamily="34" charset="0"/>
              </a:rPr>
              <a:t>Establishes focus for the meeting</a:t>
            </a:r>
          </a:p>
          <a:p>
            <a:pPr marL="228600" indent="-228600">
              <a:spcAft>
                <a:spcPts val="400"/>
              </a:spcAft>
              <a:buFont typeface="Arial" panose="020B0604020202020204" pitchFamily="34" charset="0"/>
              <a:buChar char="•"/>
            </a:pPr>
            <a:r>
              <a:rPr lang="en-US" sz="1200" dirty="0">
                <a:latin typeface="Arial" panose="020B0604020202020204" pitchFamily="34" charset="0"/>
                <a:cs typeface="Arial" panose="020B0604020202020204" pitchFamily="34" charset="0"/>
              </a:rPr>
              <a:t>Identifies questions of interest</a:t>
            </a:r>
          </a:p>
          <a:p>
            <a:pPr marL="228600" indent="-228600">
              <a:spcAft>
                <a:spcPts val="400"/>
              </a:spcAft>
              <a:buFont typeface="Arial" panose="020B0604020202020204" pitchFamily="34" charset="0"/>
              <a:buChar char="•"/>
            </a:pPr>
            <a:r>
              <a:rPr lang="en-US" sz="1200" dirty="0">
                <a:solidFill>
                  <a:srgbClr val="242154"/>
                </a:solidFill>
                <a:latin typeface="Arial" panose="020B0604020202020204" pitchFamily="34" charset="0"/>
                <a:cs typeface="Arial" panose="020B0604020202020204" pitchFamily="34" charset="0"/>
              </a:rPr>
              <a:t>Develops analyses in response to questions</a:t>
            </a:r>
          </a:p>
          <a:p>
            <a:pPr marL="228600" indent="-228600">
              <a:spcAft>
                <a:spcPts val="400"/>
              </a:spcAft>
              <a:buFont typeface="Arial" panose="020B0604020202020204" pitchFamily="34" charset="0"/>
              <a:buChar char="•"/>
            </a:pPr>
            <a:r>
              <a:rPr lang="en-US" sz="1200" dirty="0">
                <a:solidFill>
                  <a:srgbClr val="242154"/>
                </a:solidFill>
                <a:latin typeface="Arial" panose="020B0604020202020204" pitchFamily="34" charset="0"/>
                <a:cs typeface="Arial" panose="020B0604020202020204" pitchFamily="34" charset="0"/>
              </a:rPr>
              <a:t>Guides the group </a:t>
            </a:r>
            <a:r>
              <a:rPr lang="en-US" sz="1200" dirty="0">
                <a:latin typeface="Arial" panose="020B0604020202020204" pitchFamily="34" charset="0"/>
                <a:cs typeface="Arial" panose="020B0604020202020204" pitchFamily="34" charset="0"/>
              </a:rPr>
              <a:t>through the agenda</a:t>
            </a:r>
          </a:p>
          <a:p>
            <a:pPr marL="2286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Ensures equal speaking opportunities</a:t>
            </a:r>
          </a:p>
        </p:txBody>
      </p:sp>
      <p:grpSp>
        <p:nvGrpSpPr>
          <p:cNvPr id="18" name="Group 17">
            <a:extLst>
              <a:ext uri="{FF2B5EF4-FFF2-40B4-BE49-F238E27FC236}">
                <a16:creationId xmlns:a16="http://schemas.microsoft.com/office/drawing/2014/main" id="{0A775398-90C8-4945-99B5-3241D8A2C9D8}"/>
              </a:ext>
            </a:extLst>
          </p:cNvPr>
          <p:cNvGrpSpPr/>
          <p:nvPr/>
        </p:nvGrpSpPr>
        <p:grpSpPr>
          <a:xfrm>
            <a:off x="294431" y="6054080"/>
            <a:ext cx="8889556" cy="850935"/>
            <a:chOff x="366380" y="5916550"/>
            <a:chExt cx="10150500" cy="850935"/>
          </a:xfrm>
        </p:grpSpPr>
        <p:sp>
          <p:nvSpPr>
            <p:cNvPr id="19" name="Content Placeholder 2">
              <a:extLst>
                <a:ext uri="{FF2B5EF4-FFF2-40B4-BE49-F238E27FC236}">
                  <a16:creationId xmlns:a16="http://schemas.microsoft.com/office/drawing/2014/main" id="{A91F861E-CFAE-4375-AC96-946872D2EC24}"/>
                </a:ext>
              </a:extLst>
            </p:cNvPr>
            <p:cNvSpPr txBox="1">
              <a:spLocks/>
            </p:cNvSpPr>
            <p:nvPr/>
          </p:nvSpPr>
          <p:spPr>
            <a:xfrm>
              <a:off x="1095818" y="6150029"/>
              <a:ext cx="9421062" cy="391877"/>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pPr>
              <a:r>
                <a:rPr lang="en-US" sz="1600" spc="100" dirty="0">
                  <a:solidFill>
                    <a:srgbClr val="EC1C24"/>
                  </a:solidFill>
                </a:rPr>
                <a:t>In a meeting organized to review data in your context, which role do you play?</a:t>
              </a:r>
            </a:p>
          </p:txBody>
        </p:sp>
        <p:pic>
          <p:nvPicPr>
            <p:cNvPr id="20" name="Graphic 19" descr="Comment Important">
              <a:extLst>
                <a:ext uri="{FF2B5EF4-FFF2-40B4-BE49-F238E27FC236}">
                  <a16:creationId xmlns:a16="http://schemas.microsoft.com/office/drawing/2014/main" id="{05A49BC7-069F-4A92-B140-15907C2975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6380" y="5916550"/>
              <a:ext cx="729437" cy="850935"/>
            </a:xfrm>
            <a:prstGeom prst="rect">
              <a:avLst/>
            </a:prstGeom>
          </p:spPr>
        </p:pic>
      </p:grpSp>
      <p:grpSp>
        <p:nvGrpSpPr>
          <p:cNvPr id="21" name="Group 20">
            <a:extLst>
              <a:ext uri="{FF2B5EF4-FFF2-40B4-BE49-F238E27FC236}">
                <a16:creationId xmlns:a16="http://schemas.microsoft.com/office/drawing/2014/main" id="{AC59E5F4-D7A3-43B6-B104-0E289CC6CBA4}"/>
              </a:ext>
            </a:extLst>
          </p:cNvPr>
          <p:cNvGrpSpPr/>
          <p:nvPr/>
        </p:nvGrpSpPr>
        <p:grpSpPr>
          <a:xfrm>
            <a:off x="5114856" y="1316097"/>
            <a:ext cx="1866517" cy="3563588"/>
            <a:chOff x="6889567" y="569191"/>
            <a:chExt cx="2131274" cy="3563588"/>
          </a:xfrm>
        </p:grpSpPr>
        <p:sp>
          <p:nvSpPr>
            <p:cNvPr id="22" name="TextBox 21">
              <a:extLst>
                <a:ext uri="{FF2B5EF4-FFF2-40B4-BE49-F238E27FC236}">
                  <a16:creationId xmlns:a16="http://schemas.microsoft.com/office/drawing/2014/main" id="{E32E7C28-62C7-4BB5-89A1-309AF1B45816}"/>
                </a:ext>
              </a:extLst>
            </p:cNvPr>
            <p:cNvSpPr txBox="1"/>
            <p:nvPr/>
          </p:nvSpPr>
          <p:spPr>
            <a:xfrm>
              <a:off x="6889567" y="3040172"/>
              <a:ext cx="2131274" cy="1092607"/>
            </a:xfrm>
            <a:prstGeom prst="rect">
              <a:avLst/>
            </a:prstGeom>
            <a:noFill/>
          </p:spPr>
          <p:txBody>
            <a:bodyPr wrap="square" rtlCol="0">
              <a:spAutoFit/>
            </a:bodyPr>
            <a:lstStyle/>
            <a:p>
              <a:pPr>
                <a:spcAft>
                  <a:spcPts val="600"/>
                </a:spcAft>
              </a:pPr>
              <a:r>
                <a:rPr lang="en-US" sz="1200" b="1" dirty="0">
                  <a:latin typeface="Arial" panose="020B0604020202020204" pitchFamily="34" charset="0"/>
                  <a:cs typeface="Arial" panose="020B0604020202020204" pitchFamily="34" charset="0"/>
                </a:rPr>
                <a:t>Decision makers</a:t>
              </a:r>
            </a:p>
            <a:p>
              <a:pPr marL="2286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Have necessary authority to implement proposed actions</a:t>
              </a:r>
            </a:p>
          </p:txBody>
        </p:sp>
        <p:pic>
          <p:nvPicPr>
            <p:cNvPr id="23" name="Picture 22" descr="A picture containing man, standing, shirt, room&#10;&#10;Description automatically generated">
              <a:extLst>
                <a:ext uri="{FF2B5EF4-FFF2-40B4-BE49-F238E27FC236}">
                  <a16:creationId xmlns:a16="http://schemas.microsoft.com/office/drawing/2014/main" id="{46806B83-0325-4566-8E1A-10CE0058A6A4}"/>
                </a:ext>
              </a:extLst>
            </p:cNvPr>
            <p:cNvPicPr>
              <a:picLocks noChangeAspect="1"/>
            </p:cNvPicPr>
            <p:nvPr/>
          </p:nvPicPr>
          <p:blipFill rotWithShape="1">
            <a:blip r:embed="rId5"/>
            <a:srcRect l="61778" r="18474" b="35565"/>
            <a:stretch/>
          </p:blipFill>
          <p:spPr>
            <a:xfrm>
              <a:off x="7133206" y="569191"/>
              <a:ext cx="1485781" cy="2364161"/>
            </a:xfrm>
            <a:prstGeom prst="rect">
              <a:avLst/>
            </a:prstGeom>
          </p:spPr>
        </p:pic>
      </p:grpSp>
      <p:pic>
        <p:nvPicPr>
          <p:cNvPr id="24" name="Picture 23" descr="A picture containing man, standing, shirt, room&#10;&#10;Description automatically generated">
            <a:extLst>
              <a:ext uri="{FF2B5EF4-FFF2-40B4-BE49-F238E27FC236}">
                <a16:creationId xmlns:a16="http://schemas.microsoft.com/office/drawing/2014/main" id="{F6C482AD-7A00-4D3F-86E7-B888750190CE}"/>
              </a:ext>
            </a:extLst>
          </p:cNvPr>
          <p:cNvPicPr>
            <a:picLocks noChangeAspect="1"/>
          </p:cNvPicPr>
          <p:nvPr/>
        </p:nvPicPr>
        <p:blipFill rotWithShape="1">
          <a:blip r:embed="rId5"/>
          <a:srcRect l="-70422" r="70422" b="44823"/>
          <a:stretch/>
        </p:blipFill>
        <p:spPr>
          <a:xfrm>
            <a:off x="-4459088" y="1342865"/>
            <a:ext cx="7004564" cy="2152124"/>
          </a:xfrm>
          <a:prstGeom prst="rect">
            <a:avLst/>
          </a:prstGeom>
        </p:spPr>
      </p:pic>
      <p:grpSp>
        <p:nvGrpSpPr>
          <p:cNvPr id="25" name="Group 24">
            <a:extLst>
              <a:ext uri="{FF2B5EF4-FFF2-40B4-BE49-F238E27FC236}">
                <a16:creationId xmlns:a16="http://schemas.microsoft.com/office/drawing/2014/main" id="{C6ECAC52-BB02-446D-AC0E-1FC461C4AB25}"/>
              </a:ext>
            </a:extLst>
          </p:cNvPr>
          <p:cNvGrpSpPr/>
          <p:nvPr/>
        </p:nvGrpSpPr>
        <p:grpSpPr>
          <a:xfrm>
            <a:off x="3002117" y="1032153"/>
            <a:ext cx="2313913" cy="4291457"/>
            <a:chOff x="4516146" y="569190"/>
            <a:chExt cx="2642132" cy="4291457"/>
          </a:xfrm>
        </p:grpSpPr>
        <p:sp>
          <p:nvSpPr>
            <p:cNvPr id="26" name="TextBox 25">
              <a:extLst>
                <a:ext uri="{FF2B5EF4-FFF2-40B4-BE49-F238E27FC236}">
                  <a16:creationId xmlns:a16="http://schemas.microsoft.com/office/drawing/2014/main" id="{BA267FC3-A6F1-4308-9057-FC30FAD8ABB4}"/>
                </a:ext>
              </a:extLst>
            </p:cNvPr>
            <p:cNvSpPr txBox="1"/>
            <p:nvPr/>
          </p:nvSpPr>
          <p:spPr>
            <a:xfrm>
              <a:off x="4516146" y="3060154"/>
              <a:ext cx="2642132" cy="1800493"/>
            </a:xfrm>
            <a:prstGeom prst="rect">
              <a:avLst/>
            </a:prstGeom>
            <a:noFill/>
          </p:spPr>
          <p:txBody>
            <a:bodyPr wrap="square" rtlCol="0">
              <a:spAutoFit/>
            </a:bodyPr>
            <a:lstStyle/>
            <a:p>
              <a:pPr>
                <a:spcAft>
                  <a:spcPts val="600"/>
                </a:spcAft>
              </a:pPr>
              <a:r>
                <a:rPr lang="en-US" sz="1200" b="1" dirty="0">
                  <a:latin typeface="Arial" panose="020B0604020202020204" pitchFamily="34" charset="0"/>
                  <a:cs typeface="Arial" panose="020B0604020202020204" pitchFamily="34" charset="0"/>
                </a:rPr>
                <a:t>Note taker/time-keeper</a:t>
              </a:r>
            </a:p>
            <a:p>
              <a:pPr marL="228600" indent="-228600">
                <a:spcAft>
                  <a:spcPts val="400"/>
                </a:spcAft>
                <a:buFont typeface="Arial" panose="020B0604020202020204" pitchFamily="34" charset="0"/>
                <a:buChar char="•"/>
              </a:pPr>
              <a:r>
                <a:rPr lang="en-US" sz="1200" dirty="0">
                  <a:solidFill>
                    <a:srgbClr val="242154"/>
                  </a:solidFill>
                  <a:latin typeface="Arial" panose="020B0604020202020204" pitchFamily="34" charset="0"/>
                  <a:cs typeface="Arial" panose="020B0604020202020204" pitchFamily="34" charset="0"/>
                </a:rPr>
                <a:t>Develops analyses in response to questions</a:t>
              </a:r>
            </a:p>
            <a:p>
              <a:pPr marL="228600" indent="-228600">
                <a:spcAft>
                  <a:spcPts val="400"/>
                </a:spcAft>
                <a:buFont typeface="Arial" panose="020B0604020202020204" pitchFamily="34" charset="0"/>
                <a:buChar char="•"/>
              </a:pPr>
              <a:r>
                <a:rPr lang="en-US" sz="1200" dirty="0">
                  <a:solidFill>
                    <a:srgbClr val="242154"/>
                  </a:solidFill>
                  <a:latin typeface="Arial" panose="020B0604020202020204" pitchFamily="34" charset="0"/>
                  <a:cs typeface="Arial" panose="020B0604020202020204" pitchFamily="34" charset="0"/>
                </a:rPr>
                <a:t>Keeps time during the meeting </a:t>
              </a:r>
            </a:p>
            <a:p>
              <a:pPr marL="228600" indent="-228600">
                <a:spcAft>
                  <a:spcPts val="400"/>
                </a:spcAft>
                <a:buFont typeface="Arial" panose="020B0604020202020204" pitchFamily="34" charset="0"/>
                <a:buChar char="•"/>
              </a:pPr>
              <a:r>
                <a:rPr lang="en-US" sz="1200" dirty="0">
                  <a:latin typeface="Arial" panose="020B0604020202020204" pitchFamily="34" charset="0"/>
                  <a:cs typeface="Arial" panose="020B0604020202020204" pitchFamily="34" charset="0"/>
                </a:rPr>
                <a:t>Records key decisions and action items </a:t>
              </a:r>
            </a:p>
            <a:p>
              <a:pPr marL="2286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Distributes meeting minutes</a:t>
              </a:r>
            </a:p>
          </p:txBody>
        </p:sp>
        <p:pic>
          <p:nvPicPr>
            <p:cNvPr id="27" name="Picture 26" descr="A picture containing man, standing, shirt, room&#10;&#10;Description automatically generated">
              <a:extLst>
                <a:ext uri="{FF2B5EF4-FFF2-40B4-BE49-F238E27FC236}">
                  <a16:creationId xmlns:a16="http://schemas.microsoft.com/office/drawing/2014/main" id="{5367CCDB-72E4-4ADC-AAFA-95EEEB6D12E7}"/>
                </a:ext>
              </a:extLst>
            </p:cNvPr>
            <p:cNvPicPr>
              <a:picLocks noChangeAspect="1"/>
            </p:cNvPicPr>
            <p:nvPr/>
          </p:nvPicPr>
          <p:blipFill rotWithShape="1">
            <a:blip r:embed="rId5"/>
            <a:srcRect l="29199" r="42141" b="35565"/>
            <a:stretch/>
          </p:blipFill>
          <p:spPr>
            <a:xfrm>
              <a:off x="4554840" y="569190"/>
              <a:ext cx="2156357" cy="2364161"/>
            </a:xfrm>
            <a:prstGeom prst="rect">
              <a:avLst/>
            </a:prstGeom>
          </p:spPr>
        </p:pic>
      </p:grpSp>
      <p:pic>
        <p:nvPicPr>
          <p:cNvPr id="16" name="Picture 15" descr="A picture containing man, standing, shirt, room&#10;&#10;Description automatically generated">
            <a:extLst>
              <a:ext uri="{FF2B5EF4-FFF2-40B4-BE49-F238E27FC236}">
                <a16:creationId xmlns:a16="http://schemas.microsoft.com/office/drawing/2014/main" id="{6F68CA13-3108-419C-BEB8-C0BAC56B630E}"/>
              </a:ext>
            </a:extLst>
          </p:cNvPr>
          <p:cNvPicPr>
            <a:picLocks noChangeAspect="1"/>
          </p:cNvPicPr>
          <p:nvPr/>
        </p:nvPicPr>
        <p:blipFill rotWithShape="1">
          <a:blip r:embed="rId5"/>
          <a:srcRect l="-70422" r="70422" b="44823"/>
          <a:stretch/>
        </p:blipFill>
        <p:spPr>
          <a:xfrm>
            <a:off x="-4459088" y="1316097"/>
            <a:ext cx="7004564" cy="2152124"/>
          </a:xfrm>
          <a:prstGeom prst="rect">
            <a:avLst/>
          </a:prstGeom>
        </p:spPr>
      </p:pic>
      <p:grpSp>
        <p:nvGrpSpPr>
          <p:cNvPr id="2" name="Group 1">
            <a:extLst>
              <a:ext uri="{FF2B5EF4-FFF2-40B4-BE49-F238E27FC236}">
                <a16:creationId xmlns:a16="http://schemas.microsoft.com/office/drawing/2014/main" id="{95B2C64D-AA8B-4BA6-9EE6-8A08FA768712}"/>
              </a:ext>
            </a:extLst>
          </p:cNvPr>
          <p:cNvGrpSpPr/>
          <p:nvPr/>
        </p:nvGrpSpPr>
        <p:grpSpPr>
          <a:xfrm>
            <a:off x="6981373" y="1508605"/>
            <a:ext cx="1866517" cy="3558482"/>
            <a:chOff x="7006693" y="1555636"/>
            <a:chExt cx="1866517" cy="3197810"/>
          </a:xfrm>
        </p:grpSpPr>
        <p:pic>
          <p:nvPicPr>
            <p:cNvPr id="5" name="Picture 4">
              <a:extLst>
                <a:ext uri="{FF2B5EF4-FFF2-40B4-BE49-F238E27FC236}">
                  <a16:creationId xmlns:a16="http://schemas.microsoft.com/office/drawing/2014/main" id="{89FDC2E1-A163-4F5A-A213-1DB080F2A0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77824" y="1555636"/>
              <a:ext cx="1258832" cy="2289869"/>
            </a:xfrm>
            <a:prstGeom prst="rect">
              <a:avLst/>
            </a:prstGeom>
          </p:spPr>
        </p:pic>
        <p:sp>
          <p:nvSpPr>
            <p:cNvPr id="33" name="TextBox 32">
              <a:extLst>
                <a:ext uri="{FF2B5EF4-FFF2-40B4-BE49-F238E27FC236}">
                  <a16:creationId xmlns:a16="http://schemas.microsoft.com/office/drawing/2014/main" id="{82588286-7283-417D-B2BF-545A99AE357F}"/>
                </a:ext>
              </a:extLst>
            </p:cNvPr>
            <p:cNvSpPr txBox="1"/>
            <p:nvPr/>
          </p:nvSpPr>
          <p:spPr>
            <a:xfrm>
              <a:off x="7006693" y="3845505"/>
              <a:ext cx="1866517" cy="907941"/>
            </a:xfrm>
            <a:prstGeom prst="rect">
              <a:avLst/>
            </a:prstGeom>
            <a:noFill/>
          </p:spPr>
          <p:txBody>
            <a:bodyPr wrap="square" rtlCol="0">
              <a:spAutoFit/>
            </a:bodyPr>
            <a:lstStyle/>
            <a:p>
              <a:pPr>
                <a:spcAft>
                  <a:spcPts val="600"/>
                </a:spcAft>
              </a:pPr>
              <a:r>
                <a:rPr lang="en-US" sz="1200" b="1" dirty="0">
                  <a:latin typeface="Arial" panose="020B0604020202020204" pitchFamily="34" charset="0"/>
                  <a:cs typeface="Arial" panose="020B0604020202020204" pitchFamily="34" charset="0"/>
                </a:rPr>
                <a:t>Service providers</a:t>
              </a:r>
            </a:p>
            <a:p>
              <a:pPr marL="228600" indent="-228600">
                <a:spcAft>
                  <a:spcPts val="600"/>
                </a:spcAft>
                <a:buFont typeface="Arial" panose="020B0604020202020204" pitchFamily="34" charset="0"/>
                <a:buChar char="•"/>
              </a:pPr>
              <a:r>
                <a:rPr lang="en-US" sz="1200" dirty="0">
                  <a:latin typeface="Arial" panose="020B0604020202020204" pitchFamily="34" charset="0"/>
                  <a:cs typeface="Arial" panose="020B0604020202020204" pitchFamily="34" charset="0"/>
                </a:rPr>
                <a:t>Contribute context that may explain low performance</a:t>
              </a:r>
            </a:p>
          </p:txBody>
        </p:sp>
      </p:grpSp>
    </p:spTree>
    <p:extLst>
      <p:ext uri="{BB962C8B-B14F-4D97-AF65-F5344CB8AC3E}">
        <p14:creationId xmlns:p14="http://schemas.microsoft.com/office/powerpoint/2010/main" val="424810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DD6032E-600D-4A2D-950F-D069A87D9E45}"/>
              </a:ext>
            </a:extLst>
          </p:cNvPr>
          <p:cNvSpPr>
            <a:spLocks noGrp="1"/>
          </p:cNvSpPr>
          <p:nvPr>
            <p:ph type="body" sz="quarter" idx="13"/>
          </p:nvPr>
        </p:nvSpPr>
        <p:spPr>
          <a:xfrm>
            <a:off x="527478" y="1735973"/>
            <a:ext cx="8292485" cy="2590800"/>
          </a:xfrm>
        </p:spPr>
        <p:txBody>
          <a:bodyPr/>
          <a:lstStyle/>
          <a:p>
            <a:pPr>
              <a:lnSpc>
                <a:spcPct val="120000"/>
              </a:lnSpc>
              <a:spcBef>
                <a:spcPts val="0"/>
              </a:spcBef>
              <a:spcAft>
                <a:spcPts val="1200"/>
              </a:spcAft>
              <a:buClr>
                <a:srgbClr val="4ED4E8"/>
              </a:buClr>
            </a:pPr>
            <a:r>
              <a:rPr lang="en-US" sz="2200" spc="50" dirty="0">
                <a:solidFill>
                  <a:srgbClr val="242154"/>
                </a:solidFill>
                <a:ea typeface="+mn-ea"/>
              </a:rPr>
              <a:t>Name, organization, experience with data review meetings?</a:t>
            </a:r>
          </a:p>
          <a:p>
            <a:pPr>
              <a:lnSpc>
                <a:spcPct val="120000"/>
              </a:lnSpc>
              <a:spcBef>
                <a:spcPts val="0"/>
              </a:spcBef>
              <a:spcAft>
                <a:spcPts val="1200"/>
              </a:spcAft>
              <a:buClr>
                <a:srgbClr val="4ED4E8"/>
              </a:buClr>
            </a:pPr>
            <a:r>
              <a:rPr lang="en-US" sz="2200" spc="50" dirty="0">
                <a:solidFill>
                  <a:srgbClr val="242154"/>
                </a:solidFill>
                <a:ea typeface="+mn-ea"/>
              </a:rPr>
              <a:t>Share a word (or a few words) you associate with data review meetings…</a:t>
            </a:r>
            <a:endParaRPr lang="en-UG" dirty="0"/>
          </a:p>
        </p:txBody>
      </p:sp>
      <p:sp>
        <p:nvSpPr>
          <p:cNvPr id="3" name="Text Placeholder 2">
            <a:extLst>
              <a:ext uri="{FF2B5EF4-FFF2-40B4-BE49-F238E27FC236}">
                <a16:creationId xmlns:a16="http://schemas.microsoft.com/office/drawing/2014/main" id="{40C47908-B7B9-474B-B5F1-6A057518C9A1}"/>
              </a:ext>
            </a:extLst>
          </p:cNvPr>
          <p:cNvSpPr>
            <a:spLocks noGrp="1"/>
          </p:cNvSpPr>
          <p:nvPr>
            <p:ph type="body" sz="quarter" idx="14"/>
          </p:nvPr>
        </p:nvSpPr>
        <p:spPr>
          <a:xfrm>
            <a:off x="527478" y="812484"/>
            <a:ext cx="6830291" cy="837214"/>
          </a:xfrm>
        </p:spPr>
        <p:txBody>
          <a:bodyPr/>
          <a:lstStyle/>
          <a:p>
            <a:r>
              <a:rPr lang="en-US" dirty="0"/>
              <a:t>Introductions</a:t>
            </a:r>
            <a:endParaRPr lang="en-UG" dirty="0"/>
          </a:p>
        </p:txBody>
      </p:sp>
    </p:spTree>
    <p:extLst>
      <p:ext uri="{BB962C8B-B14F-4D97-AF65-F5344CB8AC3E}">
        <p14:creationId xmlns:p14="http://schemas.microsoft.com/office/powerpoint/2010/main" val="3954445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0E998D-7104-4890-B320-AAF2CD264B3A}"/>
              </a:ext>
            </a:extLst>
          </p:cNvPr>
          <p:cNvSpPr>
            <a:spLocks noGrp="1"/>
          </p:cNvSpPr>
          <p:nvPr>
            <p:ph type="body" sz="quarter" idx="13"/>
          </p:nvPr>
        </p:nvSpPr>
        <p:spPr>
          <a:xfrm>
            <a:off x="406899" y="1633864"/>
            <a:ext cx="4378166" cy="2590800"/>
          </a:xfrm>
        </p:spPr>
        <p:txBody>
          <a:bodyPr/>
          <a:lstStyle/>
          <a:p>
            <a:pPr marL="0" indent="0">
              <a:lnSpc>
                <a:spcPct val="100000"/>
              </a:lnSpc>
              <a:spcBef>
                <a:spcPts val="2400"/>
              </a:spcBef>
              <a:spcAft>
                <a:spcPts val="1200"/>
              </a:spcAft>
              <a:buClr>
                <a:srgbClr val="242154"/>
              </a:buClr>
              <a:buNone/>
            </a:pPr>
            <a:r>
              <a:rPr lang="en-US" sz="2400" spc="50" dirty="0">
                <a:ea typeface="+mn-ea"/>
              </a:rPr>
              <a:t>What is the risk when one person is expected to play multiple roles?</a:t>
            </a:r>
          </a:p>
          <a:p>
            <a:endParaRPr lang="en-UG" dirty="0"/>
          </a:p>
        </p:txBody>
      </p:sp>
      <p:sp>
        <p:nvSpPr>
          <p:cNvPr id="3" name="Text Placeholder 2">
            <a:extLst>
              <a:ext uri="{FF2B5EF4-FFF2-40B4-BE49-F238E27FC236}">
                <a16:creationId xmlns:a16="http://schemas.microsoft.com/office/drawing/2014/main" id="{659EBFD4-C1F3-40E3-BD0C-334961E631AD}"/>
              </a:ext>
            </a:extLst>
          </p:cNvPr>
          <p:cNvSpPr>
            <a:spLocks noGrp="1"/>
          </p:cNvSpPr>
          <p:nvPr>
            <p:ph type="body" sz="quarter" idx="14"/>
          </p:nvPr>
        </p:nvSpPr>
        <p:spPr>
          <a:xfrm>
            <a:off x="406899" y="796650"/>
            <a:ext cx="6830291" cy="837214"/>
          </a:xfrm>
        </p:spPr>
        <p:txBody>
          <a:bodyPr/>
          <a:lstStyle/>
          <a:p>
            <a:r>
              <a:rPr lang="en-GB" dirty="0"/>
              <a:t>Discussion </a:t>
            </a:r>
          </a:p>
          <a:p>
            <a:endParaRPr lang="en-UG" dirty="0"/>
          </a:p>
        </p:txBody>
      </p:sp>
      <p:pic>
        <p:nvPicPr>
          <p:cNvPr id="4" name="Picture 2" descr="C:\Users\NdoNascimento\AppData\Local\Microsoft\Windows\Temporary Internet Files\Content.IE5\L3RCKZ18\Question-Guy[1].png">
            <a:extLst>
              <a:ext uri="{FF2B5EF4-FFF2-40B4-BE49-F238E27FC236}">
                <a16:creationId xmlns:a16="http://schemas.microsoft.com/office/drawing/2014/main" id="{D89A31FC-F249-483D-AC0E-72959DB24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998" y="1995355"/>
            <a:ext cx="3446790" cy="380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95773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535629-6C99-428F-B3E2-75CF8BC4168D}"/>
              </a:ext>
            </a:extLst>
          </p:cNvPr>
          <p:cNvSpPr>
            <a:spLocks noGrp="1"/>
          </p:cNvSpPr>
          <p:nvPr>
            <p:ph type="body" sz="quarter" idx="14"/>
          </p:nvPr>
        </p:nvSpPr>
        <p:spPr>
          <a:xfrm>
            <a:off x="372930" y="811904"/>
            <a:ext cx="6830291" cy="837214"/>
          </a:xfrm>
        </p:spPr>
        <p:txBody>
          <a:bodyPr/>
          <a:lstStyle/>
          <a:p>
            <a:r>
              <a:rPr lang="en-US" dirty="0"/>
              <a:t>Work as a team</a:t>
            </a:r>
            <a:endParaRPr lang="en-UG" dirty="0"/>
          </a:p>
        </p:txBody>
      </p:sp>
      <p:sp>
        <p:nvSpPr>
          <p:cNvPr id="4" name="Content Placeholder 2">
            <a:extLst>
              <a:ext uri="{FF2B5EF4-FFF2-40B4-BE49-F238E27FC236}">
                <a16:creationId xmlns:a16="http://schemas.microsoft.com/office/drawing/2014/main" id="{946A1214-DCA6-4DAD-9B15-96DCDA54C5D8}"/>
              </a:ext>
            </a:extLst>
          </p:cNvPr>
          <p:cNvSpPr txBox="1">
            <a:spLocks/>
          </p:cNvSpPr>
          <p:nvPr/>
        </p:nvSpPr>
        <p:spPr>
          <a:xfrm>
            <a:off x="892316" y="2394495"/>
            <a:ext cx="2774182" cy="14343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00"/>
              </a:spcBef>
              <a:buNone/>
            </a:pPr>
            <a:r>
              <a:rPr lang="en-US" sz="1800" spc="50" dirty="0">
                <a:latin typeface="Arial" panose="020B0604020202020204" pitchFamily="34" charset="0"/>
                <a:cs typeface="Arial" panose="020B0604020202020204" pitchFamily="34" charset="0"/>
              </a:rPr>
              <a:t>Holding a meeting without technical experts present</a:t>
            </a:r>
          </a:p>
        </p:txBody>
      </p:sp>
      <p:pic>
        <p:nvPicPr>
          <p:cNvPr id="5" name="Graphic 4" descr="Checkbox Crossed">
            <a:extLst>
              <a:ext uri="{FF2B5EF4-FFF2-40B4-BE49-F238E27FC236}">
                <a16:creationId xmlns:a16="http://schemas.microsoft.com/office/drawing/2014/main" id="{EB6AD385-6756-4F25-894E-3A379F5274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726" y="2277656"/>
            <a:ext cx="914400" cy="914400"/>
          </a:xfrm>
          <a:prstGeom prst="rect">
            <a:avLst/>
          </a:prstGeom>
        </p:spPr>
      </p:pic>
      <p:grpSp>
        <p:nvGrpSpPr>
          <p:cNvPr id="6" name="Group 5">
            <a:extLst>
              <a:ext uri="{FF2B5EF4-FFF2-40B4-BE49-F238E27FC236}">
                <a16:creationId xmlns:a16="http://schemas.microsoft.com/office/drawing/2014/main" id="{DE50A0AA-85E7-485A-86E0-7E830DD7A7D8}"/>
              </a:ext>
            </a:extLst>
          </p:cNvPr>
          <p:cNvGrpSpPr/>
          <p:nvPr/>
        </p:nvGrpSpPr>
        <p:grpSpPr>
          <a:xfrm>
            <a:off x="3259317" y="2352056"/>
            <a:ext cx="2912883" cy="1442402"/>
            <a:chOff x="4066592" y="2146420"/>
            <a:chExt cx="2912883" cy="1442402"/>
          </a:xfrm>
        </p:grpSpPr>
        <p:sp>
          <p:nvSpPr>
            <p:cNvPr id="7" name="Content Placeholder 2">
              <a:extLst>
                <a:ext uri="{FF2B5EF4-FFF2-40B4-BE49-F238E27FC236}">
                  <a16:creationId xmlns:a16="http://schemas.microsoft.com/office/drawing/2014/main" id="{F5478E0E-72B3-454F-908B-4BC73FFE2A66}"/>
                </a:ext>
              </a:extLst>
            </p:cNvPr>
            <p:cNvSpPr txBox="1">
              <a:spLocks/>
            </p:cNvSpPr>
            <p:nvPr/>
          </p:nvSpPr>
          <p:spPr>
            <a:xfrm>
              <a:off x="4859182" y="2263259"/>
              <a:ext cx="2120293" cy="1325563"/>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400"/>
                </a:spcBef>
              </a:pPr>
              <a:r>
                <a:rPr lang="en-US" dirty="0"/>
                <a:t>Facilitating and note taking simultaneously</a:t>
              </a:r>
            </a:p>
          </p:txBody>
        </p:sp>
        <p:pic>
          <p:nvPicPr>
            <p:cNvPr id="8" name="Graphic 7" descr="Checkbox Crossed">
              <a:extLst>
                <a:ext uri="{FF2B5EF4-FFF2-40B4-BE49-F238E27FC236}">
                  <a16:creationId xmlns:a16="http://schemas.microsoft.com/office/drawing/2014/main" id="{89DE68D6-75A9-4B3D-B82A-B2D536EB14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66592" y="2146420"/>
              <a:ext cx="914400" cy="914400"/>
            </a:xfrm>
            <a:prstGeom prst="rect">
              <a:avLst/>
            </a:prstGeom>
          </p:spPr>
        </p:pic>
      </p:grpSp>
      <p:grpSp>
        <p:nvGrpSpPr>
          <p:cNvPr id="9" name="Group 8">
            <a:extLst>
              <a:ext uri="{FF2B5EF4-FFF2-40B4-BE49-F238E27FC236}">
                <a16:creationId xmlns:a16="http://schemas.microsoft.com/office/drawing/2014/main" id="{4933D495-E9FD-41A6-93AB-9F24B50180DA}"/>
              </a:ext>
            </a:extLst>
          </p:cNvPr>
          <p:cNvGrpSpPr/>
          <p:nvPr/>
        </p:nvGrpSpPr>
        <p:grpSpPr>
          <a:xfrm>
            <a:off x="6172200" y="2277656"/>
            <a:ext cx="2996982" cy="1442402"/>
            <a:chOff x="7548922" y="2146420"/>
            <a:chExt cx="3104378" cy="1442402"/>
          </a:xfrm>
        </p:grpSpPr>
        <p:sp>
          <p:nvSpPr>
            <p:cNvPr id="10" name="Content Placeholder 2">
              <a:extLst>
                <a:ext uri="{FF2B5EF4-FFF2-40B4-BE49-F238E27FC236}">
                  <a16:creationId xmlns:a16="http://schemas.microsoft.com/office/drawing/2014/main" id="{7F743725-8869-43C2-86CB-0B5B1E914ACD}"/>
                </a:ext>
              </a:extLst>
            </p:cNvPr>
            <p:cNvSpPr txBox="1">
              <a:spLocks/>
            </p:cNvSpPr>
            <p:nvPr/>
          </p:nvSpPr>
          <p:spPr>
            <a:xfrm>
              <a:off x="8352398" y="2263259"/>
              <a:ext cx="2300902" cy="1325563"/>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400"/>
                </a:spcBef>
              </a:pPr>
              <a:r>
                <a:rPr lang="en-US" dirty="0"/>
                <a:t>Recording verbatim the proceedings of the meeting</a:t>
              </a:r>
            </a:p>
          </p:txBody>
        </p:sp>
        <p:pic>
          <p:nvPicPr>
            <p:cNvPr id="11" name="Graphic 10" descr="Checkbox Crossed">
              <a:extLst>
                <a:ext uri="{FF2B5EF4-FFF2-40B4-BE49-F238E27FC236}">
                  <a16:creationId xmlns:a16="http://schemas.microsoft.com/office/drawing/2014/main" id="{CD343F18-6593-48AF-8DD5-5935642769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48922" y="2146420"/>
              <a:ext cx="914400" cy="914400"/>
            </a:xfrm>
            <a:prstGeom prst="rect">
              <a:avLst/>
            </a:prstGeom>
          </p:spPr>
        </p:pic>
      </p:grpSp>
      <p:grpSp>
        <p:nvGrpSpPr>
          <p:cNvPr id="12" name="Group 11">
            <a:extLst>
              <a:ext uri="{FF2B5EF4-FFF2-40B4-BE49-F238E27FC236}">
                <a16:creationId xmlns:a16="http://schemas.microsoft.com/office/drawing/2014/main" id="{FBD6E341-5896-40C7-A435-384C5F08E75C}"/>
              </a:ext>
            </a:extLst>
          </p:cNvPr>
          <p:cNvGrpSpPr/>
          <p:nvPr/>
        </p:nvGrpSpPr>
        <p:grpSpPr>
          <a:xfrm>
            <a:off x="96735" y="4454161"/>
            <a:ext cx="3162582" cy="1591935"/>
            <a:chOff x="496829" y="4073161"/>
            <a:chExt cx="3162582" cy="1591935"/>
          </a:xfrm>
        </p:grpSpPr>
        <p:pic>
          <p:nvPicPr>
            <p:cNvPr id="13" name="Graphic 12" descr="Checkbox Checked">
              <a:extLst>
                <a:ext uri="{FF2B5EF4-FFF2-40B4-BE49-F238E27FC236}">
                  <a16:creationId xmlns:a16="http://schemas.microsoft.com/office/drawing/2014/main" id="{D48283B3-0352-4348-A813-79B0775101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829" y="4073161"/>
              <a:ext cx="914400" cy="914400"/>
            </a:xfrm>
            <a:prstGeom prst="rect">
              <a:avLst/>
            </a:prstGeom>
          </p:spPr>
        </p:pic>
        <p:sp>
          <p:nvSpPr>
            <p:cNvPr id="14" name="Content Placeholder 2">
              <a:extLst>
                <a:ext uri="{FF2B5EF4-FFF2-40B4-BE49-F238E27FC236}">
                  <a16:creationId xmlns:a16="http://schemas.microsoft.com/office/drawing/2014/main" id="{1F25AFD3-73B0-4267-8BD7-101D18DF0174}"/>
                </a:ext>
              </a:extLst>
            </p:cNvPr>
            <p:cNvSpPr txBox="1">
              <a:spLocks/>
            </p:cNvSpPr>
            <p:nvPr/>
          </p:nvSpPr>
          <p:spPr>
            <a:xfrm>
              <a:off x="1289419" y="4230747"/>
              <a:ext cx="2369992" cy="1434349"/>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400"/>
                </a:spcBef>
              </a:pPr>
              <a:r>
                <a:rPr lang="en-US" dirty="0"/>
                <a:t>Clearly identify technical experts who will help evaluate problems and prioritize solutions</a:t>
              </a:r>
            </a:p>
          </p:txBody>
        </p:sp>
      </p:grpSp>
      <p:grpSp>
        <p:nvGrpSpPr>
          <p:cNvPr id="15" name="Group 14">
            <a:extLst>
              <a:ext uri="{FF2B5EF4-FFF2-40B4-BE49-F238E27FC236}">
                <a16:creationId xmlns:a16="http://schemas.microsoft.com/office/drawing/2014/main" id="{608E3523-5663-4EE1-B089-D93546568030}"/>
              </a:ext>
            </a:extLst>
          </p:cNvPr>
          <p:cNvGrpSpPr/>
          <p:nvPr/>
        </p:nvGrpSpPr>
        <p:grpSpPr>
          <a:xfrm>
            <a:off x="2873676" y="4439817"/>
            <a:ext cx="3165572" cy="1582508"/>
            <a:chOff x="4063601" y="3955007"/>
            <a:chExt cx="3165572" cy="1582508"/>
          </a:xfrm>
        </p:grpSpPr>
        <p:pic>
          <p:nvPicPr>
            <p:cNvPr id="16" name="Graphic 15" descr="Checkbox Checked">
              <a:extLst>
                <a:ext uri="{FF2B5EF4-FFF2-40B4-BE49-F238E27FC236}">
                  <a16:creationId xmlns:a16="http://schemas.microsoft.com/office/drawing/2014/main" id="{98164E24-8717-4D5A-8A29-2D5063B700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3601" y="3955007"/>
              <a:ext cx="914400" cy="914400"/>
            </a:xfrm>
            <a:prstGeom prst="rect">
              <a:avLst/>
            </a:prstGeom>
          </p:spPr>
        </p:pic>
        <p:sp>
          <p:nvSpPr>
            <p:cNvPr id="17" name="Content Placeholder 2">
              <a:extLst>
                <a:ext uri="{FF2B5EF4-FFF2-40B4-BE49-F238E27FC236}">
                  <a16:creationId xmlns:a16="http://schemas.microsoft.com/office/drawing/2014/main" id="{F91C911D-F308-4367-AC25-FB6F1B8B0103}"/>
                </a:ext>
              </a:extLst>
            </p:cNvPr>
            <p:cNvSpPr txBox="1">
              <a:spLocks/>
            </p:cNvSpPr>
            <p:nvPr/>
          </p:nvSpPr>
          <p:spPr>
            <a:xfrm>
              <a:off x="4859181" y="4103166"/>
              <a:ext cx="2369992" cy="1434349"/>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400"/>
                </a:spcBef>
              </a:pPr>
              <a:r>
                <a:rPr lang="en-US" dirty="0"/>
                <a:t>Designate a note taker who can provide a summary of discussion (immediately) at the end of the meeting</a:t>
              </a:r>
            </a:p>
          </p:txBody>
        </p:sp>
      </p:grpSp>
      <p:grpSp>
        <p:nvGrpSpPr>
          <p:cNvPr id="18" name="Group 17">
            <a:extLst>
              <a:ext uri="{FF2B5EF4-FFF2-40B4-BE49-F238E27FC236}">
                <a16:creationId xmlns:a16="http://schemas.microsoft.com/office/drawing/2014/main" id="{F3219810-2035-4746-8E04-D89E1C3B08DF}"/>
              </a:ext>
            </a:extLst>
          </p:cNvPr>
          <p:cNvGrpSpPr/>
          <p:nvPr/>
        </p:nvGrpSpPr>
        <p:grpSpPr>
          <a:xfrm>
            <a:off x="5884684" y="4400455"/>
            <a:ext cx="3162580" cy="1880788"/>
            <a:chOff x="7548921" y="3987934"/>
            <a:chExt cx="2898988" cy="1880788"/>
          </a:xfrm>
        </p:grpSpPr>
        <p:pic>
          <p:nvPicPr>
            <p:cNvPr id="19" name="Graphic 18" descr="Checkbox Checked">
              <a:extLst>
                <a:ext uri="{FF2B5EF4-FFF2-40B4-BE49-F238E27FC236}">
                  <a16:creationId xmlns:a16="http://schemas.microsoft.com/office/drawing/2014/main" id="{25A25AF5-5F87-44C7-8955-81AE153D55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8921" y="3987934"/>
              <a:ext cx="914400" cy="914400"/>
            </a:xfrm>
            <a:prstGeom prst="rect">
              <a:avLst/>
            </a:prstGeom>
          </p:spPr>
        </p:pic>
        <p:sp>
          <p:nvSpPr>
            <p:cNvPr id="20" name="Content Placeholder 2">
              <a:extLst>
                <a:ext uri="{FF2B5EF4-FFF2-40B4-BE49-F238E27FC236}">
                  <a16:creationId xmlns:a16="http://schemas.microsoft.com/office/drawing/2014/main" id="{F8BC5228-4276-4EAA-9991-492ED5A5A5FD}"/>
                </a:ext>
              </a:extLst>
            </p:cNvPr>
            <p:cNvSpPr txBox="1">
              <a:spLocks/>
            </p:cNvSpPr>
            <p:nvPr/>
          </p:nvSpPr>
          <p:spPr>
            <a:xfrm>
              <a:off x="8352397" y="4125497"/>
              <a:ext cx="2095512" cy="1743225"/>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2400"/>
                </a:spcBef>
              </a:pPr>
              <a:r>
                <a:rPr lang="en-US" dirty="0"/>
                <a:t>Ensure note taker is able to differentiate between discussion points and action items</a:t>
              </a:r>
            </a:p>
          </p:txBody>
        </p:sp>
      </p:grpSp>
      <p:sp>
        <p:nvSpPr>
          <p:cNvPr id="21" name="TextBox 20">
            <a:extLst>
              <a:ext uri="{FF2B5EF4-FFF2-40B4-BE49-F238E27FC236}">
                <a16:creationId xmlns:a16="http://schemas.microsoft.com/office/drawing/2014/main" id="{C310EDF0-E519-4CB6-8C6F-3CF635616AB7}"/>
              </a:ext>
            </a:extLst>
          </p:cNvPr>
          <p:cNvSpPr txBox="1"/>
          <p:nvPr/>
        </p:nvSpPr>
        <p:spPr>
          <a:xfrm>
            <a:off x="285528" y="1719224"/>
            <a:ext cx="8516727" cy="400110"/>
          </a:xfrm>
          <a:prstGeom prst="rect">
            <a:avLst/>
          </a:prstGeom>
          <a:solidFill>
            <a:srgbClr val="4ED4E8"/>
          </a:solidFill>
          <a:ln>
            <a:solidFill>
              <a:srgbClr val="4ED4E8"/>
            </a:solidFill>
          </a:ln>
        </p:spPr>
        <p:txBody>
          <a:bodyPr wrap="square" rtlCol="0">
            <a:spAutoFit/>
          </a:bodyPr>
          <a:lstStyle/>
          <a:p>
            <a:pPr algn="ctr"/>
            <a:r>
              <a:rPr lang="en-US" sz="2000" dirty="0">
                <a:solidFill>
                  <a:srgbClr val="242154"/>
                </a:solidFill>
                <a:latin typeface="Arial" panose="020B0604020202020204" pitchFamily="34" charset="0"/>
                <a:cs typeface="Arial" panose="020B0604020202020204" pitchFamily="34" charset="0"/>
              </a:rPr>
              <a:t>DURING MEETING, AVOID</a:t>
            </a:r>
          </a:p>
        </p:txBody>
      </p:sp>
      <p:sp>
        <p:nvSpPr>
          <p:cNvPr id="22" name="TextBox 21">
            <a:extLst>
              <a:ext uri="{FF2B5EF4-FFF2-40B4-BE49-F238E27FC236}">
                <a16:creationId xmlns:a16="http://schemas.microsoft.com/office/drawing/2014/main" id="{C52C86C8-2AA1-4BEB-BE37-C5948C095348}"/>
              </a:ext>
            </a:extLst>
          </p:cNvPr>
          <p:cNvSpPr txBox="1"/>
          <p:nvPr/>
        </p:nvSpPr>
        <p:spPr>
          <a:xfrm>
            <a:off x="285527" y="3920995"/>
            <a:ext cx="8516727" cy="400110"/>
          </a:xfrm>
          <a:prstGeom prst="rect">
            <a:avLst/>
          </a:prstGeom>
          <a:solidFill>
            <a:srgbClr val="4ED4E8"/>
          </a:solidFill>
          <a:ln>
            <a:solidFill>
              <a:srgbClr val="4ED4E8"/>
            </a:solidFill>
          </a:ln>
        </p:spPr>
        <p:txBody>
          <a:bodyPr wrap="square" rtlCol="0">
            <a:spAutoFit/>
          </a:bodyPr>
          <a:lstStyle/>
          <a:p>
            <a:pPr algn="ctr"/>
            <a:r>
              <a:rPr lang="en-US" sz="2000" b="1" dirty="0">
                <a:solidFill>
                  <a:srgbClr val="242154"/>
                </a:solidFill>
                <a:latin typeface="Arial" panose="020B0604020202020204" pitchFamily="34" charset="0"/>
                <a:cs typeface="Arial" panose="020B0604020202020204" pitchFamily="34" charset="0"/>
              </a:rPr>
              <a:t>INSTEAD, BE SURE TO</a:t>
            </a:r>
          </a:p>
        </p:txBody>
      </p:sp>
    </p:spTree>
    <p:extLst>
      <p:ext uri="{BB962C8B-B14F-4D97-AF65-F5344CB8AC3E}">
        <p14:creationId xmlns:p14="http://schemas.microsoft.com/office/powerpoint/2010/main" val="296279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1"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E66659-137B-4C64-804E-EDF351573BB0}"/>
              </a:ext>
            </a:extLst>
          </p:cNvPr>
          <p:cNvSpPr>
            <a:spLocks noGrp="1"/>
          </p:cNvSpPr>
          <p:nvPr>
            <p:ph type="body" sz="quarter" idx="11"/>
          </p:nvPr>
        </p:nvSpPr>
        <p:spPr>
          <a:xfrm>
            <a:off x="397562" y="1856517"/>
            <a:ext cx="2760603" cy="2134583"/>
          </a:xfrm>
        </p:spPr>
        <p:txBody>
          <a:bodyPr/>
          <a:lstStyle/>
          <a:p>
            <a:r>
              <a:rPr lang="en-GB" dirty="0"/>
              <a:t>Data review meeting facilitation</a:t>
            </a:r>
            <a:endParaRPr lang="en-UG" dirty="0"/>
          </a:p>
        </p:txBody>
      </p:sp>
      <p:sp>
        <p:nvSpPr>
          <p:cNvPr id="57" name="Title 1">
            <a:extLst>
              <a:ext uri="{FF2B5EF4-FFF2-40B4-BE49-F238E27FC236}">
                <a16:creationId xmlns:a16="http://schemas.microsoft.com/office/drawing/2014/main" id="{366363D7-A490-437F-80D0-43F87D30E2F9}"/>
              </a:ext>
            </a:extLst>
          </p:cNvPr>
          <p:cNvSpPr txBox="1">
            <a:spLocks/>
          </p:cNvSpPr>
          <p:nvPr/>
        </p:nvSpPr>
        <p:spPr>
          <a:xfrm>
            <a:off x="415410" y="3713622"/>
            <a:ext cx="2961014" cy="79452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4400" b="1" i="0" kern="1200" baseline="0">
                <a:solidFill>
                  <a:schemeClr val="bg1"/>
                </a:solidFill>
                <a:latin typeface="+mj-lt"/>
                <a:ea typeface="+mj-ea"/>
                <a:cs typeface="+mj-cs"/>
              </a:defRPr>
            </a:lvl1pPr>
          </a:lstStyle>
          <a:p>
            <a:pPr algn="l"/>
            <a:r>
              <a:rPr lang="en-US" sz="2000" b="0" dirty="0">
                <a:solidFill>
                  <a:srgbClr val="FF0000"/>
                </a:solidFill>
                <a:latin typeface="Arial" panose="020B0604020202020204" pitchFamily="34" charset="0"/>
                <a:cs typeface="Arial" panose="020B0604020202020204" pitchFamily="34" charset="0"/>
              </a:rPr>
              <a:t>Facilitate a meeting</a:t>
            </a:r>
          </a:p>
        </p:txBody>
      </p:sp>
      <p:pic>
        <p:nvPicPr>
          <p:cNvPr id="4" name="Picture 3" descr="A picture containing drawing&#10;&#10;Description automatically generated">
            <a:extLst>
              <a:ext uri="{FF2B5EF4-FFF2-40B4-BE49-F238E27FC236}">
                <a16:creationId xmlns:a16="http://schemas.microsoft.com/office/drawing/2014/main" id="{82636A66-A5BB-458D-874D-80A32CF4D636}"/>
              </a:ext>
            </a:extLst>
          </p:cNvPr>
          <p:cNvPicPr>
            <a:picLocks noChangeAspect="1"/>
          </p:cNvPicPr>
          <p:nvPr/>
        </p:nvPicPr>
        <p:blipFill>
          <a:blip r:embed="rId3"/>
          <a:stretch>
            <a:fillRect/>
          </a:stretch>
        </p:blipFill>
        <p:spPr>
          <a:xfrm>
            <a:off x="719866" y="4058502"/>
            <a:ext cx="1688494" cy="2389432"/>
          </a:xfrm>
          <a:prstGeom prst="rect">
            <a:avLst/>
          </a:prstGeom>
        </p:spPr>
      </p:pic>
      <p:grpSp>
        <p:nvGrpSpPr>
          <p:cNvPr id="55" name="Group 54">
            <a:extLst>
              <a:ext uri="{FF2B5EF4-FFF2-40B4-BE49-F238E27FC236}">
                <a16:creationId xmlns:a16="http://schemas.microsoft.com/office/drawing/2014/main" id="{E31E4037-AB4E-454F-AC61-A5DE2CDB7D40}"/>
              </a:ext>
            </a:extLst>
          </p:cNvPr>
          <p:cNvGrpSpPr/>
          <p:nvPr/>
        </p:nvGrpSpPr>
        <p:grpSpPr>
          <a:xfrm>
            <a:off x="3913216" y="1086871"/>
            <a:ext cx="4664793" cy="4684258"/>
            <a:chOff x="3858601" y="918601"/>
            <a:chExt cx="4664793" cy="4684258"/>
          </a:xfrm>
        </p:grpSpPr>
        <p:sp>
          <p:nvSpPr>
            <p:cNvPr id="56" name="Freeform: Shape 55">
              <a:extLst>
                <a:ext uri="{FF2B5EF4-FFF2-40B4-BE49-F238E27FC236}">
                  <a16:creationId xmlns:a16="http://schemas.microsoft.com/office/drawing/2014/main" id="{768FC693-5CC4-4B4C-BCA6-A457A749D361}"/>
                </a:ext>
              </a:extLst>
            </p:cNvPr>
            <p:cNvSpPr/>
            <p:nvPr/>
          </p:nvSpPr>
          <p:spPr>
            <a:xfrm>
              <a:off x="6769279" y="3479740"/>
              <a:ext cx="1706163" cy="1533141"/>
            </a:xfrm>
            <a:custGeom>
              <a:avLst/>
              <a:gdLst>
                <a:gd name="connsiteX0" fmla="*/ 0 w 2323044"/>
                <a:gd name="connsiteY0" fmla="*/ 509975 h 2087464"/>
                <a:gd name="connsiteX1" fmla="*/ 1323661 w 2323044"/>
                <a:gd name="connsiteY1" fmla="*/ 2087465 h 2087464"/>
                <a:gd name="connsiteX2" fmla="*/ 2323045 w 2323044"/>
                <a:gd name="connsiteY2" fmla="*/ 357633 h 2087464"/>
                <a:gd name="connsiteX3" fmla="*/ 294737 w 2323044"/>
                <a:gd name="connsiteY3" fmla="*/ 0 h 2087464"/>
                <a:gd name="connsiteX4" fmla="*/ 0 w 2323044"/>
                <a:gd name="connsiteY4" fmla="*/ 509975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0" y="509975"/>
                  </a:moveTo>
                  <a:lnTo>
                    <a:pt x="1323661" y="2087465"/>
                  </a:lnTo>
                  <a:cubicBezTo>
                    <a:pt x="1824213" y="1641358"/>
                    <a:pt x="2182818" y="1039394"/>
                    <a:pt x="2323045" y="357633"/>
                  </a:cubicBezTo>
                  <a:lnTo>
                    <a:pt x="294737" y="0"/>
                  </a:lnTo>
                  <a:cubicBezTo>
                    <a:pt x="243133" y="196093"/>
                    <a:pt x="139778" y="371245"/>
                    <a:pt x="0" y="509975"/>
                  </a:cubicBezTo>
                  <a:close/>
                </a:path>
              </a:pathLst>
            </a:custGeom>
            <a:solidFill>
              <a:srgbClr val="93A7AC"/>
            </a:solidFill>
            <a:ln w="3810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399F150E-62EF-4D9D-A0C9-6E365675D9E6}"/>
                </a:ext>
              </a:extLst>
            </p:cNvPr>
            <p:cNvSpPr/>
            <p:nvPr/>
          </p:nvSpPr>
          <p:spPr>
            <a:xfrm>
              <a:off x="4757157" y="3942615"/>
              <a:ext cx="1378684" cy="1660244"/>
            </a:xfrm>
            <a:custGeom>
              <a:avLst/>
              <a:gdLst>
                <a:gd name="connsiteX0" fmla="*/ 1323661 w 1877162"/>
                <a:gd name="connsiteY0" fmla="*/ 0 h 2260522"/>
                <a:gd name="connsiteX1" fmla="*/ 0 w 1877162"/>
                <a:gd name="connsiteY1" fmla="*/ 1577415 h 2260522"/>
                <a:gd name="connsiteX2" fmla="*/ 1877163 w 1877162"/>
                <a:gd name="connsiteY2" fmla="*/ 2260523 h 2260522"/>
                <a:gd name="connsiteX3" fmla="*/ 1877163 w 1877162"/>
                <a:gd name="connsiteY3" fmla="*/ 201327 h 2260522"/>
                <a:gd name="connsiteX4" fmla="*/ 1323661 w 1877162"/>
                <a:gd name="connsiteY4" fmla="*/ 0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1323661" y="0"/>
                  </a:moveTo>
                  <a:lnTo>
                    <a:pt x="0" y="1577415"/>
                  </a:lnTo>
                  <a:cubicBezTo>
                    <a:pt x="518950" y="1987997"/>
                    <a:pt x="1169001" y="2240105"/>
                    <a:pt x="1877163" y="2260523"/>
                  </a:cubicBezTo>
                  <a:lnTo>
                    <a:pt x="1877163" y="201327"/>
                  </a:lnTo>
                  <a:cubicBezTo>
                    <a:pt x="1672021" y="184425"/>
                    <a:pt x="1482584" y="112405"/>
                    <a:pt x="1323661" y="0"/>
                  </a:cubicBezTo>
                  <a:close/>
                </a:path>
              </a:pathLst>
            </a:custGeom>
            <a:solidFill>
              <a:srgbClr val="ADDBCB"/>
            </a:solidFill>
            <a:ln w="7477"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32D08969-7EC3-44F5-A3D5-31F3FD3548AC}"/>
                </a:ext>
              </a:extLst>
            </p:cNvPr>
            <p:cNvSpPr/>
            <p:nvPr/>
          </p:nvSpPr>
          <p:spPr>
            <a:xfrm>
              <a:off x="5455537" y="918601"/>
              <a:ext cx="1467557" cy="1539293"/>
            </a:xfrm>
            <a:custGeom>
              <a:avLst/>
              <a:gdLst>
                <a:gd name="connsiteX0" fmla="*/ 999084 w 1998168"/>
                <a:gd name="connsiteY0" fmla="*/ 2056652 h 2095840"/>
                <a:gd name="connsiteX1" fmla="*/ 1293672 w 1998168"/>
                <a:gd name="connsiteY1" fmla="*/ 2095841 h 2095840"/>
                <a:gd name="connsiteX2" fmla="*/ 1998169 w 1998168"/>
                <a:gd name="connsiteY2" fmla="*/ 160269 h 2095840"/>
                <a:gd name="connsiteX3" fmla="*/ 999084 w 1998168"/>
                <a:gd name="connsiteY3" fmla="*/ 0 h 2095840"/>
                <a:gd name="connsiteX4" fmla="*/ 0 w 1998168"/>
                <a:gd name="connsiteY4" fmla="*/ 160269 h 2095840"/>
                <a:gd name="connsiteX5" fmla="*/ 704497 w 1998168"/>
                <a:gd name="connsiteY5" fmla="*/ 2095841 h 2095840"/>
                <a:gd name="connsiteX6" fmla="*/ 999084 w 1998168"/>
                <a:gd name="connsiteY6" fmla="*/ 2056652 h 20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168" h="2095840">
                  <a:moveTo>
                    <a:pt x="999084" y="2056652"/>
                  </a:moveTo>
                  <a:cubicBezTo>
                    <a:pt x="1101019" y="2056652"/>
                    <a:pt x="1199739" y="2070338"/>
                    <a:pt x="1293672" y="2095841"/>
                  </a:cubicBezTo>
                  <a:lnTo>
                    <a:pt x="1998169" y="160269"/>
                  </a:lnTo>
                  <a:cubicBezTo>
                    <a:pt x="1683987" y="56315"/>
                    <a:pt x="1348117" y="0"/>
                    <a:pt x="999084" y="0"/>
                  </a:cubicBezTo>
                  <a:cubicBezTo>
                    <a:pt x="650052" y="0"/>
                    <a:pt x="314182" y="56315"/>
                    <a:pt x="0" y="160269"/>
                  </a:cubicBezTo>
                  <a:lnTo>
                    <a:pt x="704497" y="2095841"/>
                  </a:lnTo>
                  <a:cubicBezTo>
                    <a:pt x="798430" y="2070338"/>
                    <a:pt x="897149" y="2056652"/>
                    <a:pt x="999084" y="2056652"/>
                  </a:cubicBezTo>
                  <a:close/>
                </a:path>
              </a:pathLst>
            </a:custGeom>
            <a:solidFill>
              <a:srgbClr val="4ED4E8"/>
            </a:solidFill>
            <a:ln w="7477"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CAAA399E-F9DC-4B74-85E3-51A38697EA7A}"/>
                </a:ext>
              </a:extLst>
            </p:cNvPr>
            <p:cNvSpPr/>
            <p:nvPr/>
          </p:nvSpPr>
          <p:spPr>
            <a:xfrm>
              <a:off x="6250007" y="3942615"/>
              <a:ext cx="1378684" cy="1660244"/>
            </a:xfrm>
            <a:custGeom>
              <a:avLst/>
              <a:gdLst>
                <a:gd name="connsiteX0" fmla="*/ 0 w 1877162"/>
                <a:gd name="connsiteY0" fmla="*/ 201327 h 2260522"/>
                <a:gd name="connsiteX1" fmla="*/ 0 w 1877162"/>
                <a:gd name="connsiteY1" fmla="*/ 2260523 h 2260522"/>
                <a:gd name="connsiteX2" fmla="*/ 1877163 w 1877162"/>
                <a:gd name="connsiteY2" fmla="*/ 1577415 h 2260522"/>
                <a:gd name="connsiteX3" fmla="*/ 553501 w 1877162"/>
                <a:gd name="connsiteY3" fmla="*/ 0 h 2260522"/>
                <a:gd name="connsiteX4" fmla="*/ 0 w 1877162"/>
                <a:gd name="connsiteY4" fmla="*/ 201327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0" y="201327"/>
                  </a:moveTo>
                  <a:lnTo>
                    <a:pt x="0" y="2260523"/>
                  </a:lnTo>
                  <a:cubicBezTo>
                    <a:pt x="708161" y="2240031"/>
                    <a:pt x="1358213" y="1987997"/>
                    <a:pt x="1877163" y="1577415"/>
                  </a:cubicBezTo>
                  <a:lnTo>
                    <a:pt x="553501" y="0"/>
                  </a:lnTo>
                  <a:cubicBezTo>
                    <a:pt x="394578" y="112405"/>
                    <a:pt x="205142" y="184425"/>
                    <a:pt x="0" y="201327"/>
                  </a:cubicBezTo>
                  <a:close/>
                </a:path>
              </a:pathLst>
            </a:custGeom>
            <a:solidFill>
              <a:srgbClr val="93A7AC"/>
            </a:solidFill>
            <a:ln w="38100"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B196BFF3-0E7F-4B17-AAF2-A3170DB8E292}"/>
                </a:ext>
              </a:extLst>
            </p:cNvPr>
            <p:cNvSpPr/>
            <p:nvPr/>
          </p:nvSpPr>
          <p:spPr>
            <a:xfrm>
              <a:off x="6525397" y="1093655"/>
              <a:ext cx="1641348" cy="1699737"/>
            </a:xfrm>
            <a:custGeom>
              <a:avLst/>
              <a:gdLst>
                <a:gd name="connsiteX0" fmla="*/ 451117 w 2234795"/>
                <a:gd name="connsiteY0" fmla="*/ 2314295 h 2314294"/>
                <a:gd name="connsiteX1" fmla="*/ 2234796 w 2234795"/>
                <a:gd name="connsiteY1" fmla="*/ 1284548 h 2314294"/>
                <a:gd name="connsiteX2" fmla="*/ 704497 w 2234795"/>
                <a:gd name="connsiteY2" fmla="*/ 0 h 2314294"/>
                <a:gd name="connsiteX3" fmla="*/ 0 w 2234795"/>
                <a:gd name="connsiteY3" fmla="*/ 1935571 h 2314294"/>
                <a:gd name="connsiteX4" fmla="*/ 451117 w 2234795"/>
                <a:gd name="connsiteY4" fmla="*/ 2314295 h 231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294">
                  <a:moveTo>
                    <a:pt x="451117" y="2314295"/>
                  </a:moveTo>
                  <a:lnTo>
                    <a:pt x="2234796" y="1284548"/>
                  </a:lnTo>
                  <a:cubicBezTo>
                    <a:pt x="1878060" y="707788"/>
                    <a:pt x="1341984" y="253679"/>
                    <a:pt x="704497" y="0"/>
                  </a:cubicBezTo>
                  <a:lnTo>
                    <a:pt x="0" y="1935571"/>
                  </a:lnTo>
                  <a:cubicBezTo>
                    <a:pt x="182032" y="2019707"/>
                    <a:pt x="337665" y="2151258"/>
                    <a:pt x="451117" y="2314295"/>
                  </a:cubicBezTo>
                  <a:close/>
                </a:path>
              </a:pathLst>
            </a:custGeom>
            <a:solidFill>
              <a:srgbClr val="4ED4E8"/>
            </a:solidFill>
            <a:ln w="7477"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E91CF640-4C62-4F9C-BD2D-70C24CD22DA2}"/>
                </a:ext>
              </a:extLst>
            </p:cNvPr>
            <p:cNvSpPr/>
            <p:nvPr/>
          </p:nvSpPr>
          <p:spPr>
            <a:xfrm>
              <a:off x="3918027" y="3479685"/>
              <a:ext cx="1706163" cy="1533141"/>
            </a:xfrm>
            <a:custGeom>
              <a:avLst/>
              <a:gdLst>
                <a:gd name="connsiteX0" fmla="*/ 2028233 w 2323044"/>
                <a:gd name="connsiteY0" fmla="*/ 0 h 2087464"/>
                <a:gd name="connsiteX1" fmla="*/ 0 w 2323044"/>
                <a:gd name="connsiteY1" fmla="*/ 357633 h 2087464"/>
                <a:gd name="connsiteX2" fmla="*/ 999383 w 2323044"/>
                <a:gd name="connsiteY2" fmla="*/ 2087464 h 2087464"/>
                <a:gd name="connsiteX3" fmla="*/ 2323045 w 2323044"/>
                <a:gd name="connsiteY3" fmla="*/ 509975 h 2087464"/>
                <a:gd name="connsiteX4" fmla="*/ 2028233 w 2323044"/>
                <a:gd name="connsiteY4" fmla="*/ 0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2028233" y="0"/>
                  </a:moveTo>
                  <a:lnTo>
                    <a:pt x="0" y="357633"/>
                  </a:lnTo>
                  <a:cubicBezTo>
                    <a:pt x="140226" y="1039395"/>
                    <a:pt x="498832" y="1641358"/>
                    <a:pt x="999383" y="2087464"/>
                  </a:cubicBezTo>
                  <a:lnTo>
                    <a:pt x="2323045" y="509975"/>
                  </a:lnTo>
                  <a:cubicBezTo>
                    <a:pt x="2183267" y="371319"/>
                    <a:pt x="2079911" y="196167"/>
                    <a:pt x="2028233" y="0"/>
                  </a:cubicBezTo>
                  <a:close/>
                </a:path>
              </a:pathLst>
            </a:custGeom>
            <a:solidFill>
              <a:srgbClr val="ADDBCB"/>
            </a:solidFill>
            <a:ln w="7477"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B1838161-124C-4ACC-859F-AE54E7B566F1}"/>
                </a:ext>
              </a:extLst>
            </p:cNvPr>
            <p:cNvSpPr/>
            <p:nvPr/>
          </p:nvSpPr>
          <p:spPr>
            <a:xfrm>
              <a:off x="6934446" y="2162025"/>
              <a:ext cx="1588948" cy="1445092"/>
            </a:xfrm>
            <a:custGeom>
              <a:avLst/>
              <a:gdLst>
                <a:gd name="connsiteX0" fmla="*/ 106797 w 2163448"/>
                <a:gd name="connsiteY0" fmla="*/ 1507863 h 1967580"/>
                <a:gd name="connsiteX1" fmla="*/ 102160 w 2163448"/>
                <a:gd name="connsiteY1" fmla="*/ 1609947 h 1967580"/>
                <a:gd name="connsiteX2" fmla="*/ 2130393 w 2163448"/>
                <a:gd name="connsiteY2" fmla="*/ 1967580 h 1967580"/>
                <a:gd name="connsiteX3" fmla="*/ 2163449 w 2163448"/>
                <a:gd name="connsiteY3" fmla="*/ 1507863 h 1967580"/>
                <a:gd name="connsiteX4" fmla="*/ 1783678 w 2163448"/>
                <a:gd name="connsiteY4" fmla="*/ 0 h 1967580"/>
                <a:gd name="connsiteX5" fmla="*/ 0 w 2163448"/>
                <a:gd name="connsiteY5" fmla="*/ 1029747 h 1967580"/>
                <a:gd name="connsiteX6" fmla="*/ 106797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106797" y="1507863"/>
                  </a:moveTo>
                  <a:cubicBezTo>
                    <a:pt x="106797" y="1542265"/>
                    <a:pt x="105151" y="1576293"/>
                    <a:pt x="102160" y="1609947"/>
                  </a:cubicBezTo>
                  <a:lnTo>
                    <a:pt x="2130393" y="1967580"/>
                  </a:lnTo>
                  <a:cubicBezTo>
                    <a:pt x="2152156" y="1817482"/>
                    <a:pt x="2163449" y="1664019"/>
                    <a:pt x="2163449" y="1507863"/>
                  </a:cubicBezTo>
                  <a:cubicBezTo>
                    <a:pt x="2163449" y="962214"/>
                    <a:pt x="2025915" y="448649"/>
                    <a:pt x="1783678" y="0"/>
                  </a:cubicBezTo>
                  <a:lnTo>
                    <a:pt x="0" y="1029747"/>
                  </a:lnTo>
                  <a:cubicBezTo>
                    <a:pt x="68431" y="1174760"/>
                    <a:pt x="106797" y="1336824"/>
                    <a:pt x="106797" y="1507863"/>
                  </a:cubicBezTo>
                  <a:close/>
                </a:path>
              </a:pathLst>
            </a:custGeom>
            <a:solidFill>
              <a:srgbClr val="93A7AC"/>
            </a:solidFill>
            <a:ln w="38100"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989B8DA9-C578-4275-AA29-6E7EAB7035EF}"/>
                </a:ext>
              </a:extLst>
            </p:cNvPr>
            <p:cNvSpPr/>
            <p:nvPr/>
          </p:nvSpPr>
          <p:spPr>
            <a:xfrm>
              <a:off x="4202582" y="1083219"/>
              <a:ext cx="1641348" cy="1699792"/>
            </a:xfrm>
            <a:custGeom>
              <a:avLst/>
              <a:gdLst>
                <a:gd name="connsiteX0" fmla="*/ 2234796 w 2234795"/>
                <a:gd name="connsiteY0" fmla="*/ 1935571 h 2314369"/>
                <a:gd name="connsiteX1" fmla="*/ 1530299 w 2234795"/>
                <a:gd name="connsiteY1" fmla="*/ 0 h 2314369"/>
                <a:gd name="connsiteX2" fmla="*/ 0 w 2234795"/>
                <a:gd name="connsiteY2" fmla="*/ 1284622 h 2314369"/>
                <a:gd name="connsiteX3" fmla="*/ 1783678 w 2234795"/>
                <a:gd name="connsiteY3" fmla="*/ 2314370 h 2314369"/>
                <a:gd name="connsiteX4" fmla="*/ 2234796 w 2234795"/>
                <a:gd name="connsiteY4" fmla="*/ 1935571 h 231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369">
                  <a:moveTo>
                    <a:pt x="2234796" y="1935571"/>
                  </a:moveTo>
                  <a:lnTo>
                    <a:pt x="1530299" y="0"/>
                  </a:lnTo>
                  <a:cubicBezTo>
                    <a:pt x="892811" y="253753"/>
                    <a:pt x="356736" y="707862"/>
                    <a:pt x="0" y="1284622"/>
                  </a:cubicBezTo>
                  <a:lnTo>
                    <a:pt x="1783678" y="2314370"/>
                  </a:lnTo>
                  <a:cubicBezTo>
                    <a:pt x="1897131" y="2151333"/>
                    <a:pt x="2052763" y="2019782"/>
                    <a:pt x="2234796" y="1935571"/>
                  </a:cubicBezTo>
                  <a:close/>
                </a:path>
              </a:pathLst>
            </a:custGeom>
            <a:solidFill>
              <a:srgbClr val="4ED4E8"/>
            </a:solidFill>
            <a:ln w="7477"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58397D57-DAD2-48B8-B88E-C4F34BCFE284}"/>
                </a:ext>
              </a:extLst>
            </p:cNvPr>
            <p:cNvSpPr/>
            <p:nvPr/>
          </p:nvSpPr>
          <p:spPr>
            <a:xfrm>
              <a:off x="3870076" y="2162025"/>
              <a:ext cx="1588948" cy="1445092"/>
            </a:xfrm>
            <a:custGeom>
              <a:avLst/>
              <a:gdLst>
                <a:gd name="connsiteX0" fmla="*/ 2056652 w 2163448"/>
                <a:gd name="connsiteY0" fmla="*/ 1507863 h 1967580"/>
                <a:gd name="connsiteX1" fmla="*/ 2163449 w 2163448"/>
                <a:gd name="connsiteY1" fmla="*/ 1029747 h 1967580"/>
                <a:gd name="connsiteX2" fmla="*/ 379770 w 2163448"/>
                <a:gd name="connsiteY2" fmla="*/ 0 h 1967580"/>
                <a:gd name="connsiteX3" fmla="*/ 0 w 2163448"/>
                <a:gd name="connsiteY3" fmla="*/ 1507863 h 1967580"/>
                <a:gd name="connsiteX4" fmla="*/ 33056 w 2163448"/>
                <a:gd name="connsiteY4" fmla="*/ 1967580 h 1967580"/>
                <a:gd name="connsiteX5" fmla="*/ 2061289 w 2163448"/>
                <a:gd name="connsiteY5" fmla="*/ 1609947 h 1967580"/>
                <a:gd name="connsiteX6" fmla="*/ 2056652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2056652" y="1507863"/>
                  </a:moveTo>
                  <a:cubicBezTo>
                    <a:pt x="2056652" y="1336824"/>
                    <a:pt x="2095018" y="1174835"/>
                    <a:pt x="2163449" y="1029747"/>
                  </a:cubicBezTo>
                  <a:lnTo>
                    <a:pt x="379770" y="0"/>
                  </a:lnTo>
                  <a:cubicBezTo>
                    <a:pt x="137534" y="448649"/>
                    <a:pt x="0" y="962214"/>
                    <a:pt x="0" y="1507863"/>
                  </a:cubicBezTo>
                  <a:cubicBezTo>
                    <a:pt x="0" y="1664019"/>
                    <a:pt x="11293" y="1817482"/>
                    <a:pt x="33056" y="1967580"/>
                  </a:cubicBezTo>
                  <a:lnTo>
                    <a:pt x="2061289" y="1609947"/>
                  </a:lnTo>
                  <a:cubicBezTo>
                    <a:pt x="2058298" y="1576293"/>
                    <a:pt x="2056652" y="1542265"/>
                    <a:pt x="2056652" y="1507863"/>
                  </a:cubicBezTo>
                  <a:close/>
                </a:path>
              </a:pathLst>
            </a:custGeom>
            <a:solidFill>
              <a:srgbClr val="ADDBCB"/>
            </a:solidFill>
            <a:ln w="7477" cap="flat">
              <a:noFill/>
              <a:prstDash val="solid"/>
              <a:miter/>
            </a:ln>
          </p:spPr>
          <p:txBody>
            <a:bodyPr rtlCol="0" anchor="ctr"/>
            <a:lstStyle/>
            <a:p>
              <a:endParaRPr lang="en-US" dirty="0"/>
            </a:p>
          </p:txBody>
        </p:sp>
        <p:sp>
          <p:nvSpPr>
            <p:cNvPr id="66" name="Rectangle 65">
              <a:extLst>
                <a:ext uri="{FF2B5EF4-FFF2-40B4-BE49-F238E27FC236}">
                  <a16:creationId xmlns:a16="http://schemas.microsoft.com/office/drawing/2014/main" id="{13417E81-8C0B-4F31-8754-66C777647356}"/>
                </a:ext>
              </a:extLst>
            </p:cNvPr>
            <p:cNvSpPr/>
            <p:nvPr/>
          </p:nvSpPr>
          <p:spPr>
            <a:xfrm>
              <a:off x="4114469" y="1585263"/>
              <a:ext cx="1747520" cy="611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priorities</a:t>
              </a:r>
            </a:p>
          </p:txBody>
        </p:sp>
        <p:sp>
          <p:nvSpPr>
            <p:cNvPr id="67" name="Rectangle 66">
              <a:extLst>
                <a:ext uri="{FF2B5EF4-FFF2-40B4-BE49-F238E27FC236}">
                  <a16:creationId xmlns:a16="http://schemas.microsoft.com/office/drawing/2014/main" id="{9265BF62-FC1E-418C-86CB-75E43DBB0621}"/>
                </a:ext>
              </a:extLst>
            </p:cNvPr>
            <p:cNvSpPr/>
            <p:nvPr/>
          </p:nvSpPr>
          <p:spPr>
            <a:xfrm>
              <a:off x="5302676" y="1002420"/>
              <a:ext cx="1747520" cy="57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Prepare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analyses</a:t>
              </a:r>
            </a:p>
          </p:txBody>
        </p:sp>
        <p:sp>
          <p:nvSpPr>
            <p:cNvPr id="68" name="Rectangle 67">
              <a:extLst>
                <a:ext uri="{FF2B5EF4-FFF2-40B4-BE49-F238E27FC236}">
                  <a16:creationId xmlns:a16="http://schemas.microsoft.com/office/drawing/2014/main" id="{91113E25-62EB-4FC5-AE0F-D520398E3054}"/>
                </a:ext>
              </a:extLst>
            </p:cNvPr>
            <p:cNvSpPr/>
            <p:nvPr/>
          </p:nvSpPr>
          <p:spPr>
            <a:xfrm>
              <a:off x="7391654" y="2699418"/>
              <a:ext cx="1129537" cy="565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Leverage your team</a:t>
              </a:r>
            </a:p>
          </p:txBody>
        </p:sp>
        <p:sp>
          <p:nvSpPr>
            <p:cNvPr id="69" name="Rectangle 68">
              <a:extLst>
                <a:ext uri="{FF2B5EF4-FFF2-40B4-BE49-F238E27FC236}">
                  <a16:creationId xmlns:a16="http://schemas.microsoft.com/office/drawing/2014/main" id="{51A2FF09-FEE2-4B22-A824-659F5E848F4F}"/>
                </a:ext>
              </a:extLst>
            </p:cNvPr>
            <p:cNvSpPr/>
            <p:nvPr/>
          </p:nvSpPr>
          <p:spPr>
            <a:xfrm>
              <a:off x="7091385" y="3706291"/>
              <a:ext cx="1302943" cy="884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Facilitate a meeting</a:t>
              </a:r>
            </a:p>
          </p:txBody>
        </p:sp>
        <p:sp>
          <p:nvSpPr>
            <p:cNvPr id="70" name="Rectangle 69">
              <a:extLst>
                <a:ext uri="{FF2B5EF4-FFF2-40B4-BE49-F238E27FC236}">
                  <a16:creationId xmlns:a16="http://schemas.microsoft.com/office/drawing/2014/main" id="{C0AE8CDB-E025-4502-954F-EC3B7C7CB21E}"/>
                </a:ext>
              </a:extLst>
            </p:cNvPr>
            <p:cNvSpPr/>
            <p:nvPr/>
          </p:nvSpPr>
          <p:spPr>
            <a:xfrm>
              <a:off x="6213694" y="4731408"/>
              <a:ext cx="1169864" cy="56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Root causes and solutions</a:t>
              </a:r>
            </a:p>
          </p:txBody>
        </p:sp>
        <p:sp>
          <p:nvSpPr>
            <p:cNvPr id="71" name="Rectangle 70">
              <a:extLst>
                <a:ext uri="{FF2B5EF4-FFF2-40B4-BE49-F238E27FC236}">
                  <a16:creationId xmlns:a16="http://schemas.microsoft.com/office/drawing/2014/main" id="{B1F57ADB-0CDE-4077-A256-4199A0A6A04A}"/>
                </a:ext>
              </a:extLst>
            </p:cNvPr>
            <p:cNvSpPr/>
            <p:nvPr/>
          </p:nvSpPr>
          <p:spPr>
            <a:xfrm>
              <a:off x="4932901" y="4695005"/>
              <a:ext cx="1252608" cy="56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Action planning</a:t>
              </a:r>
            </a:p>
          </p:txBody>
        </p:sp>
        <p:sp>
          <p:nvSpPr>
            <p:cNvPr id="72" name="Rectangle 71">
              <a:extLst>
                <a:ext uri="{FF2B5EF4-FFF2-40B4-BE49-F238E27FC236}">
                  <a16:creationId xmlns:a16="http://schemas.microsoft.com/office/drawing/2014/main" id="{2A666775-B552-4D72-A6FF-859A72C9146F}"/>
                </a:ext>
              </a:extLst>
            </p:cNvPr>
            <p:cNvSpPr/>
            <p:nvPr/>
          </p:nvSpPr>
          <p:spPr>
            <a:xfrm>
              <a:off x="4034418" y="3968383"/>
              <a:ext cx="1164279" cy="442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Implement changes</a:t>
              </a:r>
            </a:p>
          </p:txBody>
        </p:sp>
        <p:sp>
          <p:nvSpPr>
            <p:cNvPr id="73" name="Rectangle 72">
              <a:extLst>
                <a:ext uri="{FF2B5EF4-FFF2-40B4-BE49-F238E27FC236}">
                  <a16:creationId xmlns:a16="http://schemas.microsoft.com/office/drawing/2014/main" id="{E8E3C7C3-A458-45FD-A068-A8D2D4C0118B}"/>
                </a:ext>
              </a:extLst>
            </p:cNvPr>
            <p:cNvSpPr/>
            <p:nvPr/>
          </p:nvSpPr>
          <p:spPr>
            <a:xfrm>
              <a:off x="3858601" y="2699418"/>
              <a:ext cx="1086773" cy="50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Monitor progress</a:t>
              </a:r>
            </a:p>
          </p:txBody>
        </p:sp>
        <p:grpSp>
          <p:nvGrpSpPr>
            <p:cNvPr id="74" name="Group 73">
              <a:extLst>
                <a:ext uri="{FF2B5EF4-FFF2-40B4-BE49-F238E27FC236}">
                  <a16:creationId xmlns:a16="http://schemas.microsoft.com/office/drawing/2014/main" id="{502E55B4-71D5-4643-BDBF-2379A83D3237}"/>
                </a:ext>
              </a:extLst>
            </p:cNvPr>
            <p:cNvGrpSpPr/>
            <p:nvPr/>
          </p:nvGrpSpPr>
          <p:grpSpPr>
            <a:xfrm>
              <a:off x="5113604" y="2048685"/>
              <a:ext cx="2156488" cy="754332"/>
              <a:chOff x="2482279" y="2050665"/>
              <a:chExt cx="2156488" cy="754332"/>
            </a:xfrm>
          </p:grpSpPr>
          <p:pic>
            <p:nvPicPr>
              <p:cNvPr id="81" name="Graphic 80">
                <a:extLst>
                  <a:ext uri="{FF2B5EF4-FFF2-40B4-BE49-F238E27FC236}">
                    <a16:creationId xmlns:a16="http://schemas.microsoft.com/office/drawing/2014/main" id="{3475A08D-942B-4D2B-AB40-0C5D91764E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2279" y="2081863"/>
                <a:ext cx="2156488" cy="723134"/>
              </a:xfrm>
              <a:prstGeom prst="rect">
                <a:avLst/>
              </a:prstGeom>
            </p:spPr>
          </p:pic>
          <p:sp>
            <p:nvSpPr>
              <p:cNvPr id="82" name="Rectangle 81">
                <a:extLst>
                  <a:ext uri="{FF2B5EF4-FFF2-40B4-BE49-F238E27FC236}">
                    <a16:creationId xmlns:a16="http://schemas.microsoft.com/office/drawing/2014/main" id="{B1EBC203-D73E-432A-A28D-04CF09C374B7}"/>
                  </a:ext>
                </a:extLst>
              </p:cNvPr>
              <p:cNvSpPr/>
              <p:nvPr/>
            </p:nvSpPr>
            <p:spPr>
              <a:xfrm>
                <a:off x="2865458" y="2050665"/>
                <a:ext cx="1384783"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bg1"/>
                    </a:solidFill>
                    <a:latin typeface="Arial" panose="020B0604020202020204" pitchFamily="34" charset="0"/>
                    <a:cs typeface="Arial" panose="020B0604020202020204" pitchFamily="34" charset="0"/>
                  </a:rPr>
                  <a:t>1 PREPARE</a:t>
                </a:r>
              </a:p>
            </p:txBody>
          </p:sp>
        </p:grpSp>
        <p:pic>
          <p:nvPicPr>
            <p:cNvPr id="75" name="Graphic 74">
              <a:extLst>
                <a:ext uri="{FF2B5EF4-FFF2-40B4-BE49-F238E27FC236}">
                  <a16:creationId xmlns:a16="http://schemas.microsoft.com/office/drawing/2014/main" id="{D5E991A8-F934-4079-B5D4-9C6522B25F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7230881">
              <a:off x="5790804" y="3310186"/>
              <a:ext cx="2156488" cy="723134"/>
            </a:xfrm>
            <a:prstGeom prst="rect">
              <a:avLst/>
            </a:prstGeom>
          </p:spPr>
        </p:pic>
        <p:sp>
          <p:nvSpPr>
            <p:cNvPr id="76" name="Rectangle 75">
              <a:extLst>
                <a:ext uri="{FF2B5EF4-FFF2-40B4-BE49-F238E27FC236}">
                  <a16:creationId xmlns:a16="http://schemas.microsoft.com/office/drawing/2014/main" id="{CBEA20E5-674A-48D1-9A7D-C9324805192C}"/>
                </a:ext>
              </a:extLst>
            </p:cNvPr>
            <p:cNvSpPr/>
            <p:nvPr/>
          </p:nvSpPr>
          <p:spPr>
            <a:xfrm rot="18631672">
              <a:off x="6126405" y="3528745"/>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ln w="0"/>
                  <a:solidFill>
                    <a:schemeClr val="bg1"/>
                  </a:solidFill>
                </a:rPr>
                <a:t>2 FACILITATE</a:t>
              </a:r>
            </a:p>
          </p:txBody>
        </p:sp>
        <p:grpSp>
          <p:nvGrpSpPr>
            <p:cNvPr id="77" name="Group 76">
              <a:extLst>
                <a:ext uri="{FF2B5EF4-FFF2-40B4-BE49-F238E27FC236}">
                  <a16:creationId xmlns:a16="http://schemas.microsoft.com/office/drawing/2014/main" id="{05EA2520-9FF0-4B48-9A17-43C4430243E9}"/>
                </a:ext>
              </a:extLst>
            </p:cNvPr>
            <p:cNvGrpSpPr/>
            <p:nvPr/>
          </p:nvGrpSpPr>
          <p:grpSpPr>
            <a:xfrm>
              <a:off x="4718446" y="2587148"/>
              <a:ext cx="1559245" cy="2156488"/>
              <a:chOff x="4718446" y="2587148"/>
              <a:chExt cx="1559245" cy="2156488"/>
            </a:xfrm>
          </p:grpSpPr>
          <p:pic>
            <p:nvPicPr>
              <p:cNvPr id="79" name="Graphic 78">
                <a:extLst>
                  <a:ext uri="{FF2B5EF4-FFF2-40B4-BE49-F238E27FC236}">
                    <a16:creationId xmlns:a16="http://schemas.microsoft.com/office/drawing/2014/main" id="{F46EDCC7-FDBE-4EE1-94C5-A4E3E00157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4388735">
                <a:off x="4422026" y="3303825"/>
                <a:ext cx="2156488" cy="723134"/>
              </a:xfrm>
              <a:prstGeom prst="rect">
                <a:avLst/>
              </a:prstGeom>
            </p:spPr>
          </p:pic>
          <p:sp>
            <p:nvSpPr>
              <p:cNvPr id="80" name="Rectangle 79">
                <a:extLst>
                  <a:ext uri="{FF2B5EF4-FFF2-40B4-BE49-F238E27FC236}">
                    <a16:creationId xmlns:a16="http://schemas.microsoft.com/office/drawing/2014/main" id="{D68CD6A0-BB25-4AB9-ACF2-B77DBE6B5D93}"/>
                  </a:ext>
                </a:extLst>
              </p:cNvPr>
              <p:cNvSpPr/>
              <p:nvPr/>
            </p:nvSpPr>
            <p:spPr>
              <a:xfrm rot="2561542">
                <a:off x="4718446" y="3567820"/>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accent1">
                        <a:lumMod val="50000"/>
                      </a:schemeClr>
                    </a:solidFill>
                    <a:latin typeface="Arial" panose="020B0604020202020204" pitchFamily="34" charset="0"/>
                    <a:cs typeface="Arial" panose="020B0604020202020204" pitchFamily="34" charset="0"/>
                  </a:rPr>
                  <a:t>3 ACTION</a:t>
                </a:r>
              </a:p>
            </p:txBody>
          </p:sp>
        </p:grpSp>
        <p:sp>
          <p:nvSpPr>
            <p:cNvPr id="78" name="Rectangle 77">
              <a:extLst>
                <a:ext uri="{FF2B5EF4-FFF2-40B4-BE49-F238E27FC236}">
                  <a16:creationId xmlns:a16="http://schemas.microsoft.com/office/drawing/2014/main" id="{3D61DF81-7301-4B00-ADF5-FA5A917EFC7A}"/>
                </a:ext>
              </a:extLst>
            </p:cNvPr>
            <p:cNvSpPr/>
            <p:nvPr/>
          </p:nvSpPr>
          <p:spPr>
            <a:xfrm>
              <a:off x="6754952" y="1517092"/>
              <a:ext cx="1256241"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stakeholders</a:t>
              </a:r>
            </a:p>
          </p:txBody>
        </p:sp>
      </p:grpSp>
    </p:spTree>
    <p:extLst>
      <p:ext uri="{BB962C8B-B14F-4D97-AF65-F5344CB8AC3E}">
        <p14:creationId xmlns:p14="http://schemas.microsoft.com/office/powerpoint/2010/main" val="2156050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0D1F43-7AB8-4ED4-B476-0709A4CF70E8}"/>
              </a:ext>
            </a:extLst>
          </p:cNvPr>
          <p:cNvSpPr>
            <a:spLocks noGrp="1"/>
          </p:cNvSpPr>
          <p:nvPr>
            <p:ph type="body" sz="quarter" idx="14"/>
          </p:nvPr>
        </p:nvSpPr>
        <p:spPr>
          <a:xfrm>
            <a:off x="480789" y="788157"/>
            <a:ext cx="6830291" cy="837214"/>
          </a:xfrm>
        </p:spPr>
        <p:txBody>
          <a:bodyPr/>
          <a:lstStyle/>
          <a:p>
            <a:r>
              <a:rPr lang="en-US" dirty="0"/>
              <a:t>Point of Departure</a:t>
            </a:r>
            <a:endParaRPr lang="en-UG" dirty="0"/>
          </a:p>
        </p:txBody>
      </p:sp>
      <p:sp>
        <p:nvSpPr>
          <p:cNvPr id="4" name="Content Placeholder 2">
            <a:extLst>
              <a:ext uri="{FF2B5EF4-FFF2-40B4-BE49-F238E27FC236}">
                <a16:creationId xmlns:a16="http://schemas.microsoft.com/office/drawing/2014/main" id="{9C135983-AA19-4B67-AE33-FF09A5902F17}"/>
              </a:ext>
            </a:extLst>
          </p:cNvPr>
          <p:cNvSpPr txBox="1">
            <a:spLocks/>
          </p:cNvSpPr>
          <p:nvPr/>
        </p:nvSpPr>
        <p:spPr>
          <a:xfrm>
            <a:off x="1839919" y="2034209"/>
            <a:ext cx="4767309" cy="2503998"/>
          </a:xfrm>
          <a:prstGeom prst="rect">
            <a:avLst/>
          </a:prstGeom>
        </p:spPr>
        <p:txBody>
          <a:bodyPr vert="horz" lIns="91440" tIns="45720" rIns="91440" bIns="45720" rtlCol="0">
            <a:normAutofit fontScale="85000" lnSpcReduction="10000"/>
          </a:bodyPr>
          <a:lstStyle>
            <a:lvl1pPr marL="280988" indent="-280988" algn="l" defTabSz="914400" rtl="0" eaLnBrk="1" latinLnBrk="0" hangingPunct="1">
              <a:lnSpc>
                <a:spcPct val="110000"/>
              </a:lnSpc>
              <a:spcBef>
                <a:spcPts val="0"/>
              </a:spcBef>
              <a:spcAft>
                <a:spcPts val="1200"/>
              </a:spcAft>
              <a:buClr>
                <a:srgbClr val="4ED4E8"/>
              </a:buClr>
              <a:buFont typeface="Wingdings" panose="05000000000000000000" pitchFamily="2" charset="2"/>
              <a:buChar char="§"/>
              <a:defRPr sz="2400" kern="1200" cap="none" spc="50" baseline="0">
                <a:solidFill>
                  <a:srgbClr val="242154"/>
                </a:solidFill>
                <a:latin typeface="Arial" panose="020B0604020202020204" pitchFamily="34" charset="0"/>
                <a:ea typeface="+mn-ea"/>
                <a:cs typeface="Arial" panose="020B0604020202020204" pitchFamily="34" charset="0"/>
              </a:defRPr>
            </a:lvl1pPr>
            <a:lvl2pPr marL="573088" indent="-228600" algn="l" defTabSz="914400" rtl="0" eaLnBrk="1" latinLnBrk="0" hangingPunct="1">
              <a:lnSpc>
                <a:spcPct val="110000"/>
              </a:lnSpc>
              <a:spcBef>
                <a:spcPts val="0"/>
              </a:spcBef>
              <a:spcAft>
                <a:spcPts val="1200"/>
              </a:spcAft>
              <a:buClr>
                <a:srgbClr val="242154"/>
              </a:buClr>
              <a:buFont typeface="Arial" panose="020B0604020202020204" pitchFamily="34" charset="0"/>
              <a:buChar char="•"/>
              <a:defRPr sz="2400" kern="1200" baseline="0">
                <a:solidFill>
                  <a:srgbClr val="242154"/>
                </a:solidFill>
                <a:latin typeface="Arial" panose="020B0604020202020204" pitchFamily="34" charset="0"/>
                <a:ea typeface="+mn-ea"/>
                <a:cs typeface="Arial" panose="020B0604020202020204" pitchFamily="34" charset="0"/>
              </a:defRPr>
            </a:lvl2pPr>
            <a:lvl3pPr marL="854075" indent="-228600" algn="l" defTabSz="914400" rtl="0" eaLnBrk="1" latinLnBrk="0" hangingPunct="1">
              <a:lnSpc>
                <a:spcPct val="110000"/>
              </a:lnSpc>
              <a:spcBef>
                <a:spcPts val="0"/>
              </a:spcBef>
              <a:spcAft>
                <a:spcPts val="1200"/>
              </a:spcAft>
              <a:buClr>
                <a:srgbClr val="242154"/>
              </a:buClr>
              <a:buFont typeface="Arial" panose="020B0604020202020204" pitchFamily="34" charset="0"/>
              <a:buChar char="–"/>
              <a:defRPr sz="2400" kern="1200" baseline="0">
                <a:solidFill>
                  <a:srgbClr val="242154"/>
                </a:solidFill>
                <a:latin typeface="Arial" panose="020B0604020202020204" pitchFamily="34" charset="0"/>
                <a:ea typeface="+mn-ea"/>
                <a:cs typeface="Arial" panose="020B0604020202020204" pitchFamily="34" charset="0"/>
              </a:defRPr>
            </a:lvl3pPr>
            <a:lvl4pPr marL="1146175" indent="-228600" algn="l" defTabSz="914400" rtl="0" eaLnBrk="1" latinLnBrk="0" hangingPunct="1">
              <a:lnSpc>
                <a:spcPct val="110000"/>
              </a:lnSpc>
              <a:spcBef>
                <a:spcPts val="0"/>
              </a:spcBef>
              <a:spcAft>
                <a:spcPts val="1200"/>
              </a:spcAft>
              <a:buClr>
                <a:schemeClr val="bg1">
                  <a:lumMod val="50000"/>
                </a:schemeClr>
              </a:buClr>
              <a:buFont typeface="Arial" panose="020B0604020202020204" pitchFamily="34" charset="0"/>
              <a:buChar char="•"/>
              <a:defRPr sz="2400" kern="1200" baseline="0">
                <a:solidFill>
                  <a:srgbClr val="242154"/>
                </a:solidFill>
                <a:latin typeface="Arial" panose="020B0604020202020204" pitchFamily="34" charset="0"/>
                <a:ea typeface="+mn-ea"/>
                <a:cs typeface="Arial" panose="020B0604020202020204" pitchFamily="34" charset="0"/>
              </a:defRPr>
            </a:lvl4pPr>
            <a:lvl5pPr marL="1427163" indent="-230188" algn="l" defTabSz="914400" rtl="0" eaLnBrk="1" latinLnBrk="0" hangingPunct="1">
              <a:lnSpc>
                <a:spcPct val="110000"/>
              </a:lnSpc>
              <a:spcBef>
                <a:spcPts val="0"/>
              </a:spcBef>
              <a:spcAft>
                <a:spcPts val="1200"/>
              </a:spcAft>
              <a:buClr>
                <a:schemeClr val="bg1">
                  <a:lumMod val="50000"/>
                </a:schemeClr>
              </a:buClr>
              <a:buSzPct val="75000"/>
              <a:buFont typeface="Wingdings" panose="05000000000000000000" pitchFamily="2" charset="2"/>
              <a:buChar char="§"/>
              <a:defRPr sz="2400" kern="1200" baseline="0">
                <a:solidFill>
                  <a:srgbClr val="24215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Wingdings" panose="05000000000000000000" pitchFamily="2" charset="2"/>
              <a:buNone/>
            </a:pPr>
            <a:r>
              <a:rPr lang="en-US" sz="3600" dirty="0">
                <a:latin typeface="Arial Nova" panose="020B0504020202020204" pitchFamily="34" charset="0"/>
              </a:rPr>
              <a:t>Tell me, I forget</a:t>
            </a:r>
          </a:p>
          <a:p>
            <a:pPr marL="0" indent="0">
              <a:spcAft>
                <a:spcPts val="600"/>
              </a:spcAft>
              <a:buFont typeface="Wingdings" panose="05000000000000000000" pitchFamily="2" charset="2"/>
              <a:buNone/>
            </a:pPr>
            <a:r>
              <a:rPr lang="en-US" sz="3600" dirty="0">
                <a:latin typeface="Arial Nova" panose="020B0504020202020204" pitchFamily="34" charset="0"/>
              </a:rPr>
              <a:t>Show me, I remember</a:t>
            </a:r>
          </a:p>
          <a:p>
            <a:pPr marL="0" indent="0">
              <a:spcAft>
                <a:spcPts val="600"/>
              </a:spcAft>
              <a:buFont typeface="Wingdings" panose="05000000000000000000" pitchFamily="2" charset="2"/>
              <a:buNone/>
            </a:pPr>
            <a:r>
              <a:rPr lang="en-US" sz="3600" dirty="0">
                <a:latin typeface="Arial Nova" panose="020B0504020202020204" pitchFamily="34" charset="0"/>
              </a:rPr>
              <a:t>Involve me, I understand</a:t>
            </a:r>
          </a:p>
          <a:p>
            <a:pPr marL="0" indent="0" algn="r">
              <a:lnSpc>
                <a:spcPct val="130000"/>
              </a:lnSpc>
              <a:buFont typeface="Wingdings" panose="05000000000000000000" pitchFamily="2" charset="2"/>
              <a:buNone/>
            </a:pPr>
            <a:r>
              <a:rPr lang="en-US" sz="3000" dirty="0">
                <a:latin typeface="Calibri" panose="020F0502020204030204" pitchFamily="34" charset="0"/>
                <a:cs typeface="Calibri" panose="020F0502020204030204" pitchFamily="34" charset="0"/>
              </a:rPr>
              <a:t>— </a:t>
            </a:r>
            <a:r>
              <a:rPr lang="en-US" sz="3000" dirty="0">
                <a:latin typeface="Arial Nova Cond" panose="020B0604020202020204" pitchFamily="34" charset="0"/>
              </a:rPr>
              <a:t>Chinese proverb</a:t>
            </a:r>
          </a:p>
        </p:txBody>
      </p:sp>
      <p:pic>
        <p:nvPicPr>
          <p:cNvPr id="5" name="Picture 4" descr="A group of people in a boat on a body of water&#10;&#10;Description automatically generated">
            <a:extLst>
              <a:ext uri="{FF2B5EF4-FFF2-40B4-BE49-F238E27FC236}">
                <a16:creationId xmlns:a16="http://schemas.microsoft.com/office/drawing/2014/main" id="{4273871D-3557-45EB-8106-8C10162CE735}"/>
              </a:ext>
            </a:extLst>
          </p:cNvPr>
          <p:cNvPicPr>
            <a:picLocks noChangeAspect="1"/>
          </p:cNvPicPr>
          <p:nvPr/>
        </p:nvPicPr>
        <p:blipFill rotWithShape="1">
          <a:blip r:embed="rId2"/>
          <a:srcRect t="53491" b="9921"/>
          <a:stretch/>
        </p:blipFill>
        <p:spPr>
          <a:xfrm>
            <a:off x="0" y="4784437"/>
            <a:ext cx="9144000" cy="2079154"/>
          </a:xfrm>
          <a:prstGeom prst="rect">
            <a:avLst/>
          </a:prstGeom>
        </p:spPr>
      </p:pic>
    </p:spTree>
    <p:extLst>
      <p:ext uri="{BB962C8B-B14F-4D97-AF65-F5344CB8AC3E}">
        <p14:creationId xmlns:p14="http://schemas.microsoft.com/office/powerpoint/2010/main" val="957449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BC1223-9DD9-44EF-A0E0-176AEC29C595}"/>
              </a:ext>
            </a:extLst>
          </p:cNvPr>
          <p:cNvSpPr>
            <a:spLocks noGrp="1"/>
          </p:cNvSpPr>
          <p:nvPr>
            <p:ph type="body" sz="quarter" idx="14"/>
          </p:nvPr>
        </p:nvSpPr>
        <p:spPr>
          <a:xfrm>
            <a:off x="507670" y="784681"/>
            <a:ext cx="6830291" cy="837214"/>
          </a:xfrm>
        </p:spPr>
        <p:txBody>
          <a:bodyPr/>
          <a:lstStyle/>
          <a:p>
            <a:r>
              <a:rPr lang="en-GB" dirty="0"/>
              <a:t>Meeting coordinators/facilitator vs decision maker</a:t>
            </a:r>
            <a:endParaRPr lang="en-UG" dirty="0"/>
          </a:p>
        </p:txBody>
      </p:sp>
      <p:sp>
        <p:nvSpPr>
          <p:cNvPr id="4" name="Content Placeholder 2">
            <a:extLst>
              <a:ext uri="{FF2B5EF4-FFF2-40B4-BE49-F238E27FC236}">
                <a16:creationId xmlns:a16="http://schemas.microsoft.com/office/drawing/2014/main" id="{70068E06-C446-4F85-ABC7-115B791BF1B9}"/>
              </a:ext>
            </a:extLst>
          </p:cNvPr>
          <p:cNvSpPr txBox="1">
            <a:spLocks/>
          </p:cNvSpPr>
          <p:nvPr/>
        </p:nvSpPr>
        <p:spPr>
          <a:xfrm>
            <a:off x="6814316" y="2351239"/>
            <a:ext cx="2183879" cy="2364161"/>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dirty="0">
                <a:solidFill>
                  <a:srgbClr val="EC1C24"/>
                </a:solidFill>
              </a:rPr>
              <a:t>What is the value in separating these two roles? </a:t>
            </a:r>
          </a:p>
        </p:txBody>
      </p:sp>
      <p:sp>
        <p:nvSpPr>
          <p:cNvPr id="5" name="TextBox 4">
            <a:extLst>
              <a:ext uri="{FF2B5EF4-FFF2-40B4-BE49-F238E27FC236}">
                <a16:creationId xmlns:a16="http://schemas.microsoft.com/office/drawing/2014/main" id="{320B3BAF-E265-41FC-BDA6-6F77347D74AB}"/>
              </a:ext>
            </a:extLst>
          </p:cNvPr>
          <p:cNvSpPr txBox="1"/>
          <p:nvPr/>
        </p:nvSpPr>
        <p:spPr>
          <a:xfrm>
            <a:off x="689413" y="3988699"/>
            <a:ext cx="3882587" cy="2241639"/>
          </a:xfrm>
          <a:prstGeom prst="rect">
            <a:avLst/>
          </a:prstGeom>
          <a:noFill/>
        </p:spPr>
        <p:txBody>
          <a:bodyPr wrap="square" rtlCol="0">
            <a:spAutoFit/>
          </a:bodyPr>
          <a:lstStyle/>
          <a:p>
            <a:pPr>
              <a:spcAft>
                <a:spcPts val="600"/>
              </a:spcAft>
            </a:pPr>
            <a:endParaRPr lang="en-US" sz="2000" b="1" dirty="0"/>
          </a:p>
          <a:p>
            <a:pPr marL="228600" indent="-228600">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Consults with stakeholders in advance of the meeting</a:t>
            </a:r>
          </a:p>
          <a:p>
            <a:pPr marL="228600" indent="-228600">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Establishes focus for the meeting</a:t>
            </a:r>
          </a:p>
          <a:p>
            <a:pPr marL="228600" indent="-228600">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Identifies questions of interest</a:t>
            </a:r>
          </a:p>
          <a:p>
            <a:pPr marL="228600" indent="-228600">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Develops analyses in response to questions</a:t>
            </a:r>
          </a:p>
          <a:p>
            <a:pPr marL="228600" indent="-228600">
              <a:spcAft>
                <a:spcPts val="400"/>
              </a:spcAft>
              <a:buFont typeface="Arial" panose="020B0604020202020204" pitchFamily="34" charset="0"/>
              <a:buChar char="•"/>
            </a:pPr>
            <a:r>
              <a:rPr lang="en-US" sz="1400" dirty="0">
                <a:latin typeface="Arial" panose="020B0604020202020204" pitchFamily="34" charset="0"/>
                <a:cs typeface="Arial" panose="020B0604020202020204" pitchFamily="34" charset="0"/>
              </a:rPr>
              <a:t>Guides the group through the agenda</a:t>
            </a:r>
          </a:p>
          <a:p>
            <a:pPr marL="228600" indent="-228600">
              <a:buFont typeface="Arial" panose="020B0604020202020204" pitchFamily="34" charset="0"/>
              <a:buChar char="•"/>
            </a:pPr>
            <a:r>
              <a:rPr lang="en-US" sz="1400" dirty="0">
                <a:latin typeface="Arial" panose="020B0604020202020204" pitchFamily="34" charset="0"/>
                <a:cs typeface="Arial" panose="020B0604020202020204" pitchFamily="34" charset="0"/>
              </a:rPr>
              <a:t>Ensures equal speaking opportunities</a:t>
            </a:r>
          </a:p>
        </p:txBody>
      </p:sp>
      <p:pic>
        <p:nvPicPr>
          <p:cNvPr id="6" name="Picture 5" descr="A picture containing man, standing, shirt, room&#10;&#10;Description automatically generated">
            <a:extLst>
              <a:ext uri="{FF2B5EF4-FFF2-40B4-BE49-F238E27FC236}">
                <a16:creationId xmlns:a16="http://schemas.microsoft.com/office/drawing/2014/main" id="{2D015D28-549B-46C4-9EEA-603413DE314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8461"/>
          <a:stretch/>
        </p:blipFill>
        <p:spPr>
          <a:xfrm>
            <a:off x="287660" y="2022185"/>
            <a:ext cx="3372712" cy="2152124"/>
          </a:xfrm>
          <a:prstGeom prst="rect">
            <a:avLst/>
          </a:prstGeom>
        </p:spPr>
      </p:pic>
      <p:grpSp>
        <p:nvGrpSpPr>
          <p:cNvPr id="7" name="Group 6">
            <a:extLst>
              <a:ext uri="{FF2B5EF4-FFF2-40B4-BE49-F238E27FC236}">
                <a16:creationId xmlns:a16="http://schemas.microsoft.com/office/drawing/2014/main" id="{634C16A7-9386-4D84-8367-D10D9977CFA6}"/>
              </a:ext>
            </a:extLst>
          </p:cNvPr>
          <p:cNvGrpSpPr/>
          <p:nvPr/>
        </p:nvGrpSpPr>
        <p:grpSpPr>
          <a:xfrm>
            <a:off x="4445570" y="1916166"/>
            <a:ext cx="2183879" cy="3424287"/>
            <a:chOff x="7006775" y="439435"/>
            <a:chExt cx="2183879" cy="3424287"/>
          </a:xfrm>
        </p:grpSpPr>
        <p:sp>
          <p:nvSpPr>
            <p:cNvPr id="8" name="TextBox 7">
              <a:extLst>
                <a:ext uri="{FF2B5EF4-FFF2-40B4-BE49-F238E27FC236}">
                  <a16:creationId xmlns:a16="http://schemas.microsoft.com/office/drawing/2014/main" id="{D7BD9AF9-0CB3-4E5C-8DA9-25281BF23295}"/>
                </a:ext>
              </a:extLst>
            </p:cNvPr>
            <p:cNvSpPr txBox="1"/>
            <p:nvPr/>
          </p:nvSpPr>
          <p:spPr>
            <a:xfrm>
              <a:off x="7006775" y="2909615"/>
              <a:ext cx="2183879" cy="954107"/>
            </a:xfrm>
            <a:prstGeom prst="rect">
              <a:avLst/>
            </a:prstGeom>
            <a:noFill/>
          </p:spPr>
          <p:txBody>
            <a:bodyPr wrap="square" rtlCol="0">
              <a:spAutoFit/>
            </a:bodyPr>
            <a:lstStyle/>
            <a:p>
              <a:pPr marL="228600" indent="-228600">
                <a:buFont typeface="Arial" panose="020B0604020202020204" pitchFamily="34" charset="0"/>
                <a:buChar char="•"/>
              </a:pPr>
              <a:r>
                <a:rPr lang="en-US" sz="1400" dirty="0">
                  <a:latin typeface="Arial" panose="020B0604020202020204" pitchFamily="34" charset="0"/>
                  <a:cs typeface="Arial" panose="020B0604020202020204" pitchFamily="34" charset="0"/>
                </a:rPr>
                <a:t>Have necessary authority necessary to implement proposed actions</a:t>
              </a:r>
            </a:p>
          </p:txBody>
        </p:sp>
        <p:pic>
          <p:nvPicPr>
            <p:cNvPr id="9" name="Picture 8" descr="A picture containing man, standing, shirt, room&#10;&#10;Description automatically generated">
              <a:extLst>
                <a:ext uri="{FF2B5EF4-FFF2-40B4-BE49-F238E27FC236}">
                  <a16:creationId xmlns:a16="http://schemas.microsoft.com/office/drawing/2014/main" id="{5B2BB916-20C6-4E64-AA5A-43DC93DBB6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33205" y="439435"/>
              <a:ext cx="1485781" cy="2364161"/>
            </a:xfrm>
            <a:prstGeom prst="rect">
              <a:avLst/>
            </a:prstGeom>
          </p:spPr>
        </p:pic>
      </p:grpSp>
    </p:spTree>
    <p:extLst>
      <p:ext uri="{BB962C8B-B14F-4D97-AF65-F5344CB8AC3E}">
        <p14:creationId xmlns:p14="http://schemas.microsoft.com/office/powerpoint/2010/main" val="303338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1E65E1-9DE0-4440-ACF0-A5340A329D23}"/>
              </a:ext>
            </a:extLst>
          </p:cNvPr>
          <p:cNvSpPr/>
          <p:nvPr/>
        </p:nvSpPr>
        <p:spPr>
          <a:xfrm>
            <a:off x="4553143" y="1676536"/>
            <a:ext cx="2214086" cy="521720"/>
          </a:xfrm>
          <a:prstGeom prst="rect">
            <a:avLst/>
          </a:prstGeom>
          <a:solidFill>
            <a:srgbClr val="D44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E213E3A-CEB6-4389-BDFD-1159747186BB}"/>
              </a:ext>
            </a:extLst>
          </p:cNvPr>
          <p:cNvSpPr/>
          <p:nvPr/>
        </p:nvSpPr>
        <p:spPr>
          <a:xfrm>
            <a:off x="6874715" y="1676536"/>
            <a:ext cx="2214086" cy="521720"/>
          </a:xfrm>
          <a:prstGeom prst="rect">
            <a:avLst/>
          </a:prstGeom>
          <a:solidFill>
            <a:schemeClr val="tx1">
              <a:lumMod val="50000"/>
              <a:lumOff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A0EA12-7F8D-4FAF-8D88-67017A56CCF1}"/>
              </a:ext>
            </a:extLst>
          </p:cNvPr>
          <p:cNvSpPr/>
          <p:nvPr/>
        </p:nvSpPr>
        <p:spPr>
          <a:xfrm>
            <a:off x="2192449" y="1676536"/>
            <a:ext cx="2214086" cy="52172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D238CCEA-EBB1-4D62-B5C8-EC5D480CB53E}"/>
              </a:ext>
            </a:extLst>
          </p:cNvPr>
          <p:cNvSpPr/>
          <p:nvPr/>
        </p:nvSpPr>
        <p:spPr>
          <a:xfrm>
            <a:off x="105097" y="1676536"/>
            <a:ext cx="2019267" cy="771099"/>
          </a:xfrm>
          <a:prstGeom prst="rect">
            <a:avLst/>
          </a:prstGeom>
          <a:solidFill>
            <a:srgbClr val="02C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AEEF08C4-A91A-41B6-BCEB-CC2802EA75A9}"/>
              </a:ext>
            </a:extLst>
          </p:cNvPr>
          <p:cNvSpPr>
            <a:spLocks noGrp="1"/>
          </p:cNvSpPr>
          <p:nvPr>
            <p:ph type="body" sz="quarter" idx="14"/>
          </p:nvPr>
        </p:nvSpPr>
        <p:spPr>
          <a:xfrm>
            <a:off x="483099" y="839323"/>
            <a:ext cx="6830291" cy="837214"/>
          </a:xfrm>
        </p:spPr>
        <p:txBody>
          <a:bodyPr/>
          <a:lstStyle/>
          <a:p>
            <a:r>
              <a:rPr lang="en-US" dirty="0"/>
              <a:t>Characteristics of a facilitator</a:t>
            </a:r>
            <a:endParaRPr lang="en-UG" dirty="0"/>
          </a:p>
        </p:txBody>
      </p:sp>
      <p:sp>
        <p:nvSpPr>
          <p:cNvPr id="4" name="Rectangle 3">
            <a:extLst>
              <a:ext uri="{FF2B5EF4-FFF2-40B4-BE49-F238E27FC236}">
                <a16:creationId xmlns:a16="http://schemas.microsoft.com/office/drawing/2014/main" id="{AE01838C-E766-4050-AA1E-065441E8953E}"/>
              </a:ext>
            </a:extLst>
          </p:cNvPr>
          <p:cNvSpPr/>
          <p:nvPr/>
        </p:nvSpPr>
        <p:spPr>
          <a:xfrm>
            <a:off x="88901" y="1718131"/>
            <a:ext cx="2019300" cy="4862870"/>
          </a:xfrm>
          <a:prstGeom prst="rect">
            <a:avLst/>
          </a:prstGeom>
          <a:noFill/>
          <a:ln>
            <a:solidFill>
              <a:srgbClr val="02C2DE"/>
            </a:solidFill>
          </a:ln>
        </p:spPr>
        <p:txBody>
          <a:bodyPr wrap="square" lIns="182880" tIns="182880" rIns="182880" bIns="274320">
            <a:spAutoFit/>
          </a:bodyPr>
          <a:lstStyle/>
          <a:p>
            <a:pPr>
              <a:spcAft>
                <a:spcPts val="1200"/>
              </a:spcAft>
            </a:pPr>
            <a:r>
              <a:rPr lang="en-US" sz="1600" b="1" dirty="0">
                <a:solidFill>
                  <a:schemeClr val="bg1"/>
                </a:solidFill>
                <a:latin typeface="Arial" panose="020B0604020202020204" pitchFamily="34" charset="0"/>
                <a:cs typeface="Arial" panose="020B0604020202020204" pitchFamily="34" charset="0"/>
              </a:rPr>
              <a:t>Expertise in data demand and use</a:t>
            </a:r>
          </a:p>
          <a:p>
            <a:pPr marL="176213" indent="-176213">
              <a:spcAft>
                <a:spcPts val="1200"/>
              </a:spcAft>
              <a:buClr>
                <a:srgbClr val="4ED4E8"/>
              </a:buClr>
              <a:buFont typeface="Arial" panose="020B0604020202020204" pitchFamily="34" charset="0"/>
              <a:buChar char="•"/>
            </a:pPr>
            <a:r>
              <a:rPr lang="en-US" sz="1400" dirty="0">
                <a:solidFill>
                  <a:srgbClr val="333333"/>
                </a:solidFill>
                <a:latin typeface="Arial" panose="020B0604020202020204" pitchFamily="34" charset="0"/>
                <a:cs typeface="Arial" panose="020B0604020202020204" pitchFamily="34" charset="0"/>
              </a:rPr>
              <a:t>Have knowledge of the data demand and use cycle.</a:t>
            </a:r>
          </a:p>
          <a:p>
            <a:pPr marL="176213" indent="-176213">
              <a:spcAft>
                <a:spcPts val="1200"/>
              </a:spcAft>
              <a:buClr>
                <a:srgbClr val="4ED4E8"/>
              </a:buClr>
              <a:buFont typeface="Arial" panose="020B0604020202020204" pitchFamily="34" charset="0"/>
              <a:buChar char="•"/>
            </a:pPr>
            <a:r>
              <a:rPr lang="en-US" sz="1400" dirty="0">
                <a:solidFill>
                  <a:srgbClr val="333333"/>
                </a:solidFill>
                <a:latin typeface="Arial" panose="020B0604020202020204" pitchFamily="34" charset="0"/>
                <a:cs typeface="Arial" panose="020B0604020202020204" pitchFamily="34" charset="0"/>
              </a:rPr>
              <a:t>Master preparation of compelling analyses, focusing on priority issues, highlighting low and high performers.</a:t>
            </a:r>
          </a:p>
          <a:p>
            <a:pPr marL="176213" indent="-176213">
              <a:spcAft>
                <a:spcPts val="2400"/>
              </a:spcAft>
              <a:buClr>
                <a:srgbClr val="4ED4E8"/>
              </a:buClr>
              <a:buFont typeface="Arial" panose="020B0604020202020204" pitchFamily="34" charset="0"/>
              <a:buChar char="•"/>
            </a:pPr>
            <a:r>
              <a:rPr lang="en-US" sz="1400" dirty="0">
                <a:solidFill>
                  <a:srgbClr val="333333"/>
                </a:solidFill>
                <a:latin typeface="Arial" panose="020B0604020202020204" pitchFamily="34" charset="0"/>
                <a:cs typeface="Arial" panose="020B0604020202020204" pitchFamily="34" charset="0"/>
              </a:rPr>
              <a:t>Know how to transform ideas into actionable recommendations.</a:t>
            </a:r>
          </a:p>
        </p:txBody>
      </p:sp>
      <p:sp>
        <p:nvSpPr>
          <p:cNvPr id="5" name="Rectangle 4">
            <a:extLst>
              <a:ext uri="{FF2B5EF4-FFF2-40B4-BE49-F238E27FC236}">
                <a16:creationId xmlns:a16="http://schemas.microsoft.com/office/drawing/2014/main" id="{6B081E13-8B89-4267-B083-C1948DF0653B}"/>
              </a:ext>
            </a:extLst>
          </p:cNvPr>
          <p:cNvSpPr/>
          <p:nvPr/>
        </p:nvSpPr>
        <p:spPr>
          <a:xfrm>
            <a:off x="2208612" y="1676537"/>
            <a:ext cx="2187148" cy="4985980"/>
          </a:xfrm>
          <a:prstGeom prst="rect">
            <a:avLst/>
          </a:prstGeom>
          <a:ln>
            <a:solidFill>
              <a:srgbClr val="242154"/>
            </a:solidFill>
          </a:ln>
        </p:spPr>
        <p:txBody>
          <a:bodyPr wrap="square" lIns="182880" tIns="182880" rIns="91440" bIns="91440">
            <a:spAutoFit/>
          </a:bodyPr>
          <a:lstStyle/>
          <a:p>
            <a:pPr>
              <a:spcAft>
                <a:spcPts val="1200"/>
              </a:spcAft>
            </a:pPr>
            <a:r>
              <a:rPr lang="en-US" sz="1600" b="1" dirty="0">
                <a:solidFill>
                  <a:schemeClr val="bg1"/>
                </a:solidFill>
                <a:latin typeface="Arial" panose="020B0604020202020204" pitchFamily="34" charset="0"/>
                <a:cs typeface="Arial" panose="020B0604020202020204" pitchFamily="34" charset="0"/>
              </a:rPr>
              <a:t>Build rapport</a:t>
            </a:r>
            <a:endParaRPr lang="en-US" sz="1600" dirty="0">
              <a:solidFill>
                <a:schemeClr val="bg1"/>
              </a:solidFill>
              <a:latin typeface="Arial" panose="020B0604020202020204" pitchFamily="34" charset="0"/>
              <a:cs typeface="Arial" panose="020B0604020202020204" pitchFamily="34" charset="0"/>
            </a:endParaRPr>
          </a:p>
          <a:p>
            <a:pPr marL="176213" indent="-176213">
              <a:spcAft>
                <a:spcPts val="1200"/>
              </a:spcAft>
              <a:buClr>
                <a:srgbClr val="242154"/>
              </a:buClr>
              <a:buFont typeface="Arial" panose="020B0604020202020204" pitchFamily="34" charset="0"/>
              <a:buChar char="•"/>
            </a:pPr>
            <a:r>
              <a:rPr lang="en-US" sz="1400" dirty="0">
                <a:solidFill>
                  <a:srgbClr val="333333"/>
                </a:solidFill>
                <a:latin typeface="Arial" panose="020B0604020202020204" pitchFamily="34" charset="0"/>
                <a:cs typeface="Arial" panose="020B0604020202020204" pitchFamily="34" charset="0"/>
              </a:rPr>
              <a:t>A facilitator takes the time to develop a relationship with stakeholders.</a:t>
            </a:r>
          </a:p>
          <a:p>
            <a:pPr marL="176213" indent="-176213">
              <a:spcAft>
                <a:spcPts val="1200"/>
              </a:spcAft>
              <a:buClr>
                <a:srgbClr val="242154"/>
              </a:buClr>
              <a:buFont typeface="Arial" panose="020B0604020202020204" pitchFamily="34" charset="0"/>
              <a:buChar char="•"/>
            </a:pPr>
            <a:r>
              <a:rPr lang="en-US" sz="1400" dirty="0">
                <a:solidFill>
                  <a:srgbClr val="333333"/>
                </a:solidFill>
                <a:latin typeface="Arial" panose="020B0604020202020204" pitchFamily="34" charset="0"/>
                <a:cs typeface="Arial" panose="020B0604020202020204" pitchFamily="34" charset="0"/>
              </a:rPr>
              <a:t>Stakeholders may not feel comfortable revealing all the challenges or discussing low performance. </a:t>
            </a:r>
          </a:p>
          <a:p>
            <a:pPr marL="176213" indent="-176213">
              <a:spcAft>
                <a:spcPts val="1200"/>
              </a:spcAft>
              <a:buClr>
                <a:srgbClr val="242154"/>
              </a:buClr>
              <a:buFont typeface="Arial" panose="020B0604020202020204" pitchFamily="34" charset="0"/>
              <a:buChar char="•"/>
            </a:pPr>
            <a:r>
              <a:rPr lang="en-US" sz="1400" dirty="0">
                <a:solidFill>
                  <a:srgbClr val="333333"/>
                </a:solidFill>
                <a:latin typeface="Arial" panose="020B0604020202020204" pitchFamily="34" charset="0"/>
                <a:cs typeface="Arial" panose="020B0604020202020204" pitchFamily="34" charset="0"/>
              </a:rPr>
              <a:t>A facilitator will re-state stakeholders’ phrases to show they understand their perspectives.</a:t>
            </a:r>
          </a:p>
          <a:p>
            <a:pPr marL="176213" indent="-176213">
              <a:spcAft>
                <a:spcPts val="1200"/>
              </a:spcAft>
              <a:buClr>
                <a:srgbClr val="242154"/>
              </a:buClr>
              <a:buFont typeface="Arial" panose="020B0604020202020204" pitchFamily="34" charset="0"/>
              <a:buChar char="•"/>
            </a:pPr>
            <a:r>
              <a:rPr lang="en-US" sz="1400" dirty="0">
                <a:solidFill>
                  <a:srgbClr val="333333"/>
                </a:solidFill>
                <a:latin typeface="Arial" panose="020B0604020202020204" pitchFamily="34" charset="0"/>
                <a:cs typeface="Arial" panose="020B0604020202020204" pitchFamily="34" charset="0"/>
              </a:rPr>
              <a:t>The goal is to engage stakeholders in discussion.  </a:t>
            </a:r>
          </a:p>
        </p:txBody>
      </p:sp>
      <p:sp>
        <p:nvSpPr>
          <p:cNvPr id="6" name="Rectangle 5">
            <a:extLst>
              <a:ext uri="{FF2B5EF4-FFF2-40B4-BE49-F238E27FC236}">
                <a16:creationId xmlns:a16="http://schemas.microsoft.com/office/drawing/2014/main" id="{0B6756D4-B55D-46D4-BAD6-660354C74ADC}"/>
              </a:ext>
            </a:extLst>
          </p:cNvPr>
          <p:cNvSpPr/>
          <p:nvPr/>
        </p:nvSpPr>
        <p:spPr>
          <a:xfrm>
            <a:off x="4572000" y="1676537"/>
            <a:ext cx="2187148" cy="4154984"/>
          </a:xfrm>
          <a:prstGeom prst="rect">
            <a:avLst/>
          </a:prstGeom>
          <a:ln>
            <a:solidFill>
              <a:srgbClr val="D44102"/>
            </a:solidFill>
          </a:ln>
        </p:spPr>
        <p:txBody>
          <a:bodyPr wrap="square" lIns="182880" tIns="182880" rIns="182880" bIns="274320">
            <a:spAutoFit/>
          </a:bodyPr>
          <a:lstStyle/>
          <a:p>
            <a:pPr>
              <a:spcAft>
                <a:spcPts val="1200"/>
              </a:spcAft>
            </a:pPr>
            <a:r>
              <a:rPr lang="en-US" sz="1600" b="1" dirty="0">
                <a:solidFill>
                  <a:schemeClr val="bg1"/>
                </a:solidFill>
                <a:latin typeface="Arial" panose="020B0604020202020204" pitchFamily="34" charset="0"/>
                <a:cs typeface="Arial" panose="020B0604020202020204" pitchFamily="34" charset="0"/>
              </a:rPr>
              <a:t>Actively listen</a:t>
            </a:r>
            <a:endParaRPr lang="en-US" sz="1600" dirty="0">
              <a:solidFill>
                <a:schemeClr val="bg1"/>
              </a:solidFill>
              <a:latin typeface="Arial" panose="020B0604020202020204" pitchFamily="34" charset="0"/>
              <a:cs typeface="Arial" panose="020B0604020202020204" pitchFamily="34" charset="0"/>
            </a:endParaRPr>
          </a:p>
          <a:p>
            <a:pPr marL="176213" indent="-176213">
              <a:spcAft>
                <a:spcPts val="1200"/>
              </a:spcAft>
              <a:buClr>
                <a:srgbClr val="EC1C24"/>
              </a:buClr>
              <a:buFont typeface="Arial" panose="020B0604020202020204" pitchFamily="34" charset="0"/>
              <a:buChar char="•"/>
            </a:pPr>
            <a:r>
              <a:rPr lang="en-US" sz="1400" dirty="0">
                <a:solidFill>
                  <a:srgbClr val="333333"/>
                </a:solidFill>
                <a:latin typeface="Arial" panose="020B0604020202020204" pitchFamily="34" charset="0"/>
                <a:cs typeface="Arial" panose="020B0604020202020204" pitchFamily="34" charset="0"/>
              </a:rPr>
              <a:t>A facilitator faces the person speaking and is attentive to what is being said.</a:t>
            </a:r>
          </a:p>
          <a:p>
            <a:pPr marL="176213" indent="-176213">
              <a:spcAft>
                <a:spcPts val="1200"/>
              </a:spcAft>
              <a:buClr>
                <a:srgbClr val="EC1C24"/>
              </a:buClr>
              <a:buFont typeface="Arial" panose="020B0604020202020204" pitchFamily="34" charset="0"/>
              <a:buChar char="•"/>
            </a:pPr>
            <a:r>
              <a:rPr lang="en-US" sz="1400" dirty="0">
                <a:solidFill>
                  <a:srgbClr val="333333"/>
                </a:solidFill>
                <a:latin typeface="Arial" panose="020B0604020202020204" pitchFamily="34" charset="0"/>
                <a:cs typeface="Arial" panose="020B0604020202020204" pitchFamily="34" charset="0"/>
              </a:rPr>
              <a:t>They do not interrupt but wait for a pause to ask another question.</a:t>
            </a:r>
          </a:p>
          <a:p>
            <a:pPr marL="176213" indent="-176213">
              <a:spcAft>
                <a:spcPts val="1200"/>
              </a:spcAft>
              <a:buClr>
                <a:srgbClr val="EC1C24"/>
              </a:buClr>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An effective facilitator is able to feel what the stakeholder says and pays attention to what is not said.</a:t>
            </a:r>
          </a:p>
        </p:txBody>
      </p:sp>
      <p:sp>
        <p:nvSpPr>
          <p:cNvPr id="7" name="Rectangle 6">
            <a:extLst>
              <a:ext uri="{FF2B5EF4-FFF2-40B4-BE49-F238E27FC236}">
                <a16:creationId xmlns:a16="http://schemas.microsoft.com/office/drawing/2014/main" id="{C27BBE98-FB4B-4E99-9817-1E619DEBA596}"/>
              </a:ext>
            </a:extLst>
          </p:cNvPr>
          <p:cNvSpPr/>
          <p:nvPr/>
        </p:nvSpPr>
        <p:spPr>
          <a:xfrm>
            <a:off x="6878433" y="1702742"/>
            <a:ext cx="2214086" cy="4647426"/>
          </a:xfrm>
          <a:prstGeom prst="rect">
            <a:avLst/>
          </a:prstGeom>
          <a:ln>
            <a:solidFill>
              <a:schemeClr val="tx1">
                <a:lumMod val="50000"/>
                <a:lumOff val="50000"/>
              </a:schemeClr>
            </a:solidFill>
          </a:ln>
        </p:spPr>
        <p:txBody>
          <a:bodyPr wrap="square" lIns="182880" tIns="182880" rIns="91440" bIns="91440">
            <a:spAutoFit/>
          </a:bodyPr>
          <a:lstStyle/>
          <a:p>
            <a:pPr>
              <a:spcAft>
                <a:spcPts val="1200"/>
              </a:spcAft>
            </a:pPr>
            <a:r>
              <a:rPr lang="en-US" sz="1600" b="1" dirty="0">
                <a:solidFill>
                  <a:schemeClr val="bg1"/>
                </a:solidFill>
                <a:latin typeface="Arial" panose="020B0604020202020204" pitchFamily="34" charset="0"/>
                <a:cs typeface="Arial" panose="020B0604020202020204" pitchFamily="34" charset="0"/>
              </a:rPr>
              <a:t>Keep an open mind</a:t>
            </a:r>
            <a:endParaRPr lang="en-US" sz="1600" dirty="0">
              <a:solidFill>
                <a:schemeClr val="bg1"/>
              </a:solidFill>
              <a:latin typeface="Arial" panose="020B0604020202020204" pitchFamily="34" charset="0"/>
              <a:cs typeface="Arial" panose="020B0604020202020204" pitchFamily="34" charset="0"/>
            </a:endParaRPr>
          </a:p>
          <a:p>
            <a:pPr marL="176213" indent="-176213">
              <a:spcAft>
                <a:spcPts val="1200"/>
              </a:spcAft>
              <a:buClr>
                <a:schemeClr val="bg1">
                  <a:lumMod val="50000"/>
                </a:schemeClr>
              </a:buClr>
              <a:buFont typeface="Arial" panose="020B0604020202020204" pitchFamily="34" charset="0"/>
              <a:buChar char="•"/>
            </a:pPr>
            <a:r>
              <a:rPr lang="en-US" sz="1400" dirty="0">
                <a:solidFill>
                  <a:srgbClr val="333333"/>
                </a:solidFill>
                <a:latin typeface="Arial" panose="020B0604020202020204" pitchFamily="34" charset="0"/>
                <a:cs typeface="Arial" panose="020B0604020202020204" pitchFamily="34" charset="0"/>
              </a:rPr>
              <a:t>A facilitator lets the stakeholder focus on what is important to him or her.</a:t>
            </a:r>
          </a:p>
          <a:p>
            <a:pPr marL="176213" indent="-176213">
              <a:spcAft>
                <a:spcPts val="1200"/>
              </a:spcAft>
              <a:buClr>
                <a:schemeClr val="bg1">
                  <a:lumMod val="50000"/>
                </a:schemeClr>
              </a:buClr>
              <a:buFont typeface="Arial" panose="020B0604020202020204" pitchFamily="34" charset="0"/>
              <a:buChar char="•"/>
            </a:pPr>
            <a:r>
              <a:rPr lang="en-US" sz="1400" dirty="0">
                <a:solidFill>
                  <a:srgbClr val="333333"/>
                </a:solidFill>
                <a:latin typeface="Arial" panose="020B0604020202020204" pitchFamily="34" charset="0"/>
                <a:cs typeface="Arial" panose="020B0604020202020204" pitchFamily="34" charset="0"/>
              </a:rPr>
              <a:t>A skilled facilitator poses open-ended questions to help understand more about the participant’s context.</a:t>
            </a:r>
          </a:p>
          <a:p>
            <a:pPr marL="176213" indent="-176213">
              <a:spcAft>
                <a:spcPts val="1200"/>
              </a:spcAft>
              <a:buClr>
                <a:schemeClr val="bg1">
                  <a:lumMod val="50000"/>
                </a:schemeClr>
              </a:buClr>
              <a:buFont typeface="Arial" panose="020B0604020202020204" pitchFamily="34" charset="0"/>
              <a:buChar char="•"/>
            </a:pPr>
            <a:r>
              <a:rPr lang="en-US" sz="1400" dirty="0">
                <a:solidFill>
                  <a:srgbClr val="333333"/>
                </a:solidFill>
                <a:latin typeface="Arial" panose="020B0604020202020204" pitchFamily="34" charset="0"/>
                <a:cs typeface="Arial" panose="020B0604020202020204" pitchFamily="34" charset="0"/>
              </a:rPr>
              <a:t>Through discussion, the stakeholders will explain challenges contributing to poor performance and generate creative solutions.</a:t>
            </a:r>
            <a:endParaRPr lang="en-US" sz="1400"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56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659233-2E64-4737-90EB-A1F321BA8E0E}"/>
              </a:ext>
            </a:extLst>
          </p:cNvPr>
          <p:cNvSpPr txBox="1">
            <a:spLocks/>
          </p:cNvSpPr>
          <p:nvPr/>
        </p:nvSpPr>
        <p:spPr>
          <a:xfrm>
            <a:off x="3154756" y="5858203"/>
            <a:ext cx="56785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baseline="0">
                <a:solidFill>
                  <a:srgbClr val="EC1C24"/>
                </a:solidFill>
                <a:latin typeface="+mj-lt"/>
                <a:ea typeface="+mj-ea"/>
                <a:cs typeface="+mj-cs"/>
              </a:defRPr>
            </a:lvl1pPr>
          </a:lstStyle>
          <a:p>
            <a:pPr algn="r"/>
            <a:r>
              <a:rPr lang="en-US" sz="2400" dirty="0">
                <a:solidFill>
                  <a:srgbClr val="242154"/>
                </a:solidFill>
                <a:latin typeface="Arial" panose="020B0604020202020204" pitchFamily="34" charset="0"/>
                <a:cs typeface="Arial" panose="020B0604020202020204" pitchFamily="34" charset="0"/>
              </a:rPr>
              <a:t>Inquiry that blocks learning</a:t>
            </a:r>
          </a:p>
        </p:txBody>
      </p:sp>
      <p:sp>
        <p:nvSpPr>
          <p:cNvPr id="5" name="Speech Bubble: Oval 4">
            <a:extLst>
              <a:ext uri="{FF2B5EF4-FFF2-40B4-BE49-F238E27FC236}">
                <a16:creationId xmlns:a16="http://schemas.microsoft.com/office/drawing/2014/main" id="{DB56BE36-5840-44E7-8C1B-9F2A0EF2C8DF}"/>
              </a:ext>
            </a:extLst>
          </p:cNvPr>
          <p:cNvSpPr/>
          <p:nvPr/>
        </p:nvSpPr>
        <p:spPr>
          <a:xfrm>
            <a:off x="2755328" y="2027297"/>
            <a:ext cx="2341880" cy="1325563"/>
          </a:xfrm>
          <a:prstGeom prst="wedgeEllipseCallout">
            <a:avLst>
              <a:gd name="adj1" fmla="val 41747"/>
              <a:gd name="adj2" fmla="val 55179"/>
            </a:avLst>
          </a:prstGeom>
          <a:solidFill>
            <a:schemeClr val="bg1"/>
          </a:solidFill>
          <a:ln w="19050">
            <a:solidFill>
              <a:srgbClr val="EC1C2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What’s your reaction to…?</a:t>
            </a:r>
          </a:p>
        </p:txBody>
      </p:sp>
      <p:sp>
        <p:nvSpPr>
          <p:cNvPr id="6" name="Speech Bubble: Oval 5">
            <a:extLst>
              <a:ext uri="{FF2B5EF4-FFF2-40B4-BE49-F238E27FC236}">
                <a16:creationId xmlns:a16="http://schemas.microsoft.com/office/drawing/2014/main" id="{AEB834F2-6C43-47F5-BD93-1715B6DE0B71}"/>
              </a:ext>
            </a:extLst>
          </p:cNvPr>
          <p:cNvSpPr/>
          <p:nvPr/>
        </p:nvSpPr>
        <p:spPr>
          <a:xfrm>
            <a:off x="38771" y="3223300"/>
            <a:ext cx="2529705" cy="1854283"/>
          </a:xfrm>
          <a:prstGeom prst="wedgeEllipseCallout">
            <a:avLst>
              <a:gd name="adj1" fmla="val 47280"/>
              <a:gd name="adj2" fmla="val 46928"/>
            </a:avLst>
          </a:prstGeom>
          <a:noFill/>
          <a:ln w="19050">
            <a:solidFill>
              <a:srgbClr val="EC1C2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How do you see this differently?</a:t>
            </a:r>
          </a:p>
        </p:txBody>
      </p:sp>
      <p:sp>
        <p:nvSpPr>
          <p:cNvPr id="7" name="Speech Bubble: Oval 6">
            <a:extLst>
              <a:ext uri="{FF2B5EF4-FFF2-40B4-BE49-F238E27FC236}">
                <a16:creationId xmlns:a16="http://schemas.microsoft.com/office/drawing/2014/main" id="{F60F1AA4-B595-4FC9-B74D-019F3E67C0E5}"/>
              </a:ext>
            </a:extLst>
          </p:cNvPr>
          <p:cNvSpPr/>
          <p:nvPr/>
        </p:nvSpPr>
        <p:spPr>
          <a:xfrm>
            <a:off x="4784045" y="3026531"/>
            <a:ext cx="2667267" cy="1706027"/>
          </a:xfrm>
          <a:prstGeom prst="wedgeEllipseCallout">
            <a:avLst>
              <a:gd name="adj1" fmla="val -58273"/>
              <a:gd name="adj2" fmla="val 22920"/>
            </a:avLst>
          </a:prstGeom>
          <a:solidFill>
            <a:schemeClr val="bg1"/>
          </a:solidFill>
          <a:ln w="19050">
            <a:solidFill>
              <a:srgbClr val="24215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Don’t you think…?</a:t>
            </a:r>
          </a:p>
        </p:txBody>
      </p:sp>
      <p:sp>
        <p:nvSpPr>
          <p:cNvPr id="8" name="Speech Bubble: Oval 7">
            <a:extLst>
              <a:ext uri="{FF2B5EF4-FFF2-40B4-BE49-F238E27FC236}">
                <a16:creationId xmlns:a16="http://schemas.microsoft.com/office/drawing/2014/main" id="{42BB7BDA-5CD2-49FE-B541-01FFDF8E13C9}"/>
              </a:ext>
            </a:extLst>
          </p:cNvPr>
          <p:cNvSpPr/>
          <p:nvPr/>
        </p:nvSpPr>
        <p:spPr>
          <a:xfrm>
            <a:off x="6868054" y="2942699"/>
            <a:ext cx="2215569" cy="1854283"/>
          </a:xfrm>
          <a:prstGeom prst="wedgeEllipseCallout">
            <a:avLst>
              <a:gd name="adj1" fmla="val -64588"/>
              <a:gd name="adj2" fmla="val 20973"/>
            </a:avLst>
          </a:prstGeom>
          <a:solidFill>
            <a:schemeClr val="bg1"/>
          </a:solidFill>
          <a:ln w="19050">
            <a:solidFill>
              <a:srgbClr val="24215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Do you really think you did a good job?</a:t>
            </a:r>
          </a:p>
        </p:txBody>
      </p:sp>
      <p:sp>
        <p:nvSpPr>
          <p:cNvPr id="9" name="Speech Bubble: Oval 8">
            <a:extLst>
              <a:ext uri="{FF2B5EF4-FFF2-40B4-BE49-F238E27FC236}">
                <a16:creationId xmlns:a16="http://schemas.microsoft.com/office/drawing/2014/main" id="{D09FADFF-ECD7-43C5-8937-21A0B0FCC848}"/>
              </a:ext>
            </a:extLst>
          </p:cNvPr>
          <p:cNvSpPr/>
          <p:nvPr/>
        </p:nvSpPr>
        <p:spPr>
          <a:xfrm>
            <a:off x="6301025" y="973345"/>
            <a:ext cx="2885987" cy="1364695"/>
          </a:xfrm>
          <a:prstGeom prst="wedgeEllipseCallout">
            <a:avLst>
              <a:gd name="adj1" fmla="val -41583"/>
              <a:gd name="adj2" fmla="val 52118"/>
            </a:avLst>
          </a:prstGeom>
          <a:solidFill>
            <a:schemeClr val="bg1"/>
          </a:solidFill>
          <a:ln w="19050">
            <a:solidFill>
              <a:srgbClr val="24215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Did you do that because of X? or Y?</a:t>
            </a:r>
          </a:p>
        </p:txBody>
      </p:sp>
      <p:sp>
        <p:nvSpPr>
          <p:cNvPr id="10" name="Speech Bubble: Oval 9">
            <a:extLst>
              <a:ext uri="{FF2B5EF4-FFF2-40B4-BE49-F238E27FC236}">
                <a16:creationId xmlns:a16="http://schemas.microsoft.com/office/drawing/2014/main" id="{DD45FF39-2C76-42BC-8AB0-3F13DED058C9}"/>
              </a:ext>
            </a:extLst>
          </p:cNvPr>
          <p:cNvSpPr/>
          <p:nvPr/>
        </p:nvSpPr>
        <p:spPr>
          <a:xfrm>
            <a:off x="487489" y="2077450"/>
            <a:ext cx="2667267" cy="1620302"/>
          </a:xfrm>
          <a:prstGeom prst="wedgeEllipseCallout">
            <a:avLst>
              <a:gd name="adj1" fmla="val 30591"/>
              <a:gd name="adj2" fmla="val 55362"/>
            </a:avLst>
          </a:prstGeom>
          <a:solidFill>
            <a:schemeClr val="bg1"/>
          </a:solidFill>
          <a:ln w="19050">
            <a:solidFill>
              <a:srgbClr val="EC1C2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Could you say more about that?</a:t>
            </a:r>
          </a:p>
        </p:txBody>
      </p:sp>
      <p:sp>
        <p:nvSpPr>
          <p:cNvPr id="11" name="Speech Bubble: Oval 10">
            <a:extLst>
              <a:ext uri="{FF2B5EF4-FFF2-40B4-BE49-F238E27FC236}">
                <a16:creationId xmlns:a16="http://schemas.microsoft.com/office/drawing/2014/main" id="{B87920F8-3197-4D1A-8AE7-4DB93DDBFBDA}"/>
              </a:ext>
            </a:extLst>
          </p:cNvPr>
          <p:cNvSpPr/>
          <p:nvPr/>
        </p:nvSpPr>
        <p:spPr>
          <a:xfrm>
            <a:off x="159537" y="5054337"/>
            <a:ext cx="2667267" cy="1854283"/>
          </a:xfrm>
          <a:prstGeom prst="wedgeEllipseCallout">
            <a:avLst>
              <a:gd name="adj1" fmla="val 51617"/>
              <a:gd name="adj2" fmla="val 39833"/>
            </a:avLst>
          </a:prstGeom>
          <a:solidFill>
            <a:schemeClr val="bg1"/>
          </a:solidFill>
          <a:ln w="19050">
            <a:solidFill>
              <a:srgbClr val="EC1C2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What led you to that conclusion?</a:t>
            </a:r>
          </a:p>
        </p:txBody>
      </p:sp>
      <p:sp>
        <p:nvSpPr>
          <p:cNvPr id="12" name="Speech Bubble: Oval 11">
            <a:extLst>
              <a:ext uri="{FF2B5EF4-FFF2-40B4-BE49-F238E27FC236}">
                <a16:creationId xmlns:a16="http://schemas.microsoft.com/office/drawing/2014/main" id="{BD1AA43C-AC63-4840-86B6-A0CF4FA64D28}"/>
              </a:ext>
            </a:extLst>
          </p:cNvPr>
          <p:cNvSpPr/>
          <p:nvPr/>
        </p:nvSpPr>
        <p:spPr>
          <a:xfrm>
            <a:off x="4925602" y="4403512"/>
            <a:ext cx="2667267" cy="1510949"/>
          </a:xfrm>
          <a:prstGeom prst="wedgeEllipseCallout">
            <a:avLst>
              <a:gd name="adj1" fmla="val -60077"/>
              <a:gd name="adj2" fmla="val -7576"/>
            </a:avLst>
          </a:prstGeom>
          <a:solidFill>
            <a:schemeClr val="bg1"/>
          </a:solidFill>
          <a:ln w="19050">
            <a:solidFill>
              <a:srgbClr val="24215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Why don’t you try what I’m suggesting?</a:t>
            </a:r>
          </a:p>
        </p:txBody>
      </p:sp>
      <p:sp>
        <p:nvSpPr>
          <p:cNvPr id="13" name="Speech Bubble: Oval 12">
            <a:extLst>
              <a:ext uri="{FF2B5EF4-FFF2-40B4-BE49-F238E27FC236}">
                <a16:creationId xmlns:a16="http://schemas.microsoft.com/office/drawing/2014/main" id="{B1D2D327-685A-4CEA-BE6C-47E44A67E4A1}"/>
              </a:ext>
            </a:extLst>
          </p:cNvPr>
          <p:cNvSpPr/>
          <p:nvPr/>
        </p:nvSpPr>
        <p:spPr>
          <a:xfrm>
            <a:off x="4526174" y="1670448"/>
            <a:ext cx="2341880" cy="1539881"/>
          </a:xfrm>
          <a:prstGeom prst="wedgeEllipseCallout">
            <a:avLst/>
          </a:prstGeom>
          <a:solidFill>
            <a:schemeClr val="bg1"/>
          </a:solidFill>
          <a:ln w="19050">
            <a:solidFill>
              <a:srgbClr val="24215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Why are you so defensive?</a:t>
            </a:r>
          </a:p>
        </p:txBody>
      </p:sp>
      <p:sp>
        <p:nvSpPr>
          <p:cNvPr id="14" name="Speech Bubble: Oval 13">
            <a:extLst>
              <a:ext uri="{FF2B5EF4-FFF2-40B4-BE49-F238E27FC236}">
                <a16:creationId xmlns:a16="http://schemas.microsoft.com/office/drawing/2014/main" id="{43C475F5-FF21-4A04-AA72-2E31F73A4E9C}"/>
              </a:ext>
            </a:extLst>
          </p:cNvPr>
          <p:cNvSpPr/>
          <p:nvPr/>
        </p:nvSpPr>
        <p:spPr>
          <a:xfrm>
            <a:off x="1692688" y="4561424"/>
            <a:ext cx="2667267" cy="1325563"/>
          </a:xfrm>
          <a:prstGeom prst="wedgeEllipseCallout">
            <a:avLst>
              <a:gd name="adj1" fmla="val 51149"/>
              <a:gd name="adj2" fmla="val 44947"/>
            </a:avLst>
          </a:prstGeom>
          <a:solidFill>
            <a:schemeClr val="bg1"/>
          </a:solidFill>
          <a:ln w="19050">
            <a:solidFill>
              <a:srgbClr val="EC1C2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How can you achieve?</a:t>
            </a:r>
          </a:p>
        </p:txBody>
      </p:sp>
      <p:sp>
        <p:nvSpPr>
          <p:cNvPr id="15" name="Speech Bubble: Oval 14">
            <a:extLst>
              <a:ext uri="{FF2B5EF4-FFF2-40B4-BE49-F238E27FC236}">
                <a16:creationId xmlns:a16="http://schemas.microsoft.com/office/drawing/2014/main" id="{F98D3658-F2F6-4671-BAF1-4CD1A7A7FA03}"/>
              </a:ext>
            </a:extLst>
          </p:cNvPr>
          <p:cNvSpPr/>
          <p:nvPr/>
        </p:nvSpPr>
        <p:spPr>
          <a:xfrm>
            <a:off x="2044631" y="3200054"/>
            <a:ext cx="2437959" cy="1299199"/>
          </a:xfrm>
          <a:prstGeom prst="wedgeEllipseCallout">
            <a:avLst>
              <a:gd name="adj1" fmla="val 43921"/>
              <a:gd name="adj2" fmla="val 55055"/>
            </a:avLst>
          </a:prstGeom>
          <a:solidFill>
            <a:schemeClr val="bg1"/>
          </a:solidFill>
          <a:ln w="19050">
            <a:solidFill>
              <a:srgbClr val="EC1C2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What makes you…?</a:t>
            </a:r>
          </a:p>
        </p:txBody>
      </p:sp>
      <p:sp>
        <p:nvSpPr>
          <p:cNvPr id="16" name="Speech Bubble: Oval 15">
            <a:extLst>
              <a:ext uri="{FF2B5EF4-FFF2-40B4-BE49-F238E27FC236}">
                <a16:creationId xmlns:a16="http://schemas.microsoft.com/office/drawing/2014/main" id="{EDD90DFC-00BD-4693-9872-32F09C582924}"/>
              </a:ext>
            </a:extLst>
          </p:cNvPr>
          <p:cNvSpPr/>
          <p:nvPr/>
        </p:nvSpPr>
        <p:spPr>
          <a:xfrm>
            <a:off x="7436703" y="4453228"/>
            <a:ext cx="1785456" cy="1411515"/>
          </a:xfrm>
          <a:prstGeom prst="wedgeEllipseCallout">
            <a:avLst>
              <a:gd name="adj1" fmla="val -60077"/>
              <a:gd name="adj2" fmla="val -7576"/>
            </a:avLst>
          </a:prstGeom>
          <a:solidFill>
            <a:schemeClr val="bg1"/>
          </a:solidFill>
          <a:ln w="19050">
            <a:solidFill>
              <a:srgbClr val="24215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lumMod val="50000"/>
                  </a:schemeClr>
                </a:solidFill>
                <a:latin typeface="Arial" panose="020B0604020202020204" pitchFamily="34" charset="0"/>
                <a:cs typeface="Arial" panose="020B0604020202020204" pitchFamily="34" charset="0"/>
              </a:rPr>
              <a:t>What’s the matter with you?</a:t>
            </a:r>
          </a:p>
        </p:txBody>
      </p:sp>
      <p:sp>
        <p:nvSpPr>
          <p:cNvPr id="3" name="Text Placeholder 2">
            <a:extLst>
              <a:ext uri="{FF2B5EF4-FFF2-40B4-BE49-F238E27FC236}">
                <a16:creationId xmlns:a16="http://schemas.microsoft.com/office/drawing/2014/main" id="{2622B6D5-6C13-47FD-A5B0-B16CD2571BDF}"/>
              </a:ext>
            </a:extLst>
          </p:cNvPr>
          <p:cNvSpPr>
            <a:spLocks noGrp="1"/>
          </p:cNvSpPr>
          <p:nvPr>
            <p:ph type="body" sz="quarter" idx="14"/>
          </p:nvPr>
        </p:nvSpPr>
        <p:spPr>
          <a:xfrm>
            <a:off x="487490" y="791318"/>
            <a:ext cx="5813536" cy="965908"/>
          </a:xfrm>
        </p:spPr>
        <p:txBody>
          <a:bodyPr/>
          <a:lstStyle/>
          <a:p>
            <a:r>
              <a:rPr lang="en-US" dirty="0"/>
              <a:t>Inquiry that encourages learning</a:t>
            </a:r>
            <a:endParaRPr lang="en-UG" dirty="0"/>
          </a:p>
        </p:txBody>
      </p:sp>
    </p:spTree>
    <p:extLst>
      <p:ext uri="{BB962C8B-B14F-4D97-AF65-F5344CB8AC3E}">
        <p14:creationId xmlns:p14="http://schemas.microsoft.com/office/powerpoint/2010/main" val="202612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2DF9EE-04C9-4062-B7A2-CBB76525D223}"/>
              </a:ext>
            </a:extLst>
          </p:cNvPr>
          <p:cNvSpPr>
            <a:spLocks noGrp="1"/>
          </p:cNvSpPr>
          <p:nvPr>
            <p:ph type="body" sz="quarter" idx="14"/>
          </p:nvPr>
        </p:nvSpPr>
        <p:spPr/>
        <p:txBody>
          <a:bodyPr/>
          <a:lstStyle/>
          <a:p>
            <a:r>
              <a:rPr lang="en-US" dirty="0"/>
              <a:t>How to facilitate a meeting</a:t>
            </a:r>
            <a:endParaRPr lang="en-UG" dirty="0"/>
          </a:p>
        </p:txBody>
      </p:sp>
      <p:sp>
        <p:nvSpPr>
          <p:cNvPr id="4" name="Title 1">
            <a:extLst>
              <a:ext uri="{FF2B5EF4-FFF2-40B4-BE49-F238E27FC236}">
                <a16:creationId xmlns:a16="http://schemas.microsoft.com/office/drawing/2014/main" id="{69D671A2-2218-4B4E-A293-9B9E100FB187}"/>
              </a:ext>
            </a:extLst>
          </p:cNvPr>
          <p:cNvSpPr txBox="1">
            <a:spLocks/>
          </p:cNvSpPr>
          <p:nvPr/>
        </p:nvSpPr>
        <p:spPr>
          <a:xfrm>
            <a:off x="0" y="0"/>
            <a:ext cx="0" cy="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How to facilitate a meeting</a:t>
            </a:r>
          </a:p>
        </p:txBody>
      </p:sp>
      <p:sp>
        <p:nvSpPr>
          <p:cNvPr id="5" name="Content Placeholder 2">
            <a:extLst>
              <a:ext uri="{FF2B5EF4-FFF2-40B4-BE49-F238E27FC236}">
                <a16:creationId xmlns:a16="http://schemas.microsoft.com/office/drawing/2014/main" id="{F2845A3A-47AA-4F38-A0F9-5978607147ED}"/>
              </a:ext>
            </a:extLst>
          </p:cNvPr>
          <p:cNvSpPr txBox="1">
            <a:spLocks/>
          </p:cNvSpPr>
          <p:nvPr/>
        </p:nvSpPr>
        <p:spPr>
          <a:xfrm>
            <a:off x="969307" y="2554695"/>
            <a:ext cx="2080637" cy="1075762"/>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800"/>
              </a:spcBef>
              <a:buNone/>
            </a:pPr>
            <a:r>
              <a:rPr lang="en-US" sz="1350" spc="50" dirty="0">
                <a:latin typeface="Arial" panose="020B0604020202020204" pitchFamily="34" charset="0"/>
                <a:cs typeface="Arial" panose="020B0604020202020204" pitchFamily="34" charset="0"/>
              </a:rPr>
              <a:t>Avoid presenting without pause</a:t>
            </a:r>
          </a:p>
        </p:txBody>
      </p:sp>
      <p:pic>
        <p:nvPicPr>
          <p:cNvPr id="6" name="Graphic 5" descr="Checkbox Crossed">
            <a:extLst>
              <a:ext uri="{FF2B5EF4-FFF2-40B4-BE49-F238E27FC236}">
                <a16:creationId xmlns:a16="http://schemas.microsoft.com/office/drawing/2014/main" id="{83A760DB-A6DD-429B-875C-D7266875C8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4865" y="2467065"/>
            <a:ext cx="685800" cy="685800"/>
          </a:xfrm>
          <a:prstGeom prst="rect">
            <a:avLst/>
          </a:prstGeom>
        </p:spPr>
      </p:pic>
      <p:grpSp>
        <p:nvGrpSpPr>
          <p:cNvPr id="7" name="Group 6">
            <a:extLst>
              <a:ext uri="{FF2B5EF4-FFF2-40B4-BE49-F238E27FC236}">
                <a16:creationId xmlns:a16="http://schemas.microsoft.com/office/drawing/2014/main" id="{DEA7D037-AA1A-444E-A920-850A7C6514B3}"/>
              </a:ext>
            </a:extLst>
          </p:cNvPr>
          <p:cNvGrpSpPr/>
          <p:nvPr/>
        </p:nvGrpSpPr>
        <p:grpSpPr>
          <a:xfrm>
            <a:off x="3049944" y="2467065"/>
            <a:ext cx="2619912" cy="1081802"/>
            <a:chOff x="4066592" y="2146420"/>
            <a:chExt cx="3493216" cy="1442402"/>
          </a:xfrm>
        </p:grpSpPr>
        <p:sp>
          <p:nvSpPr>
            <p:cNvPr id="8" name="Content Placeholder 2">
              <a:extLst>
                <a:ext uri="{FF2B5EF4-FFF2-40B4-BE49-F238E27FC236}">
                  <a16:creationId xmlns:a16="http://schemas.microsoft.com/office/drawing/2014/main" id="{9FD921B8-C46A-4468-AB35-E3BB16DA3E08}"/>
                </a:ext>
              </a:extLst>
            </p:cNvPr>
            <p:cNvSpPr txBox="1">
              <a:spLocks/>
            </p:cNvSpPr>
            <p:nvPr/>
          </p:nvSpPr>
          <p:spPr>
            <a:xfrm>
              <a:off x="4859182" y="2263259"/>
              <a:ext cx="2700626" cy="1325563"/>
            </a:xfrm>
            <a:prstGeom prst="rect">
              <a:avLst/>
            </a:prstGeom>
          </p:spPr>
          <p:txBody>
            <a:bodyPr vert="horz" lIns="68580" tIns="34290" rIns="68580" bIns="3429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pPr>
              <a:r>
                <a:rPr lang="en-US" sz="1350" dirty="0"/>
                <a:t>Maintaining the status quo and speaking in generalities</a:t>
              </a:r>
            </a:p>
          </p:txBody>
        </p:sp>
        <p:pic>
          <p:nvPicPr>
            <p:cNvPr id="9" name="Graphic 8" descr="Checkbox Crossed">
              <a:extLst>
                <a:ext uri="{FF2B5EF4-FFF2-40B4-BE49-F238E27FC236}">
                  <a16:creationId xmlns:a16="http://schemas.microsoft.com/office/drawing/2014/main" id="{E0BE0DC4-0DD9-4955-8FF7-83628D4DFC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66592" y="2146420"/>
              <a:ext cx="914400" cy="914400"/>
            </a:xfrm>
            <a:prstGeom prst="rect">
              <a:avLst/>
            </a:prstGeom>
          </p:spPr>
        </p:pic>
      </p:grpSp>
      <p:grpSp>
        <p:nvGrpSpPr>
          <p:cNvPr id="10" name="Group 9">
            <a:extLst>
              <a:ext uri="{FF2B5EF4-FFF2-40B4-BE49-F238E27FC236}">
                <a16:creationId xmlns:a16="http://schemas.microsoft.com/office/drawing/2014/main" id="{E95D9655-7844-4415-8840-FCBAAB7EE543}"/>
              </a:ext>
            </a:extLst>
          </p:cNvPr>
          <p:cNvGrpSpPr/>
          <p:nvPr/>
        </p:nvGrpSpPr>
        <p:grpSpPr>
          <a:xfrm>
            <a:off x="5661692" y="2467065"/>
            <a:ext cx="3048525" cy="1081802"/>
            <a:chOff x="7548922" y="2146420"/>
            <a:chExt cx="4064700" cy="1442402"/>
          </a:xfrm>
        </p:grpSpPr>
        <p:sp>
          <p:nvSpPr>
            <p:cNvPr id="11" name="Content Placeholder 2">
              <a:extLst>
                <a:ext uri="{FF2B5EF4-FFF2-40B4-BE49-F238E27FC236}">
                  <a16:creationId xmlns:a16="http://schemas.microsoft.com/office/drawing/2014/main" id="{3B637E72-ADE5-4C08-ABEF-0DC851AAB821}"/>
                </a:ext>
              </a:extLst>
            </p:cNvPr>
            <p:cNvSpPr txBox="1">
              <a:spLocks/>
            </p:cNvSpPr>
            <p:nvPr/>
          </p:nvSpPr>
          <p:spPr>
            <a:xfrm>
              <a:off x="8352398" y="2263259"/>
              <a:ext cx="3261224" cy="1325563"/>
            </a:xfrm>
            <a:prstGeom prst="rect">
              <a:avLst/>
            </a:prstGeom>
          </p:spPr>
          <p:txBody>
            <a:bodyPr vert="horz" lIns="68580" tIns="34290" rIns="68580" bIns="3429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pPr>
              <a:r>
                <a:rPr lang="en-US" sz="1500" dirty="0"/>
                <a:t>Answering your own questions</a:t>
              </a:r>
            </a:p>
          </p:txBody>
        </p:sp>
        <p:pic>
          <p:nvPicPr>
            <p:cNvPr id="12" name="Graphic 11" descr="Checkbox Crossed">
              <a:extLst>
                <a:ext uri="{FF2B5EF4-FFF2-40B4-BE49-F238E27FC236}">
                  <a16:creationId xmlns:a16="http://schemas.microsoft.com/office/drawing/2014/main" id="{C00BA73C-DD7A-48CB-81C1-E090260CDC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48922" y="2146420"/>
              <a:ext cx="914400" cy="914400"/>
            </a:xfrm>
            <a:prstGeom prst="rect">
              <a:avLst/>
            </a:prstGeom>
          </p:spPr>
        </p:pic>
      </p:grpSp>
      <p:grpSp>
        <p:nvGrpSpPr>
          <p:cNvPr id="13" name="Group 12">
            <a:extLst>
              <a:ext uri="{FF2B5EF4-FFF2-40B4-BE49-F238E27FC236}">
                <a16:creationId xmlns:a16="http://schemas.microsoft.com/office/drawing/2014/main" id="{6C143E6D-43D0-4442-87F0-751600E2E9A9}"/>
              </a:ext>
            </a:extLst>
          </p:cNvPr>
          <p:cNvGrpSpPr/>
          <p:nvPr/>
        </p:nvGrpSpPr>
        <p:grpSpPr>
          <a:xfrm>
            <a:off x="372622" y="3828437"/>
            <a:ext cx="2815772" cy="1152420"/>
            <a:chOff x="496829" y="3961582"/>
            <a:chExt cx="3754362" cy="1536560"/>
          </a:xfrm>
        </p:grpSpPr>
        <p:pic>
          <p:nvPicPr>
            <p:cNvPr id="14" name="Graphic 13" descr="Checkbox Checked">
              <a:extLst>
                <a:ext uri="{FF2B5EF4-FFF2-40B4-BE49-F238E27FC236}">
                  <a16:creationId xmlns:a16="http://schemas.microsoft.com/office/drawing/2014/main" id="{3EA39A62-C3CB-4AC8-8901-9F6452954D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829" y="3961582"/>
              <a:ext cx="914400" cy="914400"/>
            </a:xfrm>
            <a:prstGeom prst="rect">
              <a:avLst/>
            </a:prstGeom>
          </p:spPr>
        </p:pic>
        <p:sp>
          <p:nvSpPr>
            <p:cNvPr id="15" name="Content Placeholder 2">
              <a:extLst>
                <a:ext uri="{FF2B5EF4-FFF2-40B4-BE49-F238E27FC236}">
                  <a16:creationId xmlns:a16="http://schemas.microsoft.com/office/drawing/2014/main" id="{7B661916-82A9-49F3-AA34-03B3A9494997}"/>
                </a:ext>
              </a:extLst>
            </p:cNvPr>
            <p:cNvSpPr txBox="1">
              <a:spLocks/>
            </p:cNvSpPr>
            <p:nvPr/>
          </p:nvSpPr>
          <p:spPr>
            <a:xfrm>
              <a:off x="1289419" y="4063793"/>
              <a:ext cx="2961772" cy="1434349"/>
            </a:xfrm>
            <a:prstGeom prst="rect">
              <a:avLst/>
            </a:prstGeom>
          </p:spPr>
          <p:txBody>
            <a:bodyPr vert="horz" lIns="68580" tIns="34290" rIns="68580" bIns="3429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pPr>
              <a:r>
                <a:rPr lang="en-US" sz="1350" dirty="0"/>
                <a:t>Separate out your analyses with opportunities for discussion</a:t>
              </a:r>
            </a:p>
          </p:txBody>
        </p:sp>
      </p:grpSp>
      <p:grpSp>
        <p:nvGrpSpPr>
          <p:cNvPr id="16" name="Group 15">
            <a:extLst>
              <a:ext uri="{FF2B5EF4-FFF2-40B4-BE49-F238E27FC236}">
                <a16:creationId xmlns:a16="http://schemas.microsoft.com/office/drawing/2014/main" id="{5DE7A927-8107-4EE6-AD1F-17AC50C143AE}"/>
              </a:ext>
            </a:extLst>
          </p:cNvPr>
          <p:cNvGrpSpPr/>
          <p:nvPr/>
        </p:nvGrpSpPr>
        <p:grpSpPr>
          <a:xfrm>
            <a:off x="3047701" y="3823505"/>
            <a:ext cx="2760605" cy="1186881"/>
            <a:chOff x="4063601" y="3955007"/>
            <a:chExt cx="3680806" cy="1582508"/>
          </a:xfrm>
        </p:grpSpPr>
        <p:pic>
          <p:nvPicPr>
            <p:cNvPr id="17" name="Graphic 16" descr="Checkbox Checked">
              <a:extLst>
                <a:ext uri="{FF2B5EF4-FFF2-40B4-BE49-F238E27FC236}">
                  <a16:creationId xmlns:a16="http://schemas.microsoft.com/office/drawing/2014/main" id="{756810FC-80CD-423B-A362-77E3F3F44E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3601" y="3955007"/>
              <a:ext cx="914400" cy="914400"/>
            </a:xfrm>
            <a:prstGeom prst="rect">
              <a:avLst/>
            </a:prstGeom>
          </p:spPr>
        </p:pic>
        <p:sp>
          <p:nvSpPr>
            <p:cNvPr id="18" name="Content Placeholder 2">
              <a:extLst>
                <a:ext uri="{FF2B5EF4-FFF2-40B4-BE49-F238E27FC236}">
                  <a16:creationId xmlns:a16="http://schemas.microsoft.com/office/drawing/2014/main" id="{3F15633B-70D9-430C-AEF1-1677920474AA}"/>
                </a:ext>
              </a:extLst>
            </p:cNvPr>
            <p:cNvSpPr txBox="1">
              <a:spLocks/>
            </p:cNvSpPr>
            <p:nvPr/>
          </p:nvSpPr>
          <p:spPr>
            <a:xfrm>
              <a:off x="4859180" y="4103166"/>
              <a:ext cx="2885227" cy="1434349"/>
            </a:xfrm>
            <a:prstGeom prst="rect">
              <a:avLst/>
            </a:prstGeom>
          </p:spPr>
          <p:txBody>
            <a:bodyPr vert="horz" lIns="68580" tIns="34290" rIns="68580" bIns="34290" rtlCol="0">
              <a:normAutofit lnSpcReduction="10000"/>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pPr>
              <a:r>
                <a:rPr lang="en-US" sz="1350" dirty="0"/>
                <a:t>Organize meetings around priorities and problems; be prepared and have an objective for each slide</a:t>
              </a:r>
            </a:p>
          </p:txBody>
        </p:sp>
      </p:grpSp>
      <p:grpSp>
        <p:nvGrpSpPr>
          <p:cNvPr id="19" name="Group 18">
            <a:extLst>
              <a:ext uri="{FF2B5EF4-FFF2-40B4-BE49-F238E27FC236}">
                <a16:creationId xmlns:a16="http://schemas.microsoft.com/office/drawing/2014/main" id="{0F2C1721-D7E7-4F0C-9F32-A93360C9A3C6}"/>
              </a:ext>
            </a:extLst>
          </p:cNvPr>
          <p:cNvGrpSpPr/>
          <p:nvPr/>
        </p:nvGrpSpPr>
        <p:grpSpPr>
          <a:xfrm>
            <a:off x="5661691" y="3848201"/>
            <a:ext cx="3244184" cy="1430642"/>
            <a:chOff x="7548921" y="3987934"/>
            <a:chExt cx="3965054" cy="1907523"/>
          </a:xfrm>
        </p:grpSpPr>
        <p:pic>
          <p:nvPicPr>
            <p:cNvPr id="20" name="Graphic 19" descr="Checkbox Checked">
              <a:extLst>
                <a:ext uri="{FF2B5EF4-FFF2-40B4-BE49-F238E27FC236}">
                  <a16:creationId xmlns:a16="http://schemas.microsoft.com/office/drawing/2014/main" id="{F8EC8774-5ED8-44AC-889C-DF18B1DB27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8921" y="3987934"/>
              <a:ext cx="914400" cy="914400"/>
            </a:xfrm>
            <a:prstGeom prst="rect">
              <a:avLst/>
            </a:prstGeom>
          </p:spPr>
        </p:pic>
        <p:sp>
          <p:nvSpPr>
            <p:cNvPr id="21" name="Content Placeholder 2">
              <a:extLst>
                <a:ext uri="{FF2B5EF4-FFF2-40B4-BE49-F238E27FC236}">
                  <a16:creationId xmlns:a16="http://schemas.microsoft.com/office/drawing/2014/main" id="{FAF6AA5D-A95D-4B05-93E0-E6183B4F89AC}"/>
                </a:ext>
              </a:extLst>
            </p:cNvPr>
            <p:cNvSpPr txBox="1">
              <a:spLocks/>
            </p:cNvSpPr>
            <p:nvPr/>
          </p:nvSpPr>
          <p:spPr>
            <a:xfrm>
              <a:off x="8352396" y="4152232"/>
              <a:ext cx="3161579" cy="1743225"/>
            </a:xfrm>
            <a:prstGeom prst="rect">
              <a:avLst/>
            </a:prstGeom>
          </p:spPr>
          <p:txBody>
            <a:bodyPr vert="horz" lIns="68580" tIns="34290" rIns="68580" bIns="3429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pPr>
              <a:r>
                <a:rPr lang="en-US" sz="1350" dirty="0"/>
                <a:t>Ensure the concerns, perspectives, and solutions of invited stakeholders are heard</a:t>
              </a:r>
            </a:p>
          </p:txBody>
        </p:sp>
      </p:grpSp>
      <p:sp>
        <p:nvSpPr>
          <p:cNvPr id="22" name="TextBox 21">
            <a:extLst>
              <a:ext uri="{FF2B5EF4-FFF2-40B4-BE49-F238E27FC236}">
                <a16:creationId xmlns:a16="http://schemas.microsoft.com/office/drawing/2014/main" id="{8FA70D41-F22A-453E-B227-40D812C73F4B}"/>
              </a:ext>
            </a:extLst>
          </p:cNvPr>
          <p:cNvSpPr txBox="1"/>
          <p:nvPr/>
        </p:nvSpPr>
        <p:spPr>
          <a:xfrm>
            <a:off x="514217" y="2146125"/>
            <a:ext cx="7761565" cy="323165"/>
          </a:xfrm>
          <a:prstGeom prst="rect">
            <a:avLst/>
          </a:prstGeom>
          <a:solidFill>
            <a:srgbClr val="4ED4E8"/>
          </a:solidFill>
          <a:ln>
            <a:solidFill>
              <a:srgbClr val="4ED4E8"/>
            </a:solidFill>
          </a:ln>
        </p:spPr>
        <p:txBody>
          <a:bodyPr wrap="square" rtlCol="0">
            <a:spAutoFit/>
          </a:bodyPr>
          <a:lstStyle/>
          <a:p>
            <a:pPr algn="ctr"/>
            <a:r>
              <a:rPr lang="en-US" sz="1500" b="1" dirty="0">
                <a:solidFill>
                  <a:srgbClr val="242154"/>
                </a:solidFill>
                <a:latin typeface="Arial" panose="020B0604020202020204" pitchFamily="34" charset="0"/>
                <a:cs typeface="Arial" panose="020B0604020202020204" pitchFamily="34" charset="0"/>
              </a:rPr>
              <a:t>During data review, avoid</a:t>
            </a:r>
          </a:p>
        </p:txBody>
      </p:sp>
      <p:sp>
        <p:nvSpPr>
          <p:cNvPr id="23" name="TextBox 22">
            <a:extLst>
              <a:ext uri="{FF2B5EF4-FFF2-40B4-BE49-F238E27FC236}">
                <a16:creationId xmlns:a16="http://schemas.microsoft.com/office/drawing/2014/main" id="{3BF705EF-F04F-4750-8A4F-E814074659A0}"/>
              </a:ext>
            </a:extLst>
          </p:cNvPr>
          <p:cNvSpPr txBox="1"/>
          <p:nvPr/>
        </p:nvSpPr>
        <p:spPr>
          <a:xfrm>
            <a:off x="514216" y="3512247"/>
            <a:ext cx="7761566" cy="323165"/>
          </a:xfrm>
          <a:prstGeom prst="rect">
            <a:avLst/>
          </a:prstGeom>
          <a:solidFill>
            <a:srgbClr val="4ED4E8"/>
          </a:solidFill>
          <a:ln>
            <a:solidFill>
              <a:srgbClr val="4ED4E8"/>
            </a:solidFill>
          </a:ln>
        </p:spPr>
        <p:txBody>
          <a:bodyPr wrap="square" rtlCol="0">
            <a:spAutoFit/>
          </a:bodyPr>
          <a:lstStyle/>
          <a:p>
            <a:pPr algn="ctr"/>
            <a:r>
              <a:rPr lang="en-US" sz="1500" b="1" dirty="0">
                <a:solidFill>
                  <a:srgbClr val="242154"/>
                </a:solidFill>
                <a:latin typeface="Arial" panose="020B0604020202020204" pitchFamily="34" charset="0"/>
                <a:cs typeface="Arial" panose="020B0604020202020204" pitchFamily="34" charset="0"/>
              </a:rPr>
              <a:t>Instead, be sure to</a:t>
            </a:r>
          </a:p>
        </p:txBody>
      </p:sp>
      <p:sp>
        <p:nvSpPr>
          <p:cNvPr id="24" name="TextBox 23">
            <a:extLst>
              <a:ext uri="{FF2B5EF4-FFF2-40B4-BE49-F238E27FC236}">
                <a16:creationId xmlns:a16="http://schemas.microsoft.com/office/drawing/2014/main" id="{99A449DB-8537-4B35-B945-2A05E030C296}"/>
              </a:ext>
            </a:extLst>
          </p:cNvPr>
          <p:cNvSpPr txBox="1"/>
          <p:nvPr/>
        </p:nvSpPr>
        <p:spPr>
          <a:xfrm>
            <a:off x="1139314" y="5784259"/>
            <a:ext cx="6865371" cy="923330"/>
          </a:xfrm>
          <a:prstGeom prst="rect">
            <a:avLst/>
          </a:prstGeom>
          <a:noFill/>
        </p:spPr>
        <p:txBody>
          <a:bodyPr wrap="square" rtlCol="0">
            <a:spAutoFit/>
          </a:bodyPr>
          <a:lstStyle/>
          <a:p>
            <a:pPr algn="ctr"/>
            <a:r>
              <a:rPr lang="en-US" dirty="0">
                <a:solidFill>
                  <a:srgbClr val="FF0000"/>
                </a:solidFill>
                <a:latin typeface="Arial" panose="020B0604020202020204" pitchFamily="34" charset="0"/>
                <a:cs typeface="Arial" panose="020B0604020202020204" pitchFamily="34" charset="0"/>
              </a:rPr>
              <a:t>“Facilitation is the art of encouraging deeper understanding, fresh thinking, and behavioral transformation.”</a:t>
            </a:r>
          </a:p>
          <a:p>
            <a:pPr algn="ctr"/>
            <a:r>
              <a:rPr lang="en-US"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15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2" grpId="0" animBg="1"/>
      <p:bldP spid="23" grpId="0" animBg="1"/>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AD0595-6BED-46D9-85A9-C449BA787082}"/>
              </a:ext>
            </a:extLst>
          </p:cNvPr>
          <p:cNvSpPr>
            <a:spLocks noGrp="1"/>
          </p:cNvSpPr>
          <p:nvPr>
            <p:ph type="body" sz="quarter" idx="13"/>
          </p:nvPr>
        </p:nvSpPr>
        <p:spPr>
          <a:xfrm>
            <a:off x="554631" y="2292457"/>
            <a:ext cx="8292485" cy="3537868"/>
          </a:xfrm>
        </p:spPr>
        <p:txBody>
          <a:bodyPr/>
          <a:lstStyle/>
          <a:p>
            <a:pPr marL="457200" lvl="2" indent="-457200">
              <a:lnSpc>
                <a:spcPct val="120000"/>
              </a:lnSpc>
              <a:spcBef>
                <a:spcPts val="600"/>
              </a:spcBef>
              <a:spcAft>
                <a:spcPts val="600"/>
              </a:spcAft>
              <a:buClr>
                <a:srgbClr val="4ED4E8"/>
              </a:buClr>
              <a:buFont typeface="+mj-lt"/>
              <a:buAutoNum type="arabicPeriod"/>
            </a:pPr>
            <a:r>
              <a:rPr lang="en-US" dirty="0">
                <a:cs typeface="Arial" panose="020B0604020202020204" pitchFamily="34" charset="0"/>
              </a:rPr>
              <a:t>Introductions (10 minutes) </a:t>
            </a:r>
          </a:p>
          <a:p>
            <a:pPr marL="457200" lvl="2" indent="-457200">
              <a:lnSpc>
                <a:spcPct val="120000"/>
              </a:lnSpc>
              <a:spcBef>
                <a:spcPts val="600"/>
              </a:spcBef>
              <a:spcAft>
                <a:spcPts val="600"/>
              </a:spcAft>
              <a:buClr>
                <a:srgbClr val="4ED4E8"/>
              </a:buClr>
              <a:buFont typeface="+mj-lt"/>
              <a:buAutoNum type="arabicPeriod"/>
            </a:pPr>
            <a:r>
              <a:rPr lang="en-US" dirty="0">
                <a:cs typeface="Arial" panose="020B0604020202020204" pitchFamily="34" charset="0"/>
              </a:rPr>
              <a:t>Review of completeness (15 minutes)</a:t>
            </a:r>
          </a:p>
          <a:p>
            <a:pPr marL="457200" lvl="2" indent="-457200">
              <a:lnSpc>
                <a:spcPct val="120000"/>
              </a:lnSpc>
              <a:spcBef>
                <a:spcPts val="600"/>
              </a:spcBef>
              <a:spcAft>
                <a:spcPts val="600"/>
              </a:spcAft>
              <a:buClr>
                <a:srgbClr val="4ED4E8"/>
              </a:buClr>
              <a:buFont typeface="+mj-lt"/>
              <a:buAutoNum type="arabicPeriod"/>
            </a:pPr>
            <a:r>
              <a:rPr lang="en-US" dirty="0">
                <a:cs typeface="Arial" panose="020B0604020202020204" pitchFamily="34" charset="0"/>
              </a:rPr>
              <a:t>Presentation of priority questions of interest/indicators (45 minutes)*</a:t>
            </a:r>
          </a:p>
          <a:p>
            <a:pPr marL="457200" lvl="2" indent="-457200">
              <a:lnSpc>
                <a:spcPct val="120000"/>
              </a:lnSpc>
              <a:spcBef>
                <a:spcPts val="600"/>
              </a:spcBef>
              <a:spcAft>
                <a:spcPts val="600"/>
              </a:spcAft>
              <a:buClr>
                <a:srgbClr val="4ED4E8"/>
              </a:buClr>
              <a:buFont typeface="+mj-lt"/>
              <a:buAutoNum type="arabicPeriod"/>
            </a:pPr>
            <a:r>
              <a:rPr lang="en-US" dirty="0">
                <a:cs typeface="Arial" panose="020B0604020202020204" pitchFamily="34" charset="0"/>
              </a:rPr>
              <a:t>Discuss and analyze root causes (45 minutes)</a:t>
            </a:r>
          </a:p>
          <a:p>
            <a:pPr marL="457200" lvl="2" indent="-457200">
              <a:lnSpc>
                <a:spcPct val="120000"/>
              </a:lnSpc>
              <a:spcBef>
                <a:spcPts val="600"/>
              </a:spcBef>
              <a:spcAft>
                <a:spcPts val="600"/>
              </a:spcAft>
              <a:buClr>
                <a:srgbClr val="4ED4E8"/>
              </a:buClr>
              <a:buFont typeface="+mj-lt"/>
              <a:buAutoNum type="arabicPeriod"/>
            </a:pPr>
            <a:r>
              <a:rPr lang="en-US" dirty="0">
                <a:cs typeface="Arial" panose="020B0604020202020204" pitchFamily="34" charset="0"/>
              </a:rPr>
              <a:t>Generate and prioritize solutions (45 minutes)</a:t>
            </a:r>
          </a:p>
          <a:p>
            <a:pPr marL="457200" lvl="2" indent="-457200">
              <a:lnSpc>
                <a:spcPct val="120000"/>
              </a:lnSpc>
              <a:spcBef>
                <a:spcPts val="600"/>
              </a:spcBef>
              <a:spcAft>
                <a:spcPts val="600"/>
              </a:spcAft>
              <a:buClr>
                <a:srgbClr val="4ED4E8"/>
              </a:buClr>
              <a:buFont typeface="+mj-lt"/>
              <a:buAutoNum type="arabicPeriod"/>
            </a:pPr>
            <a:r>
              <a:rPr lang="en-US" dirty="0">
                <a:cs typeface="Arial" panose="020B0604020202020204" pitchFamily="34" charset="0"/>
              </a:rPr>
              <a:t>Action plan (40 minutes)</a:t>
            </a:r>
          </a:p>
          <a:p>
            <a:pPr marL="457200" lvl="2" indent="-457200">
              <a:lnSpc>
                <a:spcPct val="120000"/>
              </a:lnSpc>
              <a:spcBef>
                <a:spcPts val="600"/>
              </a:spcBef>
              <a:spcAft>
                <a:spcPts val="600"/>
              </a:spcAft>
              <a:buClr>
                <a:srgbClr val="4ED4E8"/>
              </a:buClr>
              <a:buFont typeface="+mj-lt"/>
              <a:buAutoNum type="arabicPeriod"/>
            </a:pPr>
            <a:r>
              <a:rPr lang="en-US" dirty="0">
                <a:cs typeface="Arial" panose="020B0604020202020204" pitchFamily="34" charset="0"/>
              </a:rPr>
              <a:t>Closing (10 minutes)</a:t>
            </a:r>
          </a:p>
          <a:p>
            <a:endParaRPr lang="en-US" sz="2000" cap="none" dirty="0">
              <a:solidFill>
                <a:schemeClr val="tx1"/>
              </a:solidFill>
            </a:endParaRPr>
          </a:p>
          <a:p>
            <a:endParaRPr lang="en-UG" sz="2000" dirty="0"/>
          </a:p>
        </p:txBody>
      </p:sp>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554631" y="795446"/>
            <a:ext cx="8034737" cy="837214"/>
          </a:xfrm>
        </p:spPr>
        <p:txBody>
          <a:bodyPr/>
          <a:lstStyle/>
          <a:p>
            <a:r>
              <a:rPr lang="en-US" dirty="0"/>
              <a:t>Data Review Meeting:  </a:t>
            </a:r>
            <a:br>
              <a:rPr lang="en-US" dirty="0"/>
            </a:br>
            <a:r>
              <a:rPr lang="en-US" dirty="0">
                <a:solidFill>
                  <a:srgbClr val="00968F"/>
                </a:solidFill>
              </a:rPr>
              <a:t>Sample Agenda: 3 1/2 hours</a:t>
            </a:r>
            <a:endParaRPr lang="en-UG" dirty="0">
              <a:solidFill>
                <a:srgbClr val="00968F"/>
              </a:solidFill>
            </a:endParaRPr>
          </a:p>
        </p:txBody>
      </p:sp>
    </p:spTree>
    <p:extLst>
      <p:ext uri="{BB962C8B-B14F-4D97-AF65-F5344CB8AC3E}">
        <p14:creationId xmlns:p14="http://schemas.microsoft.com/office/powerpoint/2010/main" val="4166391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E66659-137B-4C64-804E-EDF351573BB0}"/>
              </a:ext>
            </a:extLst>
          </p:cNvPr>
          <p:cNvSpPr>
            <a:spLocks noGrp="1"/>
          </p:cNvSpPr>
          <p:nvPr>
            <p:ph type="body" sz="quarter" idx="11"/>
          </p:nvPr>
        </p:nvSpPr>
        <p:spPr>
          <a:xfrm>
            <a:off x="304805" y="1838559"/>
            <a:ext cx="2760603" cy="2592679"/>
          </a:xfrm>
        </p:spPr>
        <p:txBody>
          <a:bodyPr/>
          <a:lstStyle/>
          <a:p>
            <a:r>
              <a:rPr lang="en-GB" dirty="0"/>
              <a:t>Data review meeting facilitation</a:t>
            </a:r>
            <a:endParaRPr lang="en-UG" dirty="0"/>
          </a:p>
        </p:txBody>
      </p:sp>
      <p:sp>
        <p:nvSpPr>
          <p:cNvPr id="57" name="Title 1">
            <a:extLst>
              <a:ext uri="{FF2B5EF4-FFF2-40B4-BE49-F238E27FC236}">
                <a16:creationId xmlns:a16="http://schemas.microsoft.com/office/drawing/2014/main" id="{366363D7-A490-437F-80D0-43F87D30E2F9}"/>
              </a:ext>
            </a:extLst>
          </p:cNvPr>
          <p:cNvSpPr txBox="1">
            <a:spLocks/>
          </p:cNvSpPr>
          <p:nvPr/>
        </p:nvSpPr>
        <p:spPr>
          <a:xfrm>
            <a:off x="153785" y="3317291"/>
            <a:ext cx="3024534" cy="198270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baseline="0">
                <a:solidFill>
                  <a:schemeClr val="bg1"/>
                </a:solidFill>
                <a:latin typeface="+mj-lt"/>
                <a:ea typeface="+mj-ea"/>
                <a:cs typeface="+mj-cs"/>
              </a:defRPr>
            </a:lvl1pPr>
          </a:lstStyle>
          <a:p>
            <a:pPr marL="342900" indent="-342900" algn="l">
              <a:buFont typeface="Arial" panose="020B0604020202020204" pitchFamily="34" charset="0"/>
              <a:buChar char="•"/>
            </a:pPr>
            <a:r>
              <a:rPr lang="en-US" sz="2000" b="0" dirty="0">
                <a:solidFill>
                  <a:srgbClr val="FF0000"/>
                </a:solidFill>
                <a:latin typeface="Arial" panose="020B0604020202020204" pitchFamily="34" charset="0"/>
                <a:cs typeface="Arial" panose="020B0604020202020204" pitchFamily="34" charset="0"/>
              </a:rPr>
              <a:t>Review completeness</a:t>
            </a:r>
          </a:p>
          <a:p>
            <a:pPr marL="342900" indent="-342900" algn="l">
              <a:buFont typeface="Arial" panose="020B0604020202020204" pitchFamily="34" charset="0"/>
              <a:buChar char="•"/>
            </a:pPr>
            <a:r>
              <a:rPr lang="en-US" sz="2000" b="0" dirty="0">
                <a:solidFill>
                  <a:srgbClr val="FF0000"/>
                </a:solidFill>
                <a:latin typeface="Arial" panose="020B0604020202020204" pitchFamily="34" charset="0"/>
                <a:cs typeface="Arial" panose="020B0604020202020204" pitchFamily="34" charset="0"/>
              </a:rPr>
              <a:t>Root causes</a:t>
            </a:r>
          </a:p>
          <a:p>
            <a:pPr marL="342900" indent="-342900" algn="l">
              <a:buFont typeface="Arial" panose="020B0604020202020204" pitchFamily="34" charset="0"/>
              <a:buChar char="•"/>
            </a:pPr>
            <a:r>
              <a:rPr lang="en-US" sz="2000" b="0" dirty="0">
                <a:solidFill>
                  <a:srgbClr val="FF0000"/>
                </a:solidFill>
                <a:latin typeface="Arial" panose="020B0604020202020204" pitchFamily="34" charset="0"/>
                <a:cs typeface="Arial" panose="020B0604020202020204" pitchFamily="34" charset="0"/>
              </a:rPr>
              <a:t>Solution generation and prioritization</a:t>
            </a:r>
          </a:p>
        </p:txBody>
      </p:sp>
      <p:grpSp>
        <p:nvGrpSpPr>
          <p:cNvPr id="55" name="Group 54">
            <a:extLst>
              <a:ext uri="{FF2B5EF4-FFF2-40B4-BE49-F238E27FC236}">
                <a16:creationId xmlns:a16="http://schemas.microsoft.com/office/drawing/2014/main" id="{B0B4DF0B-3A2A-4ABF-BE3E-C7D84E3DD9C3}"/>
              </a:ext>
            </a:extLst>
          </p:cNvPr>
          <p:cNvGrpSpPr/>
          <p:nvPr/>
        </p:nvGrpSpPr>
        <p:grpSpPr>
          <a:xfrm>
            <a:off x="4001244" y="1086871"/>
            <a:ext cx="4664793" cy="4684258"/>
            <a:chOff x="3858601" y="918601"/>
            <a:chExt cx="4664793" cy="4684258"/>
          </a:xfrm>
        </p:grpSpPr>
        <p:sp>
          <p:nvSpPr>
            <p:cNvPr id="56" name="Freeform: Shape 55">
              <a:extLst>
                <a:ext uri="{FF2B5EF4-FFF2-40B4-BE49-F238E27FC236}">
                  <a16:creationId xmlns:a16="http://schemas.microsoft.com/office/drawing/2014/main" id="{7A9BFA46-E8AB-4951-AC69-9D9FFCDA38E3}"/>
                </a:ext>
              </a:extLst>
            </p:cNvPr>
            <p:cNvSpPr/>
            <p:nvPr/>
          </p:nvSpPr>
          <p:spPr>
            <a:xfrm>
              <a:off x="6769279" y="3479740"/>
              <a:ext cx="1706163" cy="1533141"/>
            </a:xfrm>
            <a:custGeom>
              <a:avLst/>
              <a:gdLst>
                <a:gd name="connsiteX0" fmla="*/ 0 w 2323044"/>
                <a:gd name="connsiteY0" fmla="*/ 509975 h 2087464"/>
                <a:gd name="connsiteX1" fmla="*/ 1323661 w 2323044"/>
                <a:gd name="connsiteY1" fmla="*/ 2087465 h 2087464"/>
                <a:gd name="connsiteX2" fmla="*/ 2323045 w 2323044"/>
                <a:gd name="connsiteY2" fmla="*/ 357633 h 2087464"/>
                <a:gd name="connsiteX3" fmla="*/ 294737 w 2323044"/>
                <a:gd name="connsiteY3" fmla="*/ 0 h 2087464"/>
                <a:gd name="connsiteX4" fmla="*/ 0 w 2323044"/>
                <a:gd name="connsiteY4" fmla="*/ 509975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0" y="509975"/>
                  </a:moveTo>
                  <a:lnTo>
                    <a:pt x="1323661" y="2087465"/>
                  </a:lnTo>
                  <a:cubicBezTo>
                    <a:pt x="1824213" y="1641358"/>
                    <a:pt x="2182818" y="1039394"/>
                    <a:pt x="2323045" y="357633"/>
                  </a:cubicBezTo>
                  <a:lnTo>
                    <a:pt x="294737" y="0"/>
                  </a:lnTo>
                  <a:cubicBezTo>
                    <a:pt x="243133" y="196093"/>
                    <a:pt x="139778" y="371245"/>
                    <a:pt x="0" y="509975"/>
                  </a:cubicBezTo>
                  <a:close/>
                </a:path>
              </a:pathLst>
            </a:custGeom>
            <a:solidFill>
              <a:srgbClr val="93A7AC"/>
            </a:solidFill>
            <a:ln w="3810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992378AC-B7A0-41CF-867A-84808BB34FA6}"/>
                </a:ext>
              </a:extLst>
            </p:cNvPr>
            <p:cNvSpPr/>
            <p:nvPr/>
          </p:nvSpPr>
          <p:spPr>
            <a:xfrm>
              <a:off x="4757157" y="3942615"/>
              <a:ext cx="1378684" cy="1660244"/>
            </a:xfrm>
            <a:custGeom>
              <a:avLst/>
              <a:gdLst>
                <a:gd name="connsiteX0" fmla="*/ 1323661 w 1877162"/>
                <a:gd name="connsiteY0" fmla="*/ 0 h 2260522"/>
                <a:gd name="connsiteX1" fmla="*/ 0 w 1877162"/>
                <a:gd name="connsiteY1" fmla="*/ 1577415 h 2260522"/>
                <a:gd name="connsiteX2" fmla="*/ 1877163 w 1877162"/>
                <a:gd name="connsiteY2" fmla="*/ 2260523 h 2260522"/>
                <a:gd name="connsiteX3" fmla="*/ 1877163 w 1877162"/>
                <a:gd name="connsiteY3" fmla="*/ 201327 h 2260522"/>
                <a:gd name="connsiteX4" fmla="*/ 1323661 w 1877162"/>
                <a:gd name="connsiteY4" fmla="*/ 0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1323661" y="0"/>
                  </a:moveTo>
                  <a:lnTo>
                    <a:pt x="0" y="1577415"/>
                  </a:lnTo>
                  <a:cubicBezTo>
                    <a:pt x="518950" y="1987997"/>
                    <a:pt x="1169001" y="2240105"/>
                    <a:pt x="1877163" y="2260523"/>
                  </a:cubicBezTo>
                  <a:lnTo>
                    <a:pt x="1877163" y="201327"/>
                  </a:lnTo>
                  <a:cubicBezTo>
                    <a:pt x="1672021" y="184425"/>
                    <a:pt x="1482584" y="112405"/>
                    <a:pt x="1323661" y="0"/>
                  </a:cubicBezTo>
                  <a:close/>
                </a:path>
              </a:pathLst>
            </a:custGeom>
            <a:solidFill>
              <a:srgbClr val="ADDBCB"/>
            </a:solidFill>
            <a:ln w="7477"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703392D9-E847-45C1-ACBF-5A8B709A1FEE}"/>
                </a:ext>
              </a:extLst>
            </p:cNvPr>
            <p:cNvSpPr/>
            <p:nvPr/>
          </p:nvSpPr>
          <p:spPr>
            <a:xfrm>
              <a:off x="5455537" y="918601"/>
              <a:ext cx="1467557" cy="1539293"/>
            </a:xfrm>
            <a:custGeom>
              <a:avLst/>
              <a:gdLst>
                <a:gd name="connsiteX0" fmla="*/ 999084 w 1998168"/>
                <a:gd name="connsiteY0" fmla="*/ 2056652 h 2095840"/>
                <a:gd name="connsiteX1" fmla="*/ 1293672 w 1998168"/>
                <a:gd name="connsiteY1" fmla="*/ 2095841 h 2095840"/>
                <a:gd name="connsiteX2" fmla="*/ 1998169 w 1998168"/>
                <a:gd name="connsiteY2" fmla="*/ 160269 h 2095840"/>
                <a:gd name="connsiteX3" fmla="*/ 999084 w 1998168"/>
                <a:gd name="connsiteY3" fmla="*/ 0 h 2095840"/>
                <a:gd name="connsiteX4" fmla="*/ 0 w 1998168"/>
                <a:gd name="connsiteY4" fmla="*/ 160269 h 2095840"/>
                <a:gd name="connsiteX5" fmla="*/ 704497 w 1998168"/>
                <a:gd name="connsiteY5" fmla="*/ 2095841 h 2095840"/>
                <a:gd name="connsiteX6" fmla="*/ 999084 w 1998168"/>
                <a:gd name="connsiteY6" fmla="*/ 2056652 h 20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168" h="2095840">
                  <a:moveTo>
                    <a:pt x="999084" y="2056652"/>
                  </a:moveTo>
                  <a:cubicBezTo>
                    <a:pt x="1101019" y="2056652"/>
                    <a:pt x="1199739" y="2070338"/>
                    <a:pt x="1293672" y="2095841"/>
                  </a:cubicBezTo>
                  <a:lnTo>
                    <a:pt x="1998169" y="160269"/>
                  </a:lnTo>
                  <a:cubicBezTo>
                    <a:pt x="1683987" y="56315"/>
                    <a:pt x="1348117" y="0"/>
                    <a:pt x="999084" y="0"/>
                  </a:cubicBezTo>
                  <a:cubicBezTo>
                    <a:pt x="650052" y="0"/>
                    <a:pt x="314182" y="56315"/>
                    <a:pt x="0" y="160269"/>
                  </a:cubicBezTo>
                  <a:lnTo>
                    <a:pt x="704497" y="2095841"/>
                  </a:lnTo>
                  <a:cubicBezTo>
                    <a:pt x="798430" y="2070338"/>
                    <a:pt x="897149" y="2056652"/>
                    <a:pt x="999084" y="2056652"/>
                  </a:cubicBezTo>
                  <a:close/>
                </a:path>
              </a:pathLst>
            </a:custGeom>
            <a:solidFill>
              <a:srgbClr val="4ED4E8"/>
            </a:solidFill>
            <a:ln w="7477"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529BDE5C-6479-4B9C-8D05-7773F30A8885}"/>
                </a:ext>
              </a:extLst>
            </p:cNvPr>
            <p:cNvSpPr/>
            <p:nvPr/>
          </p:nvSpPr>
          <p:spPr>
            <a:xfrm>
              <a:off x="6250007" y="3942615"/>
              <a:ext cx="1378684" cy="1660244"/>
            </a:xfrm>
            <a:custGeom>
              <a:avLst/>
              <a:gdLst>
                <a:gd name="connsiteX0" fmla="*/ 0 w 1877162"/>
                <a:gd name="connsiteY0" fmla="*/ 201327 h 2260522"/>
                <a:gd name="connsiteX1" fmla="*/ 0 w 1877162"/>
                <a:gd name="connsiteY1" fmla="*/ 2260523 h 2260522"/>
                <a:gd name="connsiteX2" fmla="*/ 1877163 w 1877162"/>
                <a:gd name="connsiteY2" fmla="*/ 1577415 h 2260522"/>
                <a:gd name="connsiteX3" fmla="*/ 553501 w 1877162"/>
                <a:gd name="connsiteY3" fmla="*/ 0 h 2260522"/>
                <a:gd name="connsiteX4" fmla="*/ 0 w 1877162"/>
                <a:gd name="connsiteY4" fmla="*/ 201327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0" y="201327"/>
                  </a:moveTo>
                  <a:lnTo>
                    <a:pt x="0" y="2260523"/>
                  </a:lnTo>
                  <a:cubicBezTo>
                    <a:pt x="708161" y="2240031"/>
                    <a:pt x="1358213" y="1987997"/>
                    <a:pt x="1877163" y="1577415"/>
                  </a:cubicBezTo>
                  <a:lnTo>
                    <a:pt x="553501" y="0"/>
                  </a:lnTo>
                  <a:cubicBezTo>
                    <a:pt x="394578" y="112405"/>
                    <a:pt x="205142" y="184425"/>
                    <a:pt x="0" y="201327"/>
                  </a:cubicBezTo>
                  <a:close/>
                </a:path>
              </a:pathLst>
            </a:custGeom>
            <a:solidFill>
              <a:srgbClr val="93A7AC"/>
            </a:solidFill>
            <a:ln w="38100"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2EF54EA1-E64F-4D32-92E7-B28F5D2950BA}"/>
                </a:ext>
              </a:extLst>
            </p:cNvPr>
            <p:cNvSpPr/>
            <p:nvPr/>
          </p:nvSpPr>
          <p:spPr>
            <a:xfrm>
              <a:off x="6525397" y="1093655"/>
              <a:ext cx="1641348" cy="1699737"/>
            </a:xfrm>
            <a:custGeom>
              <a:avLst/>
              <a:gdLst>
                <a:gd name="connsiteX0" fmla="*/ 451117 w 2234795"/>
                <a:gd name="connsiteY0" fmla="*/ 2314295 h 2314294"/>
                <a:gd name="connsiteX1" fmla="*/ 2234796 w 2234795"/>
                <a:gd name="connsiteY1" fmla="*/ 1284548 h 2314294"/>
                <a:gd name="connsiteX2" fmla="*/ 704497 w 2234795"/>
                <a:gd name="connsiteY2" fmla="*/ 0 h 2314294"/>
                <a:gd name="connsiteX3" fmla="*/ 0 w 2234795"/>
                <a:gd name="connsiteY3" fmla="*/ 1935571 h 2314294"/>
                <a:gd name="connsiteX4" fmla="*/ 451117 w 2234795"/>
                <a:gd name="connsiteY4" fmla="*/ 2314295 h 231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294">
                  <a:moveTo>
                    <a:pt x="451117" y="2314295"/>
                  </a:moveTo>
                  <a:lnTo>
                    <a:pt x="2234796" y="1284548"/>
                  </a:lnTo>
                  <a:cubicBezTo>
                    <a:pt x="1878060" y="707788"/>
                    <a:pt x="1341984" y="253679"/>
                    <a:pt x="704497" y="0"/>
                  </a:cubicBezTo>
                  <a:lnTo>
                    <a:pt x="0" y="1935571"/>
                  </a:lnTo>
                  <a:cubicBezTo>
                    <a:pt x="182032" y="2019707"/>
                    <a:pt x="337665" y="2151258"/>
                    <a:pt x="451117" y="2314295"/>
                  </a:cubicBezTo>
                  <a:close/>
                </a:path>
              </a:pathLst>
            </a:custGeom>
            <a:solidFill>
              <a:srgbClr val="4ED4E8"/>
            </a:solidFill>
            <a:ln w="7477"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3DDBDDDE-6C40-4080-8A7E-C72252F1A884}"/>
                </a:ext>
              </a:extLst>
            </p:cNvPr>
            <p:cNvSpPr/>
            <p:nvPr/>
          </p:nvSpPr>
          <p:spPr>
            <a:xfrm>
              <a:off x="3918027" y="3479685"/>
              <a:ext cx="1706163" cy="1533141"/>
            </a:xfrm>
            <a:custGeom>
              <a:avLst/>
              <a:gdLst>
                <a:gd name="connsiteX0" fmla="*/ 2028233 w 2323044"/>
                <a:gd name="connsiteY0" fmla="*/ 0 h 2087464"/>
                <a:gd name="connsiteX1" fmla="*/ 0 w 2323044"/>
                <a:gd name="connsiteY1" fmla="*/ 357633 h 2087464"/>
                <a:gd name="connsiteX2" fmla="*/ 999383 w 2323044"/>
                <a:gd name="connsiteY2" fmla="*/ 2087464 h 2087464"/>
                <a:gd name="connsiteX3" fmla="*/ 2323045 w 2323044"/>
                <a:gd name="connsiteY3" fmla="*/ 509975 h 2087464"/>
                <a:gd name="connsiteX4" fmla="*/ 2028233 w 2323044"/>
                <a:gd name="connsiteY4" fmla="*/ 0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2028233" y="0"/>
                  </a:moveTo>
                  <a:lnTo>
                    <a:pt x="0" y="357633"/>
                  </a:lnTo>
                  <a:cubicBezTo>
                    <a:pt x="140226" y="1039395"/>
                    <a:pt x="498832" y="1641358"/>
                    <a:pt x="999383" y="2087464"/>
                  </a:cubicBezTo>
                  <a:lnTo>
                    <a:pt x="2323045" y="509975"/>
                  </a:lnTo>
                  <a:cubicBezTo>
                    <a:pt x="2183267" y="371319"/>
                    <a:pt x="2079911" y="196167"/>
                    <a:pt x="2028233" y="0"/>
                  </a:cubicBezTo>
                  <a:close/>
                </a:path>
              </a:pathLst>
            </a:custGeom>
            <a:solidFill>
              <a:srgbClr val="ADDBCB"/>
            </a:solidFill>
            <a:ln w="7477"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3CDB9ECD-6E64-42C6-A247-B4191582BB6A}"/>
                </a:ext>
              </a:extLst>
            </p:cNvPr>
            <p:cNvSpPr/>
            <p:nvPr/>
          </p:nvSpPr>
          <p:spPr>
            <a:xfrm>
              <a:off x="6934446" y="2162025"/>
              <a:ext cx="1588948" cy="1445092"/>
            </a:xfrm>
            <a:custGeom>
              <a:avLst/>
              <a:gdLst>
                <a:gd name="connsiteX0" fmla="*/ 106797 w 2163448"/>
                <a:gd name="connsiteY0" fmla="*/ 1507863 h 1967580"/>
                <a:gd name="connsiteX1" fmla="*/ 102160 w 2163448"/>
                <a:gd name="connsiteY1" fmla="*/ 1609947 h 1967580"/>
                <a:gd name="connsiteX2" fmla="*/ 2130393 w 2163448"/>
                <a:gd name="connsiteY2" fmla="*/ 1967580 h 1967580"/>
                <a:gd name="connsiteX3" fmla="*/ 2163449 w 2163448"/>
                <a:gd name="connsiteY3" fmla="*/ 1507863 h 1967580"/>
                <a:gd name="connsiteX4" fmla="*/ 1783678 w 2163448"/>
                <a:gd name="connsiteY4" fmla="*/ 0 h 1967580"/>
                <a:gd name="connsiteX5" fmla="*/ 0 w 2163448"/>
                <a:gd name="connsiteY5" fmla="*/ 1029747 h 1967580"/>
                <a:gd name="connsiteX6" fmla="*/ 106797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106797" y="1507863"/>
                  </a:moveTo>
                  <a:cubicBezTo>
                    <a:pt x="106797" y="1542265"/>
                    <a:pt x="105151" y="1576293"/>
                    <a:pt x="102160" y="1609947"/>
                  </a:cubicBezTo>
                  <a:lnTo>
                    <a:pt x="2130393" y="1967580"/>
                  </a:lnTo>
                  <a:cubicBezTo>
                    <a:pt x="2152156" y="1817482"/>
                    <a:pt x="2163449" y="1664019"/>
                    <a:pt x="2163449" y="1507863"/>
                  </a:cubicBezTo>
                  <a:cubicBezTo>
                    <a:pt x="2163449" y="962214"/>
                    <a:pt x="2025915" y="448649"/>
                    <a:pt x="1783678" y="0"/>
                  </a:cubicBezTo>
                  <a:lnTo>
                    <a:pt x="0" y="1029747"/>
                  </a:lnTo>
                  <a:cubicBezTo>
                    <a:pt x="68431" y="1174760"/>
                    <a:pt x="106797" y="1336824"/>
                    <a:pt x="106797" y="1507863"/>
                  </a:cubicBezTo>
                  <a:close/>
                </a:path>
              </a:pathLst>
            </a:custGeom>
            <a:solidFill>
              <a:srgbClr val="93A7AC"/>
            </a:solidFill>
            <a:ln w="38100"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DAE5E86D-FE72-41C9-B386-CBAB2332B0EB}"/>
                </a:ext>
              </a:extLst>
            </p:cNvPr>
            <p:cNvSpPr/>
            <p:nvPr/>
          </p:nvSpPr>
          <p:spPr>
            <a:xfrm>
              <a:off x="4202582" y="1083219"/>
              <a:ext cx="1641348" cy="1699792"/>
            </a:xfrm>
            <a:custGeom>
              <a:avLst/>
              <a:gdLst>
                <a:gd name="connsiteX0" fmla="*/ 2234796 w 2234795"/>
                <a:gd name="connsiteY0" fmla="*/ 1935571 h 2314369"/>
                <a:gd name="connsiteX1" fmla="*/ 1530299 w 2234795"/>
                <a:gd name="connsiteY1" fmla="*/ 0 h 2314369"/>
                <a:gd name="connsiteX2" fmla="*/ 0 w 2234795"/>
                <a:gd name="connsiteY2" fmla="*/ 1284622 h 2314369"/>
                <a:gd name="connsiteX3" fmla="*/ 1783678 w 2234795"/>
                <a:gd name="connsiteY3" fmla="*/ 2314370 h 2314369"/>
                <a:gd name="connsiteX4" fmla="*/ 2234796 w 2234795"/>
                <a:gd name="connsiteY4" fmla="*/ 1935571 h 231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369">
                  <a:moveTo>
                    <a:pt x="2234796" y="1935571"/>
                  </a:moveTo>
                  <a:lnTo>
                    <a:pt x="1530299" y="0"/>
                  </a:lnTo>
                  <a:cubicBezTo>
                    <a:pt x="892811" y="253753"/>
                    <a:pt x="356736" y="707862"/>
                    <a:pt x="0" y="1284622"/>
                  </a:cubicBezTo>
                  <a:lnTo>
                    <a:pt x="1783678" y="2314370"/>
                  </a:lnTo>
                  <a:cubicBezTo>
                    <a:pt x="1897131" y="2151333"/>
                    <a:pt x="2052763" y="2019782"/>
                    <a:pt x="2234796" y="1935571"/>
                  </a:cubicBezTo>
                  <a:close/>
                </a:path>
              </a:pathLst>
            </a:custGeom>
            <a:solidFill>
              <a:srgbClr val="4ED4E8"/>
            </a:solidFill>
            <a:ln w="7477"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F305E742-328F-468E-8A3B-A5B8D3F51B78}"/>
                </a:ext>
              </a:extLst>
            </p:cNvPr>
            <p:cNvSpPr/>
            <p:nvPr/>
          </p:nvSpPr>
          <p:spPr>
            <a:xfrm>
              <a:off x="3870076" y="2162025"/>
              <a:ext cx="1588948" cy="1445092"/>
            </a:xfrm>
            <a:custGeom>
              <a:avLst/>
              <a:gdLst>
                <a:gd name="connsiteX0" fmla="*/ 2056652 w 2163448"/>
                <a:gd name="connsiteY0" fmla="*/ 1507863 h 1967580"/>
                <a:gd name="connsiteX1" fmla="*/ 2163449 w 2163448"/>
                <a:gd name="connsiteY1" fmla="*/ 1029747 h 1967580"/>
                <a:gd name="connsiteX2" fmla="*/ 379770 w 2163448"/>
                <a:gd name="connsiteY2" fmla="*/ 0 h 1967580"/>
                <a:gd name="connsiteX3" fmla="*/ 0 w 2163448"/>
                <a:gd name="connsiteY3" fmla="*/ 1507863 h 1967580"/>
                <a:gd name="connsiteX4" fmla="*/ 33056 w 2163448"/>
                <a:gd name="connsiteY4" fmla="*/ 1967580 h 1967580"/>
                <a:gd name="connsiteX5" fmla="*/ 2061289 w 2163448"/>
                <a:gd name="connsiteY5" fmla="*/ 1609947 h 1967580"/>
                <a:gd name="connsiteX6" fmla="*/ 2056652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2056652" y="1507863"/>
                  </a:moveTo>
                  <a:cubicBezTo>
                    <a:pt x="2056652" y="1336824"/>
                    <a:pt x="2095018" y="1174835"/>
                    <a:pt x="2163449" y="1029747"/>
                  </a:cubicBezTo>
                  <a:lnTo>
                    <a:pt x="379770" y="0"/>
                  </a:lnTo>
                  <a:cubicBezTo>
                    <a:pt x="137534" y="448649"/>
                    <a:pt x="0" y="962214"/>
                    <a:pt x="0" y="1507863"/>
                  </a:cubicBezTo>
                  <a:cubicBezTo>
                    <a:pt x="0" y="1664019"/>
                    <a:pt x="11293" y="1817482"/>
                    <a:pt x="33056" y="1967580"/>
                  </a:cubicBezTo>
                  <a:lnTo>
                    <a:pt x="2061289" y="1609947"/>
                  </a:lnTo>
                  <a:cubicBezTo>
                    <a:pt x="2058298" y="1576293"/>
                    <a:pt x="2056652" y="1542265"/>
                    <a:pt x="2056652" y="1507863"/>
                  </a:cubicBezTo>
                  <a:close/>
                </a:path>
              </a:pathLst>
            </a:custGeom>
            <a:solidFill>
              <a:srgbClr val="ADDBCB"/>
            </a:solidFill>
            <a:ln w="7477" cap="flat">
              <a:noFill/>
              <a:prstDash val="solid"/>
              <a:miter/>
            </a:ln>
          </p:spPr>
          <p:txBody>
            <a:bodyPr rtlCol="0" anchor="ctr"/>
            <a:lstStyle/>
            <a:p>
              <a:endParaRPr lang="en-US" dirty="0"/>
            </a:p>
          </p:txBody>
        </p:sp>
        <p:sp>
          <p:nvSpPr>
            <p:cNvPr id="66" name="Rectangle 65">
              <a:extLst>
                <a:ext uri="{FF2B5EF4-FFF2-40B4-BE49-F238E27FC236}">
                  <a16:creationId xmlns:a16="http://schemas.microsoft.com/office/drawing/2014/main" id="{06B01D1F-F60A-4A55-9400-BCCC0A989FED}"/>
                </a:ext>
              </a:extLst>
            </p:cNvPr>
            <p:cNvSpPr/>
            <p:nvPr/>
          </p:nvSpPr>
          <p:spPr>
            <a:xfrm>
              <a:off x="4114469" y="1585263"/>
              <a:ext cx="1747520" cy="611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priorities</a:t>
              </a:r>
            </a:p>
          </p:txBody>
        </p:sp>
        <p:sp>
          <p:nvSpPr>
            <p:cNvPr id="67" name="Rectangle 66">
              <a:extLst>
                <a:ext uri="{FF2B5EF4-FFF2-40B4-BE49-F238E27FC236}">
                  <a16:creationId xmlns:a16="http://schemas.microsoft.com/office/drawing/2014/main" id="{BCCE2854-D64D-42BC-81CD-922EB415FB60}"/>
                </a:ext>
              </a:extLst>
            </p:cNvPr>
            <p:cNvSpPr/>
            <p:nvPr/>
          </p:nvSpPr>
          <p:spPr>
            <a:xfrm>
              <a:off x="5302676" y="1002420"/>
              <a:ext cx="1747520" cy="57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Prepare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analyses</a:t>
              </a:r>
            </a:p>
          </p:txBody>
        </p:sp>
        <p:sp>
          <p:nvSpPr>
            <p:cNvPr id="68" name="Rectangle 67">
              <a:extLst>
                <a:ext uri="{FF2B5EF4-FFF2-40B4-BE49-F238E27FC236}">
                  <a16:creationId xmlns:a16="http://schemas.microsoft.com/office/drawing/2014/main" id="{B999A342-160E-4F8F-A91E-FB1BFA165174}"/>
                </a:ext>
              </a:extLst>
            </p:cNvPr>
            <p:cNvSpPr/>
            <p:nvPr/>
          </p:nvSpPr>
          <p:spPr>
            <a:xfrm>
              <a:off x="7391654" y="2699418"/>
              <a:ext cx="1129537" cy="565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Leverage your team</a:t>
              </a:r>
            </a:p>
          </p:txBody>
        </p:sp>
        <p:sp>
          <p:nvSpPr>
            <p:cNvPr id="69" name="Rectangle 68">
              <a:extLst>
                <a:ext uri="{FF2B5EF4-FFF2-40B4-BE49-F238E27FC236}">
                  <a16:creationId xmlns:a16="http://schemas.microsoft.com/office/drawing/2014/main" id="{86B650BC-2F0E-4AC5-BB26-90C454D2AA79}"/>
                </a:ext>
              </a:extLst>
            </p:cNvPr>
            <p:cNvSpPr/>
            <p:nvPr/>
          </p:nvSpPr>
          <p:spPr>
            <a:xfrm>
              <a:off x="7091385" y="3706291"/>
              <a:ext cx="1302943" cy="884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Facilitate a meeting</a:t>
              </a:r>
            </a:p>
          </p:txBody>
        </p:sp>
        <p:sp>
          <p:nvSpPr>
            <p:cNvPr id="70" name="Rectangle 69">
              <a:extLst>
                <a:ext uri="{FF2B5EF4-FFF2-40B4-BE49-F238E27FC236}">
                  <a16:creationId xmlns:a16="http://schemas.microsoft.com/office/drawing/2014/main" id="{2E16C848-D822-4250-9E6D-453711310638}"/>
                </a:ext>
              </a:extLst>
            </p:cNvPr>
            <p:cNvSpPr/>
            <p:nvPr/>
          </p:nvSpPr>
          <p:spPr>
            <a:xfrm>
              <a:off x="6213694" y="4731408"/>
              <a:ext cx="1169864" cy="56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Root causes and solutions</a:t>
              </a:r>
            </a:p>
          </p:txBody>
        </p:sp>
        <p:sp>
          <p:nvSpPr>
            <p:cNvPr id="71" name="Rectangle 70">
              <a:extLst>
                <a:ext uri="{FF2B5EF4-FFF2-40B4-BE49-F238E27FC236}">
                  <a16:creationId xmlns:a16="http://schemas.microsoft.com/office/drawing/2014/main" id="{B5A85786-E7CD-40D2-A3BF-89F69D9BB539}"/>
                </a:ext>
              </a:extLst>
            </p:cNvPr>
            <p:cNvSpPr/>
            <p:nvPr/>
          </p:nvSpPr>
          <p:spPr>
            <a:xfrm>
              <a:off x="4932901" y="4695005"/>
              <a:ext cx="1252608" cy="56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Action planning</a:t>
              </a:r>
            </a:p>
          </p:txBody>
        </p:sp>
        <p:sp>
          <p:nvSpPr>
            <p:cNvPr id="72" name="Rectangle 71">
              <a:extLst>
                <a:ext uri="{FF2B5EF4-FFF2-40B4-BE49-F238E27FC236}">
                  <a16:creationId xmlns:a16="http://schemas.microsoft.com/office/drawing/2014/main" id="{82A3428D-916D-47EC-8E93-BE5804DF05BF}"/>
                </a:ext>
              </a:extLst>
            </p:cNvPr>
            <p:cNvSpPr/>
            <p:nvPr/>
          </p:nvSpPr>
          <p:spPr>
            <a:xfrm>
              <a:off x="4034418" y="3968383"/>
              <a:ext cx="1164279" cy="442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Implement changes</a:t>
              </a:r>
            </a:p>
          </p:txBody>
        </p:sp>
        <p:sp>
          <p:nvSpPr>
            <p:cNvPr id="73" name="Rectangle 72">
              <a:extLst>
                <a:ext uri="{FF2B5EF4-FFF2-40B4-BE49-F238E27FC236}">
                  <a16:creationId xmlns:a16="http://schemas.microsoft.com/office/drawing/2014/main" id="{B820FD1C-2F71-45F9-B0CA-8ED3F2147CBD}"/>
                </a:ext>
              </a:extLst>
            </p:cNvPr>
            <p:cNvSpPr/>
            <p:nvPr/>
          </p:nvSpPr>
          <p:spPr>
            <a:xfrm>
              <a:off x="3858601" y="2699418"/>
              <a:ext cx="1086773" cy="50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Monitor progress</a:t>
              </a:r>
            </a:p>
          </p:txBody>
        </p:sp>
        <p:grpSp>
          <p:nvGrpSpPr>
            <p:cNvPr id="74" name="Group 73">
              <a:extLst>
                <a:ext uri="{FF2B5EF4-FFF2-40B4-BE49-F238E27FC236}">
                  <a16:creationId xmlns:a16="http://schemas.microsoft.com/office/drawing/2014/main" id="{B0B8A25A-1479-46A4-9612-1068E97D7F7B}"/>
                </a:ext>
              </a:extLst>
            </p:cNvPr>
            <p:cNvGrpSpPr/>
            <p:nvPr/>
          </p:nvGrpSpPr>
          <p:grpSpPr>
            <a:xfrm>
              <a:off x="5113604" y="2048685"/>
              <a:ext cx="2156488" cy="754332"/>
              <a:chOff x="2482279" y="2050665"/>
              <a:chExt cx="2156488" cy="754332"/>
            </a:xfrm>
          </p:grpSpPr>
          <p:pic>
            <p:nvPicPr>
              <p:cNvPr id="81" name="Graphic 80">
                <a:extLst>
                  <a:ext uri="{FF2B5EF4-FFF2-40B4-BE49-F238E27FC236}">
                    <a16:creationId xmlns:a16="http://schemas.microsoft.com/office/drawing/2014/main" id="{AA5F0EBB-A255-42EF-833A-87E1699563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2279" y="2081863"/>
                <a:ext cx="2156488" cy="723134"/>
              </a:xfrm>
              <a:prstGeom prst="rect">
                <a:avLst/>
              </a:prstGeom>
            </p:spPr>
          </p:pic>
          <p:sp>
            <p:nvSpPr>
              <p:cNvPr id="82" name="Rectangle 81">
                <a:extLst>
                  <a:ext uri="{FF2B5EF4-FFF2-40B4-BE49-F238E27FC236}">
                    <a16:creationId xmlns:a16="http://schemas.microsoft.com/office/drawing/2014/main" id="{F0B1F67E-BCF3-43C0-AEC7-9F1859C412F4}"/>
                  </a:ext>
                </a:extLst>
              </p:cNvPr>
              <p:cNvSpPr/>
              <p:nvPr/>
            </p:nvSpPr>
            <p:spPr>
              <a:xfrm>
                <a:off x="2865458" y="2050665"/>
                <a:ext cx="1384783"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bg1"/>
                    </a:solidFill>
                    <a:latin typeface="Arial" panose="020B0604020202020204" pitchFamily="34" charset="0"/>
                    <a:cs typeface="Arial" panose="020B0604020202020204" pitchFamily="34" charset="0"/>
                  </a:rPr>
                  <a:t>1 PREPARE</a:t>
                </a:r>
              </a:p>
            </p:txBody>
          </p:sp>
        </p:grpSp>
        <p:pic>
          <p:nvPicPr>
            <p:cNvPr id="75" name="Graphic 74">
              <a:extLst>
                <a:ext uri="{FF2B5EF4-FFF2-40B4-BE49-F238E27FC236}">
                  <a16:creationId xmlns:a16="http://schemas.microsoft.com/office/drawing/2014/main" id="{38F05ED2-661C-47C8-AF60-B74E31A17A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230881">
              <a:off x="5790804" y="3310186"/>
              <a:ext cx="2156488" cy="723134"/>
            </a:xfrm>
            <a:prstGeom prst="rect">
              <a:avLst/>
            </a:prstGeom>
          </p:spPr>
        </p:pic>
        <p:sp>
          <p:nvSpPr>
            <p:cNvPr id="76" name="Rectangle 75">
              <a:extLst>
                <a:ext uri="{FF2B5EF4-FFF2-40B4-BE49-F238E27FC236}">
                  <a16:creationId xmlns:a16="http://schemas.microsoft.com/office/drawing/2014/main" id="{50DCBB66-301A-4773-9F1F-3803690A7A5D}"/>
                </a:ext>
              </a:extLst>
            </p:cNvPr>
            <p:cNvSpPr/>
            <p:nvPr/>
          </p:nvSpPr>
          <p:spPr>
            <a:xfrm rot="18631672">
              <a:off x="6126405" y="3528745"/>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ln w="0"/>
                  <a:solidFill>
                    <a:schemeClr val="bg1"/>
                  </a:solidFill>
                </a:rPr>
                <a:t>2 FACILITATE</a:t>
              </a:r>
            </a:p>
          </p:txBody>
        </p:sp>
        <p:grpSp>
          <p:nvGrpSpPr>
            <p:cNvPr id="77" name="Group 76">
              <a:extLst>
                <a:ext uri="{FF2B5EF4-FFF2-40B4-BE49-F238E27FC236}">
                  <a16:creationId xmlns:a16="http://schemas.microsoft.com/office/drawing/2014/main" id="{9A948F65-101D-4CE2-89B6-D99E4DA450F7}"/>
                </a:ext>
              </a:extLst>
            </p:cNvPr>
            <p:cNvGrpSpPr/>
            <p:nvPr/>
          </p:nvGrpSpPr>
          <p:grpSpPr>
            <a:xfrm>
              <a:off x="4718446" y="2587148"/>
              <a:ext cx="1559245" cy="2156488"/>
              <a:chOff x="4718446" y="2587148"/>
              <a:chExt cx="1559245" cy="2156488"/>
            </a:xfrm>
          </p:grpSpPr>
          <p:pic>
            <p:nvPicPr>
              <p:cNvPr id="79" name="Graphic 78">
                <a:extLst>
                  <a:ext uri="{FF2B5EF4-FFF2-40B4-BE49-F238E27FC236}">
                    <a16:creationId xmlns:a16="http://schemas.microsoft.com/office/drawing/2014/main" id="{C9E1C52B-B5B6-4ABC-8B59-30F83B01A7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388735">
                <a:off x="4422026" y="3303825"/>
                <a:ext cx="2156488" cy="723134"/>
              </a:xfrm>
              <a:prstGeom prst="rect">
                <a:avLst/>
              </a:prstGeom>
            </p:spPr>
          </p:pic>
          <p:sp>
            <p:nvSpPr>
              <p:cNvPr id="80" name="Rectangle 79">
                <a:extLst>
                  <a:ext uri="{FF2B5EF4-FFF2-40B4-BE49-F238E27FC236}">
                    <a16:creationId xmlns:a16="http://schemas.microsoft.com/office/drawing/2014/main" id="{8EC445E3-B2FC-41B6-B4D5-4258200B711D}"/>
                  </a:ext>
                </a:extLst>
              </p:cNvPr>
              <p:cNvSpPr/>
              <p:nvPr/>
            </p:nvSpPr>
            <p:spPr>
              <a:xfrm rot="2561542">
                <a:off x="4718446" y="3567820"/>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accent1">
                        <a:lumMod val="50000"/>
                      </a:schemeClr>
                    </a:solidFill>
                    <a:latin typeface="Arial" panose="020B0604020202020204" pitchFamily="34" charset="0"/>
                    <a:cs typeface="Arial" panose="020B0604020202020204" pitchFamily="34" charset="0"/>
                  </a:rPr>
                  <a:t>3 ACTION</a:t>
                </a:r>
              </a:p>
            </p:txBody>
          </p:sp>
        </p:grpSp>
        <p:sp>
          <p:nvSpPr>
            <p:cNvPr id="78" name="Rectangle 77">
              <a:extLst>
                <a:ext uri="{FF2B5EF4-FFF2-40B4-BE49-F238E27FC236}">
                  <a16:creationId xmlns:a16="http://schemas.microsoft.com/office/drawing/2014/main" id="{AFA710C7-8496-4005-9E5A-060B8F352090}"/>
                </a:ext>
              </a:extLst>
            </p:cNvPr>
            <p:cNvSpPr/>
            <p:nvPr/>
          </p:nvSpPr>
          <p:spPr>
            <a:xfrm>
              <a:off x="6754952" y="1517092"/>
              <a:ext cx="1256241"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stakeholders</a:t>
              </a:r>
            </a:p>
          </p:txBody>
        </p:sp>
      </p:grpSp>
    </p:spTree>
    <p:extLst>
      <p:ext uri="{BB962C8B-B14F-4D97-AF65-F5344CB8AC3E}">
        <p14:creationId xmlns:p14="http://schemas.microsoft.com/office/powerpoint/2010/main" val="215326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2F4873-7222-4931-A07D-1E93D6E5AD3B}"/>
              </a:ext>
            </a:extLst>
          </p:cNvPr>
          <p:cNvSpPr>
            <a:spLocks noGrp="1"/>
          </p:cNvSpPr>
          <p:nvPr>
            <p:ph type="body" sz="quarter" idx="13"/>
          </p:nvPr>
        </p:nvSpPr>
        <p:spPr>
          <a:xfrm>
            <a:off x="487285" y="1721062"/>
            <a:ext cx="8363476" cy="4200344"/>
          </a:xfrm>
        </p:spPr>
        <p:txBody>
          <a:bodyPr/>
          <a:lstStyle/>
          <a:p>
            <a:pPr>
              <a:lnSpc>
                <a:spcPct val="120000"/>
              </a:lnSpc>
              <a:spcBef>
                <a:spcPts val="0"/>
              </a:spcBef>
              <a:spcAft>
                <a:spcPts val="1200"/>
              </a:spcAft>
              <a:buClr>
                <a:srgbClr val="4ED4E8"/>
              </a:buClr>
            </a:pPr>
            <a:r>
              <a:rPr lang="en-US" sz="2000" spc="50" dirty="0">
                <a:solidFill>
                  <a:srgbClr val="242154"/>
                </a:solidFill>
                <a:ea typeface="+mn-ea"/>
              </a:rPr>
              <a:t>When need is great and resources are limited, policy and program decisions must produce the best possible outcome. </a:t>
            </a:r>
          </a:p>
          <a:p>
            <a:pPr>
              <a:lnSpc>
                <a:spcPct val="120000"/>
              </a:lnSpc>
              <a:spcBef>
                <a:spcPts val="0"/>
              </a:spcBef>
              <a:spcAft>
                <a:spcPts val="1200"/>
              </a:spcAft>
              <a:buClr>
                <a:srgbClr val="4ED4E8"/>
              </a:buClr>
            </a:pPr>
            <a:r>
              <a:rPr lang="en-US" sz="2000" spc="50" dirty="0">
                <a:solidFill>
                  <a:srgbClr val="242154"/>
                </a:solidFill>
                <a:ea typeface="+mn-ea"/>
              </a:rPr>
              <a:t>Child care system reforms require more than intuition and experience. </a:t>
            </a:r>
          </a:p>
          <a:p>
            <a:pPr>
              <a:lnSpc>
                <a:spcPct val="120000"/>
              </a:lnSpc>
              <a:spcBef>
                <a:spcPts val="0"/>
              </a:spcBef>
              <a:spcAft>
                <a:spcPts val="1200"/>
              </a:spcAft>
              <a:buClr>
                <a:srgbClr val="4ED4E8"/>
              </a:buClr>
            </a:pPr>
            <a:r>
              <a:rPr lang="en-US" sz="2000" spc="50" dirty="0">
                <a:solidFill>
                  <a:srgbClr val="242154"/>
                </a:solidFill>
                <a:ea typeface="+mn-ea"/>
              </a:rPr>
              <a:t>Even if  the decision made by personal insight is sound, the decision maker will find it difficult to lobby persuasively for the resources to implement it.</a:t>
            </a:r>
          </a:p>
          <a:p>
            <a:pPr>
              <a:lnSpc>
                <a:spcPct val="120000"/>
              </a:lnSpc>
              <a:spcBef>
                <a:spcPts val="0"/>
              </a:spcBef>
              <a:spcAft>
                <a:spcPts val="1200"/>
              </a:spcAft>
              <a:buClr>
                <a:srgbClr val="4ED4E8"/>
              </a:buClr>
            </a:pPr>
            <a:r>
              <a:rPr lang="en-US" sz="2000" spc="50" dirty="0">
                <a:solidFill>
                  <a:srgbClr val="242154"/>
                </a:solidFill>
                <a:ea typeface="+mn-ea"/>
              </a:rPr>
              <a:t>For example, program adaptation and course correction (e.g., ensuring guidelines and SOPs are followed).</a:t>
            </a:r>
            <a:endParaRPr lang="en-US" sz="2200" dirty="0"/>
          </a:p>
          <a:p>
            <a:endParaRPr lang="en-UG" dirty="0"/>
          </a:p>
        </p:txBody>
      </p:sp>
      <p:sp>
        <p:nvSpPr>
          <p:cNvPr id="3" name="Text Placeholder 2">
            <a:extLst>
              <a:ext uri="{FF2B5EF4-FFF2-40B4-BE49-F238E27FC236}">
                <a16:creationId xmlns:a16="http://schemas.microsoft.com/office/drawing/2014/main" id="{ED010F14-BBC0-4CC9-884F-8FC21ECD5068}"/>
              </a:ext>
            </a:extLst>
          </p:cNvPr>
          <p:cNvSpPr>
            <a:spLocks noGrp="1"/>
          </p:cNvSpPr>
          <p:nvPr>
            <p:ph type="body" sz="quarter" idx="14"/>
          </p:nvPr>
        </p:nvSpPr>
        <p:spPr>
          <a:xfrm>
            <a:off x="487285" y="802434"/>
            <a:ext cx="6830291" cy="837214"/>
          </a:xfrm>
        </p:spPr>
        <p:txBody>
          <a:bodyPr/>
          <a:lstStyle/>
          <a:p>
            <a:r>
              <a:rPr lang="en-US" dirty="0"/>
              <a:t>Why use data? </a:t>
            </a:r>
            <a:endParaRPr lang="en-UG" dirty="0"/>
          </a:p>
        </p:txBody>
      </p:sp>
    </p:spTree>
    <p:extLst>
      <p:ext uri="{BB962C8B-B14F-4D97-AF65-F5344CB8AC3E}">
        <p14:creationId xmlns:p14="http://schemas.microsoft.com/office/powerpoint/2010/main" val="2153371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554631" y="795446"/>
            <a:ext cx="8034737" cy="837214"/>
          </a:xfrm>
        </p:spPr>
        <p:txBody>
          <a:bodyPr/>
          <a:lstStyle/>
          <a:p>
            <a:r>
              <a:rPr lang="en-US" dirty="0"/>
              <a:t>Review of completeness</a:t>
            </a:r>
            <a:endParaRPr lang="en-UG" dirty="0">
              <a:solidFill>
                <a:srgbClr val="00968F"/>
              </a:solidFill>
            </a:endParaRPr>
          </a:p>
        </p:txBody>
      </p:sp>
      <p:graphicFrame>
        <p:nvGraphicFramePr>
          <p:cNvPr id="6" name="Table 5">
            <a:extLst>
              <a:ext uri="{FF2B5EF4-FFF2-40B4-BE49-F238E27FC236}">
                <a16:creationId xmlns:a16="http://schemas.microsoft.com/office/drawing/2014/main" id="{F796FB4E-98FB-41E4-8F20-4976C9885442}"/>
              </a:ext>
            </a:extLst>
          </p:cNvPr>
          <p:cNvGraphicFramePr>
            <a:graphicFrameLocks noGrp="1"/>
          </p:cNvGraphicFramePr>
          <p:nvPr>
            <p:extLst>
              <p:ext uri="{D42A27DB-BD31-4B8C-83A1-F6EECF244321}">
                <p14:modId xmlns:p14="http://schemas.microsoft.com/office/powerpoint/2010/main" val="2420674622"/>
              </p:ext>
            </p:extLst>
          </p:nvPr>
        </p:nvGraphicFramePr>
        <p:xfrm>
          <a:off x="554631" y="2201793"/>
          <a:ext cx="8237295" cy="3860761"/>
        </p:xfrm>
        <a:graphic>
          <a:graphicData uri="http://schemas.openxmlformats.org/drawingml/2006/table">
            <a:tbl>
              <a:tblPr>
                <a:tableStyleId>{5C22544A-7EE6-4342-B048-85BDC9FD1C3A}</a:tableStyleId>
              </a:tblPr>
              <a:tblGrid>
                <a:gridCol w="4184737">
                  <a:extLst>
                    <a:ext uri="{9D8B030D-6E8A-4147-A177-3AD203B41FA5}">
                      <a16:colId xmlns:a16="http://schemas.microsoft.com/office/drawing/2014/main" val="243097271"/>
                    </a:ext>
                  </a:extLst>
                </a:gridCol>
                <a:gridCol w="1065244">
                  <a:extLst>
                    <a:ext uri="{9D8B030D-6E8A-4147-A177-3AD203B41FA5}">
                      <a16:colId xmlns:a16="http://schemas.microsoft.com/office/drawing/2014/main" val="3419934464"/>
                    </a:ext>
                  </a:extLst>
                </a:gridCol>
                <a:gridCol w="752618">
                  <a:extLst>
                    <a:ext uri="{9D8B030D-6E8A-4147-A177-3AD203B41FA5}">
                      <a16:colId xmlns:a16="http://schemas.microsoft.com/office/drawing/2014/main" val="3274098659"/>
                    </a:ext>
                  </a:extLst>
                </a:gridCol>
                <a:gridCol w="1065244">
                  <a:extLst>
                    <a:ext uri="{9D8B030D-6E8A-4147-A177-3AD203B41FA5}">
                      <a16:colId xmlns:a16="http://schemas.microsoft.com/office/drawing/2014/main" val="1518619336"/>
                    </a:ext>
                  </a:extLst>
                </a:gridCol>
                <a:gridCol w="1169452">
                  <a:extLst>
                    <a:ext uri="{9D8B030D-6E8A-4147-A177-3AD203B41FA5}">
                      <a16:colId xmlns:a16="http://schemas.microsoft.com/office/drawing/2014/main" val="919654790"/>
                    </a:ext>
                  </a:extLst>
                </a:gridCol>
              </a:tblGrid>
              <a:tr h="636686">
                <a:tc>
                  <a:txBody>
                    <a:bodyPr/>
                    <a:lstStyle/>
                    <a:p>
                      <a:pPr marL="0" lvl="2" indent="0" algn="l" defTabSz="914400" rtl="0" eaLnBrk="1" fontAlgn="b" latinLnBrk="0" hangingPunct="1">
                        <a:lnSpc>
                          <a:spcPct val="120000"/>
                        </a:lnSpc>
                        <a:spcBef>
                          <a:spcPts val="600"/>
                        </a:spcBef>
                        <a:spcAft>
                          <a:spcPts val="600"/>
                        </a:spcAft>
                        <a:buClr>
                          <a:srgbClr val="4ED4E8"/>
                        </a:buClr>
                        <a:buFontTx/>
                        <a:buNone/>
                      </a:pPr>
                      <a:endParaRPr lang="en-UG" sz="1800" kern="1200" dirty="0">
                        <a:solidFill>
                          <a:schemeClr val="bg1"/>
                        </a:solidFill>
                        <a:latin typeface="Arial" panose="020B0604020202020204" pitchFamily="34" charset="0"/>
                        <a:cs typeface="Arial" panose="020B0604020202020204" pitchFamily="34" charset="0"/>
                      </a:endParaRPr>
                    </a:p>
                  </a:txBody>
                  <a:tcPr marL="7620" marR="7620" marT="7620" marB="0" anchor="b">
                    <a:solidFill>
                      <a:srgbClr val="02C2DE"/>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S" sz="1800" b="1" kern="1200" dirty="0">
                          <a:solidFill>
                            <a:schemeClr val="bg1"/>
                          </a:solidFill>
                          <a:latin typeface="Arial" panose="020B0604020202020204" pitchFamily="34" charset="0"/>
                          <a:cs typeface="Arial" panose="020B0604020202020204" pitchFamily="34" charset="0"/>
                        </a:rPr>
                        <a:t>Buikwe</a:t>
                      </a:r>
                    </a:p>
                  </a:txBody>
                  <a:tcPr marL="7620" marR="7620" marT="7620" marB="0" anchor="b">
                    <a:solidFill>
                      <a:srgbClr val="02C2DE"/>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S" sz="1800" b="1" kern="1200" dirty="0">
                          <a:solidFill>
                            <a:schemeClr val="bg1"/>
                          </a:solidFill>
                          <a:latin typeface="Arial" panose="020B0604020202020204" pitchFamily="34" charset="0"/>
                          <a:cs typeface="Arial" panose="020B0604020202020204" pitchFamily="34" charset="0"/>
                        </a:rPr>
                        <a:t>Jinja</a:t>
                      </a:r>
                    </a:p>
                  </a:txBody>
                  <a:tcPr marL="7620" marR="7620" marT="7620" marB="0" anchor="b">
                    <a:solidFill>
                      <a:srgbClr val="02C2DE"/>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S" sz="1800" b="1" kern="1200" dirty="0">
                          <a:solidFill>
                            <a:schemeClr val="bg1"/>
                          </a:solidFill>
                          <a:latin typeface="Arial" panose="020B0604020202020204" pitchFamily="34" charset="0"/>
                          <a:cs typeface="Arial" panose="020B0604020202020204" pitchFamily="34" charset="0"/>
                        </a:rPr>
                        <a:t>Wakiso</a:t>
                      </a:r>
                    </a:p>
                  </a:txBody>
                  <a:tcPr marL="7620" marR="7620" marT="7620" marB="0" anchor="b">
                    <a:solidFill>
                      <a:srgbClr val="02C2DE"/>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S" sz="1800" b="1" kern="1200" dirty="0">
                          <a:solidFill>
                            <a:schemeClr val="bg1"/>
                          </a:solidFill>
                          <a:latin typeface="Arial" panose="020B0604020202020204" pitchFamily="34" charset="0"/>
                          <a:cs typeface="Arial" panose="020B0604020202020204" pitchFamily="34" charset="0"/>
                        </a:rPr>
                        <a:t>Overall</a:t>
                      </a:r>
                    </a:p>
                  </a:txBody>
                  <a:tcPr marL="7620" marR="7620" marT="7620" marB="0" anchor="b">
                    <a:solidFill>
                      <a:srgbClr val="02C2DE"/>
                    </a:solidFill>
                  </a:tcPr>
                </a:tc>
                <a:extLst>
                  <a:ext uri="{0D108BD9-81ED-4DB2-BD59-A6C34878D82A}">
                    <a16:rowId xmlns:a16="http://schemas.microsoft.com/office/drawing/2014/main" val="3162858129"/>
                  </a:ext>
                </a:extLst>
              </a:tr>
              <a:tr h="696802">
                <a:tc>
                  <a:txBody>
                    <a:bodyPr/>
                    <a:lstStyle/>
                    <a:p>
                      <a:pPr marL="0" lvl="2" indent="0" algn="l" defTabSz="914400" rtl="0" eaLnBrk="1" fontAlgn="b" latinLnBrk="0" hangingPunct="1">
                        <a:lnSpc>
                          <a:spcPct val="120000"/>
                        </a:lnSpc>
                        <a:spcBef>
                          <a:spcPts val="600"/>
                        </a:spcBef>
                        <a:spcAft>
                          <a:spcPts val="600"/>
                        </a:spcAft>
                        <a:buClr>
                          <a:srgbClr val="4ED4E8"/>
                        </a:buClr>
                        <a:buFontTx/>
                        <a:buNone/>
                      </a:pPr>
                      <a:r>
                        <a:rPr lang="en-US" sz="1800" kern="1200" dirty="0">
                          <a:solidFill>
                            <a:schemeClr val="tx1"/>
                          </a:solidFill>
                          <a:latin typeface="Arial" panose="020B0604020202020204" pitchFamily="34" charset="0"/>
                          <a:cs typeface="Arial" panose="020B0604020202020204" pitchFamily="34" charset="0"/>
                        </a:rPr>
                        <a:t>Number of  Children's Homes (CHs) in the districts </a:t>
                      </a:r>
                    </a:p>
                  </a:txBody>
                  <a:tcPr marL="7620" marR="7620" marT="7620" marB="0" anchor="b">
                    <a:solidFill>
                      <a:schemeClr val="bg1">
                        <a:lumMod val="95000"/>
                      </a:schemeClr>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kern="1200" dirty="0">
                          <a:solidFill>
                            <a:schemeClr val="tx1"/>
                          </a:solidFill>
                          <a:latin typeface="Arial" panose="020B0604020202020204" pitchFamily="34" charset="0"/>
                          <a:cs typeface="Arial" panose="020B0604020202020204" pitchFamily="34" charset="0"/>
                        </a:rPr>
                        <a:t>12</a:t>
                      </a:r>
                    </a:p>
                  </a:txBody>
                  <a:tcPr marL="7620" marR="7620" marT="7620" marB="0" anchor="b">
                    <a:solidFill>
                      <a:schemeClr val="bg1">
                        <a:lumMod val="95000"/>
                      </a:schemeClr>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kern="1200" dirty="0">
                          <a:solidFill>
                            <a:schemeClr val="tx1"/>
                          </a:solidFill>
                          <a:latin typeface="Arial" panose="020B0604020202020204" pitchFamily="34" charset="0"/>
                          <a:cs typeface="Arial" panose="020B0604020202020204" pitchFamily="34" charset="0"/>
                        </a:rPr>
                        <a:t>16</a:t>
                      </a:r>
                    </a:p>
                  </a:txBody>
                  <a:tcPr marL="7620" marR="7620" marT="7620" marB="0" anchor="b">
                    <a:solidFill>
                      <a:schemeClr val="bg1">
                        <a:lumMod val="95000"/>
                      </a:schemeClr>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kern="1200" dirty="0">
                          <a:solidFill>
                            <a:schemeClr val="tx1"/>
                          </a:solidFill>
                          <a:latin typeface="Arial" panose="020B0604020202020204" pitchFamily="34" charset="0"/>
                          <a:cs typeface="Arial" panose="020B0604020202020204" pitchFamily="34" charset="0"/>
                        </a:rPr>
                        <a:t>42</a:t>
                      </a:r>
                    </a:p>
                  </a:txBody>
                  <a:tcPr marL="7620" marR="7620" marT="7620" marB="0" anchor="b">
                    <a:solidFill>
                      <a:schemeClr val="bg1">
                        <a:lumMod val="95000"/>
                      </a:schemeClr>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kern="1200" dirty="0">
                          <a:solidFill>
                            <a:schemeClr val="tx1"/>
                          </a:solidFill>
                          <a:latin typeface="Arial" panose="020B0604020202020204" pitchFamily="34" charset="0"/>
                          <a:cs typeface="Arial" panose="020B0604020202020204" pitchFamily="34" charset="0"/>
                        </a:rPr>
                        <a:t>70</a:t>
                      </a:r>
                    </a:p>
                  </a:txBody>
                  <a:tcPr marL="7620" marR="7620" marT="7620" marB="0" anchor="b">
                    <a:solidFill>
                      <a:schemeClr val="bg1">
                        <a:lumMod val="95000"/>
                      </a:schemeClr>
                    </a:solidFill>
                  </a:tcPr>
                </a:tc>
                <a:extLst>
                  <a:ext uri="{0D108BD9-81ED-4DB2-BD59-A6C34878D82A}">
                    <a16:rowId xmlns:a16="http://schemas.microsoft.com/office/drawing/2014/main" val="1348232298"/>
                  </a:ext>
                </a:extLst>
              </a:tr>
              <a:tr h="696802">
                <a:tc>
                  <a:txBody>
                    <a:bodyPr/>
                    <a:lstStyle/>
                    <a:p>
                      <a:pPr marL="0" lvl="2" indent="0" algn="l" defTabSz="914400" rtl="0" eaLnBrk="1" fontAlgn="b" latinLnBrk="0" hangingPunct="1">
                        <a:lnSpc>
                          <a:spcPct val="120000"/>
                        </a:lnSpc>
                        <a:spcBef>
                          <a:spcPts val="600"/>
                        </a:spcBef>
                        <a:spcAft>
                          <a:spcPts val="600"/>
                        </a:spcAft>
                        <a:buClr>
                          <a:srgbClr val="4ED4E8"/>
                        </a:buClr>
                        <a:buFontTx/>
                        <a:buNone/>
                      </a:pPr>
                      <a:r>
                        <a:rPr lang="en-US" sz="1800" kern="1200" dirty="0">
                          <a:solidFill>
                            <a:schemeClr val="tx1"/>
                          </a:solidFill>
                          <a:latin typeface="Arial" panose="020B0604020202020204" pitchFamily="34" charset="0"/>
                          <a:cs typeface="Arial" panose="020B0604020202020204" pitchFamily="34" charset="0"/>
                        </a:rPr>
                        <a:t>Number of CHs that submitted six- monthly report</a:t>
                      </a:r>
                    </a:p>
                  </a:txBody>
                  <a:tcPr marL="7620" marR="7620" marT="7620" marB="0" anchor="b">
                    <a:solidFill>
                      <a:srgbClr val="C0F0F7"/>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kern="1200" dirty="0">
                          <a:solidFill>
                            <a:schemeClr val="tx1"/>
                          </a:solidFill>
                          <a:latin typeface="Arial" panose="020B0604020202020204" pitchFamily="34" charset="0"/>
                          <a:cs typeface="Arial" panose="020B0604020202020204" pitchFamily="34" charset="0"/>
                        </a:rPr>
                        <a:t>10</a:t>
                      </a:r>
                    </a:p>
                  </a:txBody>
                  <a:tcPr marL="7620" marR="7620" marT="7620" marB="0" anchor="b">
                    <a:solidFill>
                      <a:srgbClr val="C0F0F7"/>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kern="1200" dirty="0">
                          <a:solidFill>
                            <a:schemeClr val="tx1"/>
                          </a:solidFill>
                          <a:latin typeface="Arial" panose="020B0604020202020204" pitchFamily="34" charset="0"/>
                          <a:cs typeface="Arial" panose="020B0604020202020204" pitchFamily="34" charset="0"/>
                        </a:rPr>
                        <a:t>13</a:t>
                      </a:r>
                    </a:p>
                  </a:txBody>
                  <a:tcPr marL="7620" marR="7620" marT="7620" marB="0" anchor="b">
                    <a:solidFill>
                      <a:srgbClr val="C0F0F7"/>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kern="1200" dirty="0">
                          <a:solidFill>
                            <a:schemeClr val="tx1"/>
                          </a:solidFill>
                          <a:latin typeface="Arial" panose="020B0604020202020204" pitchFamily="34" charset="0"/>
                          <a:cs typeface="Arial" panose="020B0604020202020204" pitchFamily="34" charset="0"/>
                        </a:rPr>
                        <a:t>39</a:t>
                      </a:r>
                    </a:p>
                  </a:txBody>
                  <a:tcPr marL="7620" marR="7620" marT="7620" marB="0" anchor="b">
                    <a:solidFill>
                      <a:srgbClr val="C0F0F7"/>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kern="1200" dirty="0">
                          <a:solidFill>
                            <a:schemeClr val="tx1"/>
                          </a:solidFill>
                          <a:latin typeface="Arial" panose="020B0604020202020204" pitchFamily="34" charset="0"/>
                          <a:cs typeface="Arial" panose="020B0604020202020204" pitchFamily="34" charset="0"/>
                        </a:rPr>
                        <a:t>62</a:t>
                      </a:r>
                    </a:p>
                  </a:txBody>
                  <a:tcPr marL="7620" marR="7620" marT="7620" marB="0" anchor="b">
                    <a:solidFill>
                      <a:srgbClr val="C0F0F7"/>
                    </a:solidFill>
                  </a:tcPr>
                </a:tc>
                <a:extLst>
                  <a:ext uri="{0D108BD9-81ED-4DB2-BD59-A6C34878D82A}">
                    <a16:rowId xmlns:a16="http://schemas.microsoft.com/office/drawing/2014/main" val="1554059972"/>
                  </a:ext>
                </a:extLst>
              </a:tr>
              <a:tr h="1193785">
                <a:tc>
                  <a:txBody>
                    <a:bodyPr/>
                    <a:lstStyle/>
                    <a:p>
                      <a:pPr marL="0" lvl="2" indent="0" algn="l" defTabSz="914400" rtl="0" eaLnBrk="1" fontAlgn="b" latinLnBrk="0" hangingPunct="1">
                        <a:lnSpc>
                          <a:spcPct val="120000"/>
                        </a:lnSpc>
                        <a:spcBef>
                          <a:spcPts val="600"/>
                        </a:spcBef>
                        <a:spcAft>
                          <a:spcPts val="600"/>
                        </a:spcAft>
                        <a:buClr>
                          <a:srgbClr val="4ED4E8"/>
                        </a:buClr>
                        <a:buFontTx/>
                        <a:buNone/>
                      </a:pPr>
                      <a:r>
                        <a:rPr lang="en-US" sz="1800" kern="1200" dirty="0">
                          <a:solidFill>
                            <a:schemeClr val="tx1"/>
                          </a:solidFill>
                          <a:latin typeface="Arial" panose="020B0604020202020204" pitchFamily="34" charset="0"/>
                          <a:cs typeface="Arial" panose="020B0604020202020204" pitchFamily="34" charset="0"/>
                        </a:rPr>
                        <a:t>Number of Children Homes that completed their six-monthly report without leaving any blank space</a:t>
                      </a:r>
                    </a:p>
                  </a:txBody>
                  <a:tcPr marL="7620" marR="7620" marT="7620" marB="0" anchor="b">
                    <a:solidFill>
                      <a:schemeClr val="bg1">
                        <a:lumMod val="95000"/>
                      </a:schemeClr>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kern="1200" dirty="0">
                          <a:solidFill>
                            <a:schemeClr val="tx1"/>
                          </a:solidFill>
                          <a:latin typeface="Arial" panose="020B0604020202020204" pitchFamily="34" charset="0"/>
                          <a:cs typeface="Arial" panose="020B0604020202020204" pitchFamily="34" charset="0"/>
                        </a:rPr>
                        <a:t>10</a:t>
                      </a:r>
                    </a:p>
                  </a:txBody>
                  <a:tcPr marL="7620" marR="7620" marT="7620" marB="0" anchor="b">
                    <a:solidFill>
                      <a:schemeClr val="bg1">
                        <a:lumMod val="95000"/>
                      </a:schemeClr>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kern="1200" dirty="0">
                          <a:solidFill>
                            <a:schemeClr val="tx1"/>
                          </a:solidFill>
                          <a:latin typeface="Arial" panose="020B0604020202020204" pitchFamily="34" charset="0"/>
                          <a:cs typeface="Arial" panose="020B0604020202020204" pitchFamily="34" charset="0"/>
                        </a:rPr>
                        <a:t>11</a:t>
                      </a:r>
                    </a:p>
                  </a:txBody>
                  <a:tcPr marL="7620" marR="7620" marT="7620" marB="0" anchor="b">
                    <a:solidFill>
                      <a:schemeClr val="bg1">
                        <a:lumMod val="95000"/>
                      </a:schemeClr>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kern="1200" dirty="0">
                          <a:solidFill>
                            <a:schemeClr val="tx1"/>
                          </a:solidFill>
                          <a:latin typeface="Arial" panose="020B0604020202020204" pitchFamily="34" charset="0"/>
                          <a:cs typeface="Arial" panose="020B0604020202020204" pitchFamily="34" charset="0"/>
                        </a:rPr>
                        <a:t>38</a:t>
                      </a:r>
                    </a:p>
                  </a:txBody>
                  <a:tcPr marL="7620" marR="7620" marT="7620" marB="0" anchor="b">
                    <a:solidFill>
                      <a:schemeClr val="bg1">
                        <a:lumMod val="95000"/>
                      </a:schemeClr>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kern="1200" dirty="0">
                          <a:solidFill>
                            <a:schemeClr val="tx1"/>
                          </a:solidFill>
                          <a:latin typeface="Arial" panose="020B0604020202020204" pitchFamily="34" charset="0"/>
                          <a:cs typeface="Arial" panose="020B0604020202020204" pitchFamily="34" charset="0"/>
                        </a:rPr>
                        <a:t>59</a:t>
                      </a:r>
                    </a:p>
                  </a:txBody>
                  <a:tcPr marL="7620" marR="7620" marT="7620" marB="0" anchor="b">
                    <a:solidFill>
                      <a:schemeClr val="bg1">
                        <a:lumMod val="95000"/>
                      </a:schemeClr>
                    </a:solidFill>
                  </a:tcPr>
                </a:tc>
                <a:extLst>
                  <a:ext uri="{0D108BD9-81ED-4DB2-BD59-A6C34878D82A}">
                    <a16:rowId xmlns:a16="http://schemas.microsoft.com/office/drawing/2014/main" val="410030335"/>
                  </a:ext>
                </a:extLst>
              </a:tr>
              <a:tr h="636686">
                <a:tc>
                  <a:txBody>
                    <a:bodyPr/>
                    <a:lstStyle/>
                    <a:p>
                      <a:pPr marL="0" lvl="2" indent="0" algn="l" defTabSz="914400" rtl="0" eaLnBrk="1" fontAlgn="b" latinLnBrk="0" hangingPunct="1">
                        <a:lnSpc>
                          <a:spcPct val="120000"/>
                        </a:lnSpc>
                        <a:spcBef>
                          <a:spcPts val="600"/>
                        </a:spcBef>
                        <a:spcAft>
                          <a:spcPts val="600"/>
                        </a:spcAft>
                        <a:buClr>
                          <a:srgbClr val="4ED4E8"/>
                        </a:buClr>
                        <a:buFontTx/>
                        <a:buNone/>
                      </a:pPr>
                      <a:r>
                        <a:rPr lang="en-US" sz="1800" b="1" kern="1200" dirty="0">
                          <a:solidFill>
                            <a:schemeClr val="tx1"/>
                          </a:solidFill>
                          <a:latin typeface="Arial" panose="020B0604020202020204" pitchFamily="34" charset="0"/>
                          <a:cs typeface="Arial" panose="020B0604020202020204" pitchFamily="34" charset="0"/>
                        </a:rPr>
                        <a:t>Overall data completeness performance </a:t>
                      </a:r>
                    </a:p>
                  </a:txBody>
                  <a:tcPr marL="7620" marR="7620" marT="7620" marB="0" anchor="b">
                    <a:solidFill>
                      <a:srgbClr val="C0F0F7"/>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b="1" kern="1200" dirty="0">
                          <a:solidFill>
                            <a:schemeClr val="tx1"/>
                          </a:solidFill>
                          <a:latin typeface="Arial" panose="020B0604020202020204" pitchFamily="34" charset="0"/>
                          <a:cs typeface="Arial" panose="020B0604020202020204" pitchFamily="34" charset="0"/>
                        </a:rPr>
                        <a:t>83.3</a:t>
                      </a:r>
                    </a:p>
                  </a:txBody>
                  <a:tcPr marL="7620" marR="7620" marT="7620" marB="0" anchor="b">
                    <a:solidFill>
                      <a:srgbClr val="C0F0F7"/>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b="1" kern="1200" dirty="0">
                          <a:solidFill>
                            <a:schemeClr val="tx1"/>
                          </a:solidFill>
                          <a:latin typeface="Arial" panose="020B0604020202020204" pitchFamily="34" charset="0"/>
                          <a:cs typeface="Arial" panose="020B0604020202020204" pitchFamily="34" charset="0"/>
                        </a:rPr>
                        <a:t>68.8</a:t>
                      </a:r>
                    </a:p>
                  </a:txBody>
                  <a:tcPr marL="7620" marR="7620" marT="7620" marB="0" anchor="b">
                    <a:solidFill>
                      <a:srgbClr val="C0F0F7"/>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b="1" kern="1200" dirty="0">
                          <a:solidFill>
                            <a:schemeClr val="tx1"/>
                          </a:solidFill>
                          <a:latin typeface="Arial" panose="020B0604020202020204" pitchFamily="34" charset="0"/>
                          <a:cs typeface="Arial" panose="020B0604020202020204" pitchFamily="34" charset="0"/>
                        </a:rPr>
                        <a:t>90.5</a:t>
                      </a:r>
                    </a:p>
                  </a:txBody>
                  <a:tcPr marL="7620" marR="7620" marT="7620" marB="0" anchor="b">
                    <a:solidFill>
                      <a:srgbClr val="C0F0F7"/>
                    </a:solidFill>
                  </a:tcPr>
                </a:tc>
                <a:tc>
                  <a:txBody>
                    <a:bodyPr/>
                    <a:lstStyle/>
                    <a:p>
                      <a:pPr marL="0" lvl="2" indent="0" algn="ctr" defTabSz="914400" rtl="0" eaLnBrk="1" fontAlgn="b" latinLnBrk="0" hangingPunct="1">
                        <a:lnSpc>
                          <a:spcPct val="120000"/>
                        </a:lnSpc>
                        <a:spcBef>
                          <a:spcPts val="600"/>
                        </a:spcBef>
                        <a:spcAft>
                          <a:spcPts val="600"/>
                        </a:spcAft>
                        <a:buClr>
                          <a:srgbClr val="4ED4E8"/>
                        </a:buClr>
                        <a:buFontTx/>
                        <a:buNone/>
                      </a:pPr>
                      <a:r>
                        <a:rPr lang="en-UG" sz="1800" b="1" kern="1200" dirty="0">
                          <a:solidFill>
                            <a:schemeClr val="tx1"/>
                          </a:solidFill>
                          <a:latin typeface="Arial" panose="020B0604020202020204" pitchFamily="34" charset="0"/>
                          <a:cs typeface="Arial" panose="020B0604020202020204" pitchFamily="34" charset="0"/>
                        </a:rPr>
                        <a:t>84.3</a:t>
                      </a:r>
                    </a:p>
                  </a:txBody>
                  <a:tcPr marL="7620" marR="7620" marT="7620" marB="0" anchor="b">
                    <a:solidFill>
                      <a:srgbClr val="C0F0F7"/>
                    </a:solidFill>
                  </a:tcPr>
                </a:tc>
                <a:extLst>
                  <a:ext uri="{0D108BD9-81ED-4DB2-BD59-A6C34878D82A}">
                    <a16:rowId xmlns:a16="http://schemas.microsoft.com/office/drawing/2014/main" val="2514743717"/>
                  </a:ext>
                </a:extLst>
              </a:tr>
            </a:tbl>
          </a:graphicData>
        </a:graphic>
      </p:graphicFrame>
      <p:sp>
        <p:nvSpPr>
          <p:cNvPr id="7" name="Subtitle 9">
            <a:extLst>
              <a:ext uri="{FF2B5EF4-FFF2-40B4-BE49-F238E27FC236}">
                <a16:creationId xmlns:a16="http://schemas.microsoft.com/office/drawing/2014/main" id="{5E0EB822-9057-4B78-8035-405BB47916A5}"/>
              </a:ext>
            </a:extLst>
          </p:cNvPr>
          <p:cNvSpPr txBox="1">
            <a:spLocks/>
          </p:cNvSpPr>
          <p:nvPr/>
        </p:nvSpPr>
        <p:spPr>
          <a:xfrm>
            <a:off x="554631" y="1322040"/>
            <a:ext cx="7867072" cy="8512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69BC9E"/>
                </a:solidFill>
                <a:latin typeface="Arial Narrow"/>
              </a:rPr>
              <a:t>Example: Children’s Home reporting</a:t>
            </a:r>
            <a:endParaRPr lang="en-UG" sz="2400" dirty="0">
              <a:solidFill>
                <a:srgbClr val="69BC9E"/>
              </a:solidFill>
              <a:latin typeface="Arial Narrow"/>
            </a:endParaRPr>
          </a:p>
        </p:txBody>
      </p:sp>
    </p:spTree>
    <p:extLst>
      <p:ext uri="{BB962C8B-B14F-4D97-AF65-F5344CB8AC3E}">
        <p14:creationId xmlns:p14="http://schemas.microsoft.com/office/powerpoint/2010/main" val="3290174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554631" y="795446"/>
            <a:ext cx="8034737" cy="837214"/>
          </a:xfrm>
        </p:spPr>
        <p:txBody>
          <a:bodyPr/>
          <a:lstStyle/>
          <a:p>
            <a:r>
              <a:rPr lang="en-US" dirty="0"/>
              <a:t>Presentation of questions/Indicators</a:t>
            </a:r>
            <a:endParaRPr lang="en-UG" dirty="0">
              <a:solidFill>
                <a:srgbClr val="00968F"/>
              </a:solidFill>
            </a:endParaRPr>
          </a:p>
        </p:txBody>
      </p:sp>
      <p:sp>
        <p:nvSpPr>
          <p:cNvPr id="7" name="Subtitle 9">
            <a:extLst>
              <a:ext uri="{FF2B5EF4-FFF2-40B4-BE49-F238E27FC236}">
                <a16:creationId xmlns:a16="http://schemas.microsoft.com/office/drawing/2014/main" id="{5E0EB822-9057-4B78-8035-405BB47916A5}"/>
              </a:ext>
            </a:extLst>
          </p:cNvPr>
          <p:cNvSpPr txBox="1">
            <a:spLocks/>
          </p:cNvSpPr>
          <p:nvPr/>
        </p:nvSpPr>
        <p:spPr>
          <a:xfrm>
            <a:off x="554631" y="1462468"/>
            <a:ext cx="7867072" cy="8512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solidFill>
                  <a:srgbClr val="69BC9E"/>
                </a:solidFill>
                <a:latin typeface="Arial Narrow"/>
              </a:rPr>
              <a:t>Example: Proportion of children leaving residential care for family-based placement in District X (2014</a:t>
            </a:r>
            <a:r>
              <a:rPr lang="en-US" sz="1600" dirty="0">
                <a:solidFill>
                  <a:srgbClr val="69BC9E"/>
                </a:solidFill>
                <a:latin typeface="Arial" panose="020B0604020202020204" pitchFamily="34" charset="0"/>
                <a:cs typeface="Arial" panose="020B0604020202020204" pitchFamily="34" charset="0"/>
              </a:rPr>
              <a:t>‒</a:t>
            </a:r>
            <a:r>
              <a:rPr lang="en-US" sz="1600" dirty="0">
                <a:solidFill>
                  <a:srgbClr val="69BC9E"/>
                </a:solidFill>
                <a:latin typeface="Arial Narrow"/>
              </a:rPr>
              <a:t>2020) </a:t>
            </a:r>
            <a:endParaRPr lang="en-UG" sz="1600" dirty="0">
              <a:solidFill>
                <a:srgbClr val="69BC9E"/>
              </a:solidFill>
              <a:latin typeface="Franklin Gothic Medium" panose="020B0603020102020204" pitchFamily="34" charset="0"/>
            </a:endParaRPr>
          </a:p>
        </p:txBody>
      </p:sp>
      <p:graphicFrame>
        <p:nvGraphicFramePr>
          <p:cNvPr id="5" name="Chart 4">
            <a:extLst>
              <a:ext uri="{FF2B5EF4-FFF2-40B4-BE49-F238E27FC236}">
                <a16:creationId xmlns:a16="http://schemas.microsoft.com/office/drawing/2014/main" id="{5F3BDE01-6E1B-4453-93E1-B6C700532173}"/>
              </a:ext>
            </a:extLst>
          </p:cNvPr>
          <p:cNvGraphicFramePr>
            <a:graphicFrameLocks/>
          </p:cNvGraphicFramePr>
          <p:nvPr>
            <p:extLst>
              <p:ext uri="{D42A27DB-BD31-4B8C-83A1-F6EECF244321}">
                <p14:modId xmlns:p14="http://schemas.microsoft.com/office/powerpoint/2010/main" val="4064814576"/>
              </p:ext>
            </p:extLst>
          </p:nvPr>
        </p:nvGraphicFramePr>
        <p:xfrm>
          <a:off x="1099487" y="2143522"/>
          <a:ext cx="6945023" cy="43119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578365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554631" y="804683"/>
            <a:ext cx="8034737" cy="837214"/>
          </a:xfrm>
        </p:spPr>
        <p:txBody>
          <a:bodyPr/>
          <a:lstStyle/>
          <a:p>
            <a:r>
              <a:rPr lang="en-US" dirty="0"/>
              <a:t>Presentation of questions/Indicators</a:t>
            </a:r>
            <a:endParaRPr lang="en-UG" dirty="0">
              <a:solidFill>
                <a:srgbClr val="00968F"/>
              </a:solidFill>
            </a:endParaRPr>
          </a:p>
        </p:txBody>
      </p:sp>
      <p:sp>
        <p:nvSpPr>
          <p:cNvPr id="6" name="Text Placeholder 1">
            <a:extLst>
              <a:ext uri="{FF2B5EF4-FFF2-40B4-BE49-F238E27FC236}">
                <a16:creationId xmlns:a16="http://schemas.microsoft.com/office/drawing/2014/main" id="{C945DA18-F8AF-466B-A57F-AC23CC1D3527}"/>
              </a:ext>
            </a:extLst>
          </p:cNvPr>
          <p:cNvSpPr>
            <a:spLocks noGrp="1"/>
          </p:cNvSpPr>
          <p:nvPr>
            <p:ph type="body" sz="quarter" idx="13"/>
          </p:nvPr>
        </p:nvSpPr>
        <p:spPr>
          <a:xfrm>
            <a:off x="554631" y="1715787"/>
            <a:ext cx="8292485" cy="3751011"/>
          </a:xfrm>
        </p:spPr>
        <p:txBody>
          <a:bodyPr/>
          <a:lstStyle/>
          <a:p>
            <a:pPr marL="0" lvl="2" indent="0">
              <a:lnSpc>
                <a:spcPct val="120000"/>
              </a:lnSpc>
              <a:spcBef>
                <a:spcPts val="600"/>
              </a:spcBef>
              <a:spcAft>
                <a:spcPts val="600"/>
              </a:spcAft>
              <a:buClr>
                <a:srgbClr val="4ED4E8"/>
              </a:buClr>
              <a:buNone/>
            </a:pPr>
            <a:r>
              <a:rPr lang="en-US" b="1" dirty="0">
                <a:cs typeface="Arial" panose="020B0604020202020204" pitchFamily="34" charset="0"/>
              </a:rPr>
              <a:t>At first look:</a:t>
            </a:r>
          </a:p>
          <a:p>
            <a:pPr marL="457200" lvl="2" indent="-457200">
              <a:lnSpc>
                <a:spcPct val="120000"/>
              </a:lnSpc>
              <a:spcBef>
                <a:spcPts val="600"/>
              </a:spcBef>
              <a:spcAft>
                <a:spcPts val="600"/>
              </a:spcAft>
              <a:buClr>
                <a:srgbClr val="4ED4E8"/>
              </a:buClr>
              <a:buFont typeface="+mj-lt"/>
              <a:buAutoNum type="arabicPeriod"/>
            </a:pPr>
            <a:r>
              <a:rPr lang="en-US" dirty="0">
                <a:cs typeface="Arial" panose="020B0604020202020204" pitchFamily="34" charset="0"/>
              </a:rPr>
              <a:t>Present the graph: What are we seeing here?</a:t>
            </a:r>
          </a:p>
          <a:p>
            <a:pPr marL="457200" lvl="2" indent="-457200">
              <a:lnSpc>
                <a:spcPct val="120000"/>
              </a:lnSpc>
              <a:spcBef>
                <a:spcPts val="600"/>
              </a:spcBef>
              <a:spcAft>
                <a:spcPts val="600"/>
              </a:spcAft>
              <a:buClr>
                <a:srgbClr val="4ED4E8"/>
              </a:buClr>
              <a:buFont typeface="+mj-lt"/>
              <a:buAutoNum type="arabicPeriod"/>
            </a:pPr>
            <a:r>
              <a:rPr lang="en-US" dirty="0">
                <a:cs typeface="Arial" panose="020B0604020202020204" pitchFamily="34" charset="0"/>
              </a:rPr>
              <a:t>Does this visual make sense to you with what you know of the context? </a:t>
            </a:r>
          </a:p>
          <a:p>
            <a:pPr marL="457200" lvl="2" indent="-457200">
              <a:lnSpc>
                <a:spcPct val="120000"/>
              </a:lnSpc>
              <a:spcBef>
                <a:spcPts val="600"/>
              </a:spcBef>
              <a:spcAft>
                <a:spcPts val="600"/>
              </a:spcAft>
              <a:buClr>
                <a:srgbClr val="4ED4E8"/>
              </a:buClr>
              <a:buFont typeface="+mj-lt"/>
              <a:buAutoNum type="arabicPeriod"/>
            </a:pPr>
            <a:r>
              <a:rPr lang="en-US" dirty="0"/>
              <a:t>Do the trends observed correspond to those expected?</a:t>
            </a:r>
          </a:p>
          <a:p>
            <a:pPr marL="457200" lvl="2" indent="-457200">
              <a:lnSpc>
                <a:spcPct val="120000"/>
              </a:lnSpc>
              <a:spcBef>
                <a:spcPts val="600"/>
              </a:spcBef>
              <a:spcAft>
                <a:spcPts val="600"/>
              </a:spcAft>
              <a:buClr>
                <a:srgbClr val="4ED4E8"/>
              </a:buClr>
              <a:buFont typeface="+mj-lt"/>
              <a:buAutoNum type="arabicPeriod"/>
            </a:pPr>
            <a:r>
              <a:rPr lang="en-US" dirty="0">
                <a:cs typeface="Arial" panose="020B0604020202020204" pitchFamily="34" charset="0"/>
              </a:rPr>
              <a:t>What is the key message conveyed by the graphic?</a:t>
            </a:r>
          </a:p>
          <a:p>
            <a:pPr marL="457200" lvl="2" indent="-457200">
              <a:lnSpc>
                <a:spcPct val="120000"/>
              </a:lnSpc>
              <a:spcBef>
                <a:spcPts val="600"/>
              </a:spcBef>
              <a:spcAft>
                <a:spcPts val="600"/>
              </a:spcAft>
              <a:buClr>
                <a:srgbClr val="4ED4E8"/>
              </a:buClr>
              <a:buFont typeface="+mj-lt"/>
              <a:buAutoNum type="arabicPeriod"/>
            </a:pPr>
            <a:endParaRPr lang="en-US" dirty="0">
              <a:cs typeface="Arial" panose="020B0604020202020204" pitchFamily="34" charset="0"/>
            </a:endParaRPr>
          </a:p>
          <a:p>
            <a:endParaRPr lang="en-US" sz="2000" cap="none" dirty="0">
              <a:solidFill>
                <a:schemeClr val="tx1"/>
              </a:solidFill>
            </a:endParaRPr>
          </a:p>
          <a:p>
            <a:endParaRPr lang="en-UG" sz="2000" dirty="0"/>
          </a:p>
        </p:txBody>
      </p:sp>
    </p:spTree>
    <p:extLst>
      <p:ext uri="{BB962C8B-B14F-4D97-AF65-F5344CB8AC3E}">
        <p14:creationId xmlns:p14="http://schemas.microsoft.com/office/powerpoint/2010/main" val="3505840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554631" y="804683"/>
            <a:ext cx="8034737" cy="837214"/>
          </a:xfrm>
        </p:spPr>
        <p:txBody>
          <a:bodyPr/>
          <a:lstStyle/>
          <a:p>
            <a:r>
              <a:rPr lang="en-US" dirty="0"/>
              <a:t>Define the problem</a:t>
            </a:r>
            <a:endParaRPr lang="en-UG" dirty="0">
              <a:solidFill>
                <a:srgbClr val="00968F"/>
              </a:solidFill>
            </a:endParaRPr>
          </a:p>
        </p:txBody>
      </p:sp>
      <p:sp>
        <p:nvSpPr>
          <p:cNvPr id="7" name="Content Placeholder 2">
            <a:extLst>
              <a:ext uri="{FF2B5EF4-FFF2-40B4-BE49-F238E27FC236}">
                <a16:creationId xmlns:a16="http://schemas.microsoft.com/office/drawing/2014/main" id="{FF3B7E21-314A-42B1-B80B-9EC68A200014}"/>
              </a:ext>
            </a:extLst>
          </p:cNvPr>
          <p:cNvSpPr txBox="1">
            <a:spLocks/>
          </p:cNvSpPr>
          <p:nvPr/>
        </p:nvSpPr>
        <p:spPr>
          <a:xfrm>
            <a:off x="628650" y="2125267"/>
            <a:ext cx="3452606" cy="3364706"/>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1800"/>
              </a:spcAft>
            </a:pPr>
            <a:r>
              <a:rPr lang="en-US" sz="1800" spc="-15" dirty="0">
                <a:latin typeface="Arial" panose="020B0604020202020204" pitchFamily="34" charset="0"/>
                <a:cs typeface="Arial" panose="020B0604020202020204" pitchFamily="34" charset="0"/>
              </a:rPr>
              <a:t>Describe the problem at the </a:t>
            </a:r>
            <a:r>
              <a:rPr lang="en-US" sz="1800" b="1" spc="-15" dirty="0">
                <a:latin typeface="Arial" panose="020B0604020202020204" pitchFamily="34" charset="0"/>
                <a:cs typeface="Arial" panose="020B0604020202020204" pitchFamily="34" charset="0"/>
              </a:rPr>
              <a:t>district </a:t>
            </a:r>
            <a:r>
              <a:rPr lang="en-US" sz="1800" spc="-15" dirty="0">
                <a:latin typeface="Arial" panose="020B0604020202020204" pitchFamily="34" charset="0"/>
                <a:cs typeface="Arial" panose="020B0604020202020204" pitchFamily="34" charset="0"/>
              </a:rPr>
              <a:t>level using data from the graph</a:t>
            </a:r>
          </a:p>
          <a:p>
            <a:pPr>
              <a:lnSpc>
                <a:spcPct val="100000"/>
              </a:lnSpc>
              <a:spcBef>
                <a:spcPts val="600"/>
              </a:spcBef>
              <a:spcAft>
                <a:spcPts val="1800"/>
              </a:spcAft>
            </a:pPr>
            <a:r>
              <a:rPr lang="en-US" sz="1800" spc="-15" dirty="0">
                <a:latin typeface="Arial" panose="020B0604020202020204" pitchFamily="34" charset="0"/>
                <a:cs typeface="Arial" panose="020B0604020202020204" pitchFamily="34" charset="0"/>
              </a:rPr>
              <a:t>Describe the problem at the </a:t>
            </a:r>
            <a:r>
              <a:rPr lang="en-US" sz="1800" b="1" spc="-15" dirty="0">
                <a:latin typeface="Arial" panose="020B0604020202020204" pitchFamily="34" charset="0"/>
                <a:cs typeface="Arial" panose="020B0604020202020204" pitchFamily="34" charset="0"/>
              </a:rPr>
              <a:t>children’s home </a:t>
            </a:r>
            <a:r>
              <a:rPr lang="en-US" sz="1800" spc="-15" dirty="0">
                <a:latin typeface="Arial" panose="020B0604020202020204" pitchFamily="34" charset="0"/>
                <a:cs typeface="Arial" panose="020B0604020202020204" pitchFamily="34" charset="0"/>
              </a:rPr>
              <a:t>level using data from the graph</a:t>
            </a:r>
          </a:p>
          <a:p>
            <a:pPr>
              <a:lnSpc>
                <a:spcPct val="100000"/>
              </a:lnSpc>
              <a:spcBef>
                <a:spcPts val="600"/>
              </a:spcBef>
              <a:spcAft>
                <a:spcPts val="1800"/>
              </a:spcAft>
            </a:pPr>
            <a:r>
              <a:rPr lang="en-US" sz="1800" spc="-15" dirty="0">
                <a:latin typeface="Arial" panose="020B0604020202020204" pitchFamily="34" charset="0"/>
                <a:cs typeface="Arial" panose="020B0604020202020204" pitchFamily="34" charset="0"/>
              </a:rPr>
              <a:t>Summarize </a:t>
            </a:r>
            <a:r>
              <a:rPr lang="en-US" sz="1800" b="1" spc="-15" dirty="0">
                <a:latin typeface="Arial" panose="020B0604020202020204" pitchFamily="34" charset="0"/>
                <a:cs typeface="Arial" panose="020B0604020202020204" pitchFamily="34" charset="0"/>
              </a:rPr>
              <a:t>why</a:t>
            </a:r>
            <a:r>
              <a:rPr lang="en-US" sz="1800" spc="-15" dirty="0">
                <a:latin typeface="Arial" panose="020B0604020202020204" pitchFamily="34" charset="0"/>
                <a:cs typeface="Arial" panose="020B0604020202020204" pitchFamily="34" charset="0"/>
              </a:rPr>
              <a:t> this is a problem </a:t>
            </a:r>
            <a:br>
              <a:rPr lang="en-US" sz="1800" spc="-15" dirty="0">
                <a:latin typeface="Arial" panose="020B0604020202020204" pitchFamily="34" charset="0"/>
                <a:cs typeface="Arial" panose="020B0604020202020204" pitchFamily="34" charset="0"/>
              </a:rPr>
            </a:br>
            <a:endParaRPr lang="en-US" sz="1800" spc="-15"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AA533039-DC0F-4FC1-B287-3A8DDE87C956}"/>
              </a:ext>
            </a:extLst>
          </p:cNvPr>
          <p:cNvGrpSpPr/>
          <p:nvPr/>
        </p:nvGrpSpPr>
        <p:grpSpPr>
          <a:xfrm>
            <a:off x="947134" y="2134197"/>
            <a:ext cx="7557034" cy="901199"/>
            <a:chOff x="1222511" y="1702595"/>
            <a:chExt cx="10076045" cy="1201599"/>
          </a:xfrm>
        </p:grpSpPr>
        <p:sp>
          <p:nvSpPr>
            <p:cNvPr id="9" name="Rectangle 8">
              <a:extLst>
                <a:ext uri="{FF2B5EF4-FFF2-40B4-BE49-F238E27FC236}">
                  <a16:creationId xmlns:a16="http://schemas.microsoft.com/office/drawing/2014/main" id="{79FDD67F-9428-4FDA-A566-AA9FC9028BB1}"/>
                </a:ext>
              </a:extLst>
            </p:cNvPr>
            <p:cNvSpPr/>
            <p:nvPr/>
          </p:nvSpPr>
          <p:spPr>
            <a:xfrm>
              <a:off x="5342282" y="1702595"/>
              <a:ext cx="5956274" cy="1201599"/>
            </a:xfrm>
            <a:prstGeom prst="rect">
              <a:avLst/>
            </a:prstGeom>
            <a:noFill/>
            <a:ln w="19050">
              <a:solidFill>
                <a:srgbClr val="4ED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rgbClr val="000000"/>
                </a:solidFill>
              </a:endParaRPr>
            </a:p>
          </p:txBody>
        </p:sp>
        <p:cxnSp>
          <p:nvCxnSpPr>
            <p:cNvPr id="10" name="Straight Connector 9">
              <a:extLst>
                <a:ext uri="{FF2B5EF4-FFF2-40B4-BE49-F238E27FC236}">
                  <a16:creationId xmlns:a16="http://schemas.microsoft.com/office/drawing/2014/main" id="{7FB1AB70-49DE-4234-AB14-E6DEC71B5E05}"/>
                </a:ext>
              </a:extLst>
            </p:cNvPr>
            <p:cNvCxnSpPr/>
            <p:nvPr/>
          </p:nvCxnSpPr>
          <p:spPr>
            <a:xfrm flipH="1">
              <a:off x="1222511" y="1702595"/>
              <a:ext cx="4119771" cy="0"/>
            </a:xfrm>
            <a:prstGeom prst="line">
              <a:avLst/>
            </a:prstGeom>
            <a:ln w="19050">
              <a:solidFill>
                <a:srgbClr val="4ED4E8"/>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BBE6087-D37E-4E65-A622-F3BC3DB5D7D2}"/>
              </a:ext>
            </a:extLst>
          </p:cNvPr>
          <p:cNvGrpSpPr/>
          <p:nvPr/>
        </p:nvGrpSpPr>
        <p:grpSpPr>
          <a:xfrm>
            <a:off x="947134" y="3268278"/>
            <a:ext cx="7557034" cy="901199"/>
            <a:chOff x="1222511" y="3214703"/>
            <a:chExt cx="10076045" cy="1201599"/>
          </a:xfrm>
        </p:grpSpPr>
        <p:sp>
          <p:nvSpPr>
            <p:cNvPr id="12" name="Rectangle 11">
              <a:extLst>
                <a:ext uri="{FF2B5EF4-FFF2-40B4-BE49-F238E27FC236}">
                  <a16:creationId xmlns:a16="http://schemas.microsoft.com/office/drawing/2014/main" id="{1B0F9B75-660A-44E1-9385-63F614EE139B}"/>
                </a:ext>
              </a:extLst>
            </p:cNvPr>
            <p:cNvSpPr/>
            <p:nvPr/>
          </p:nvSpPr>
          <p:spPr>
            <a:xfrm>
              <a:off x="5342282" y="3214703"/>
              <a:ext cx="5956274" cy="1201599"/>
            </a:xfrm>
            <a:prstGeom prst="rect">
              <a:avLst/>
            </a:prstGeom>
            <a:noFill/>
            <a:ln w="19050">
              <a:solidFill>
                <a:srgbClr val="4ED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t>A</a:t>
              </a:r>
              <a:endParaRPr lang="en-US" sz="1350" dirty="0">
                <a:solidFill>
                  <a:srgbClr val="000000"/>
                </a:solidFill>
              </a:endParaRPr>
            </a:p>
          </p:txBody>
        </p:sp>
        <p:cxnSp>
          <p:nvCxnSpPr>
            <p:cNvPr id="13" name="Straight Connector 12">
              <a:extLst>
                <a:ext uri="{FF2B5EF4-FFF2-40B4-BE49-F238E27FC236}">
                  <a16:creationId xmlns:a16="http://schemas.microsoft.com/office/drawing/2014/main" id="{E7DD267C-5112-4F0A-9274-C9222F4208F7}"/>
                </a:ext>
              </a:extLst>
            </p:cNvPr>
            <p:cNvCxnSpPr/>
            <p:nvPr/>
          </p:nvCxnSpPr>
          <p:spPr>
            <a:xfrm flipH="1">
              <a:off x="1222511" y="3214703"/>
              <a:ext cx="4119771" cy="0"/>
            </a:xfrm>
            <a:prstGeom prst="line">
              <a:avLst/>
            </a:prstGeom>
            <a:ln w="19050">
              <a:solidFill>
                <a:srgbClr val="4ED4E8"/>
              </a:solidFill>
              <a:prstDash val="sys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3FFF79B-FE16-4C93-A617-1702A18F6336}"/>
              </a:ext>
            </a:extLst>
          </p:cNvPr>
          <p:cNvGrpSpPr/>
          <p:nvPr/>
        </p:nvGrpSpPr>
        <p:grpSpPr>
          <a:xfrm>
            <a:off x="947134" y="4402360"/>
            <a:ext cx="7557034" cy="901199"/>
            <a:chOff x="1262845" y="4726812"/>
            <a:chExt cx="10076045" cy="1201599"/>
          </a:xfrm>
        </p:grpSpPr>
        <p:sp>
          <p:nvSpPr>
            <p:cNvPr id="15" name="Rectangle 14">
              <a:extLst>
                <a:ext uri="{FF2B5EF4-FFF2-40B4-BE49-F238E27FC236}">
                  <a16:creationId xmlns:a16="http://schemas.microsoft.com/office/drawing/2014/main" id="{1AA1FF84-D757-4895-B7BA-7FF33616636C}"/>
                </a:ext>
              </a:extLst>
            </p:cNvPr>
            <p:cNvSpPr/>
            <p:nvPr/>
          </p:nvSpPr>
          <p:spPr>
            <a:xfrm>
              <a:off x="5382616" y="4726812"/>
              <a:ext cx="5956274" cy="1201599"/>
            </a:xfrm>
            <a:prstGeom prst="rect">
              <a:avLst/>
            </a:prstGeom>
            <a:noFill/>
            <a:ln w="19050">
              <a:solidFill>
                <a:srgbClr val="4ED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p>
          </p:txBody>
        </p:sp>
        <p:cxnSp>
          <p:nvCxnSpPr>
            <p:cNvPr id="16" name="Straight Connector 15">
              <a:extLst>
                <a:ext uri="{FF2B5EF4-FFF2-40B4-BE49-F238E27FC236}">
                  <a16:creationId xmlns:a16="http://schemas.microsoft.com/office/drawing/2014/main" id="{F07D9C6F-C724-439B-B43A-81ED25C48C37}"/>
                </a:ext>
              </a:extLst>
            </p:cNvPr>
            <p:cNvCxnSpPr/>
            <p:nvPr/>
          </p:nvCxnSpPr>
          <p:spPr>
            <a:xfrm flipH="1">
              <a:off x="1262845" y="4726812"/>
              <a:ext cx="4119771" cy="0"/>
            </a:xfrm>
            <a:prstGeom prst="line">
              <a:avLst/>
            </a:prstGeom>
            <a:ln w="19050">
              <a:solidFill>
                <a:srgbClr val="4ED4E8"/>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05284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554631" y="804683"/>
            <a:ext cx="8034737" cy="837214"/>
          </a:xfrm>
        </p:spPr>
        <p:txBody>
          <a:bodyPr/>
          <a:lstStyle/>
          <a:p>
            <a:r>
              <a:rPr lang="en-US" dirty="0"/>
              <a:t>Define the problem</a:t>
            </a:r>
            <a:endParaRPr lang="en-UG" dirty="0">
              <a:solidFill>
                <a:srgbClr val="00968F"/>
              </a:solidFill>
            </a:endParaRPr>
          </a:p>
        </p:txBody>
      </p:sp>
      <p:sp>
        <p:nvSpPr>
          <p:cNvPr id="7" name="Content Placeholder 2">
            <a:extLst>
              <a:ext uri="{FF2B5EF4-FFF2-40B4-BE49-F238E27FC236}">
                <a16:creationId xmlns:a16="http://schemas.microsoft.com/office/drawing/2014/main" id="{FF3B7E21-314A-42B1-B80B-9EC68A200014}"/>
              </a:ext>
            </a:extLst>
          </p:cNvPr>
          <p:cNvSpPr txBox="1">
            <a:spLocks/>
          </p:cNvSpPr>
          <p:nvPr/>
        </p:nvSpPr>
        <p:spPr>
          <a:xfrm>
            <a:off x="628650" y="2125267"/>
            <a:ext cx="3452606" cy="3364706"/>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1800"/>
              </a:spcAft>
            </a:pPr>
            <a:r>
              <a:rPr lang="en-US" sz="1800" spc="-15" dirty="0">
                <a:latin typeface="Arial" panose="020B0604020202020204" pitchFamily="34" charset="0"/>
                <a:cs typeface="Arial" panose="020B0604020202020204" pitchFamily="34" charset="0"/>
              </a:rPr>
              <a:t>Describe the problem at the </a:t>
            </a:r>
            <a:r>
              <a:rPr lang="en-US" sz="1800" b="1" spc="-15" dirty="0">
                <a:latin typeface="Arial" panose="020B0604020202020204" pitchFamily="34" charset="0"/>
                <a:cs typeface="Arial" panose="020B0604020202020204" pitchFamily="34" charset="0"/>
              </a:rPr>
              <a:t>district </a:t>
            </a:r>
            <a:r>
              <a:rPr lang="en-US" sz="1800" spc="-15" dirty="0">
                <a:latin typeface="Arial" panose="020B0604020202020204" pitchFamily="34" charset="0"/>
                <a:cs typeface="Arial" panose="020B0604020202020204" pitchFamily="34" charset="0"/>
              </a:rPr>
              <a:t>level using data from the graph</a:t>
            </a:r>
          </a:p>
          <a:p>
            <a:pPr>
              <a:lnSpc>
                <a:spcPct val="100000"/>
              </a:lnSpc>
              <a:spcBef>
                <a:spcPts val="600"/>
              </a:spcBef>
              <a:spcAft>
                <a:spcPts val="1800"/>
              </a:spcAft>
            </a:pPr>
            <a:r>
              <a:rPr lang="en-US" sz="1800" spc="-15" dirty="0">
                <a:latin typeface="Arial" panose="020B0604020202020204" pitchFamily="34" charset="0"/>
                <a:cs typeface="Arial" panose="020B0604020202020204" pitchFamily="34" charset="0"/>
              </a:rPr>
              <a:t>Describe the problem at the </a:t>
            </a:r>
            <a:r>
              <a:rPr lang="en-US" sz="1800" b="1" spc="-15" dirty="0">
                <a:latin typeface="Arial" panose="020B0604020202020204" pitchFamily="34" charset="0"/>
                <a:cs typeface="Arial" panose="020B0604020202020204" pitchFamily="34" charset="0"/>
              </a:rPr>
              <a:t>children’s home </a:t>
            </a:r>
            <a:r>
              <a:rPr lang="en-US" sz="1800" spc="-15" dirty="0">
                <a:latin typeface="Arial" panose="020B0604020202020204" pitchFamily="34" charset="0"/>
                <a:cs typeface="Arial" panose="020B0604020202020204" pitchFamily="34" charset="0"/>
              </a:rPr>
              <a:t>level using data from the graph</a:t>
            </a:r>
          </a:p>
          <a:p>
            <a:pPr>
              <a:lnSpc>
                <a:spcPct val="100000"/>
              </a:lnSpc>
              <a:spcBef>
                <a:spcPts val="600"/>
              </a:spcBef>
              <a:spcAft>
                <a:spcPts val="1800"/>
              </a:spcAft>
            </a:pPr>
            <a:r>
              <a:rPr lang="en-US" sz="1800" spc="-15" dirty="0">
                <a:latin typeface="Arial" panose="020B0604020202020204" pitchFamily="34" charset="0"/>
                <a:cs typeface="Arial" panose="020B0604020202020204" pitchFamily="34" charset="0"/>
              </a:rPr>
              <a:t>Summarize </a:t>
            </a:r>
            <a:r>
              <a:rPr lang="en-US" sz="1800" b="1" spc="-15" dirty="0">
                <a:latin typeface="Arial" panose="020B0604020202020204" pitchFamily="34" charset="0"/>
                <a:cs typeface="Arial" panose="020B0604020202020204" pitchFamily="34" charset="0"/>
              </a:rPr>
              <a:t>why</a:t>
            </a:r>
            <a:r>
              <a:rPr lang="en-US" sz="1800" spc="-15" dirty="0">
                <a:latin typeface="Arial" panose="020B0604020202020204" pitchFamily="34" charset="0"/>
                <a:cs typeface="Arial" panose="020B0604020202020204" pitchFamily="34" charset="0"/>
              </a:rPr>
              <a:t> this is a problem </a:t>
            </a:r>
            <a:br>
              <a:rPr lang="en-US" sz="1800" spc="-15" dirty="0">
                <a:latin typeface="Arial" panose="020B0604020202020204" pitchFamily="34" charset="0"/>
                <a:cs typeface="Arial" panose="020B0604020202020204" pitchFamily="34" charset="0"/>
              </a:rPr>
            </a:br>
            <a:endParaRPr lang="en-US" sz="1800" spc="-15"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AA533039-DC0F-4FC1-B287-3A8DDE87C956}"/>
              </a:ext>
            </a:extLst>
          </p:cNvPr>
          <p:cNvGrpSpPr/>
          <p:nvPr/>
        </p:nvGrpSpPr>
        <p:grpSpPr>
          <a:xfrm>
            <a:off x="947134" y="2134197"/>
            <a:ext cx="7557034" cy="901199"/>
            <a:chOff x="1222511" y="1702595"/>
            <a:chExt cx="10076045" cy="1201599"/>
          </a:xfrm>
        </p:grpSpPr>
        <p:sp>
          <p:nvSpPr>
            <p:cNvPr id="9" name="Rectangle 8">
              <a:extLst>
                <a:ext uri="{FF2B5EF4-FFF2-40B4-BE49-F238E27FC236}">
                  <a16:creationId xmlns:a16="http://schemas.microsoft.com/office/drawing/2014/main" id="{79FDD67F-9428-4FDA-A566-AA9FC9028BB1}"/>
                </a:ext>
              </a:extLst>
            </p:cNvPr>
            <p:cNvSpPr/>
            <p:nvPr/>
          </p:nvSpPr>
          <p:spPr>
            <a:xfrm>
              <a:off x="5342282" y="1702595"/>
              <a:ext cx="5956274" cy="1201599"/>
            </a:xfrm>
            <a:prstGeom prst="rect">
              <a:avLst/>
            </a:prstGeom>
            <a:noFill/>
            <a:ln w="19050">
              <a:solidFill>
                <a:srgbClr val="4ED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rgbClr val="000000"/>
                </a:solidFill>
              </a:endParaRPr>
            </a:p>
          </p:txBody>
        </p:sp>
        <p:cxnSp>
          <p:nvCxnSpPr>
            <p:cNvPr id="10" name="Straight Connector 9">
              <a:extLst>
                <a:ext uri="{FF2B5EF4-FFF2-40B4-BE49-F238E27FC236}">
                  <a16:creationId xmlns:a16="http://schemas.microsoft.com/office/drawing/2014/main" id="{7FB1AB70-49DE-4234-AB14-E6DEC71B5E05}"/>
                </a:ext>
              </a:extLst>
            </p:cNvPr>
            <p:cNvCxnSpPr/>
            <p:nvPr/>
          </p:nvCxnSpPr>
          <p:spPr>
            <a:xfrm flipH="1">
              <a:off x="1222511" y="1702595"/>
              <a:ext cx="4119771" cy="0"/>
            </a:xfrm>
            <a:prstGeom prst="line">
              <a:avLst/>
            </a:prstGeom>
            <a:ln w="19050">
              <a:solidFill>
                <a:srgbClr val="4ED4E8"/>
              </a:solidFill>
              <a:prstDash val="sysDash"/>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BBE6087-D37E-4E65-A622-F3BC3DB5D7D2}"/>
              </a:ext>
            </a:extLst>
          </p:cNvPr>
          <p:cNvGrpSpPr/>
          <p:nvPr/>
        </p:nvGrpSpPr>
        <p:grpSpPr>
          <a:xfrm>
            <a:off x="958316" y="3241467"/>
            <a:ext cx="7557034" cy="974480"/>
            <a:chOff x="1222511" y="3190871"/>
            <a:chExt cx="10076045" cy="1299306"/>
          </a:xfrm>
        </p:grpSpPr>
        <p:sp>
          <p:nvSpPr>
            <p:cNvPr id="12" name="Rectangle 11">
              <a:extLst>
                <a:ext uri="{FF2B5EF4-FFF2-40B4-BE49-F238E27FC236}">
                  <a16:creationId xmlns:a16="http://schemas.microsoft.com/office/drawing/2014/main" id="{1B0F9B75-660A-44E1-9385-63F614EE139B}"/>
                </a:ext>
              </a:extLst>
            </p:cNvPr>
            <p:cNvSpPr/>
            <p:nvPr/>
          </p:nvSpPr>
          <p:spPr>
            <a:xfrm>
              <a:off x="5342282" y="3190871"/>
              <a:ext cx="5956274" cy="1299306"/>
            </a:xfrm>
            <a:prstGeom prst="rect">
              <a:avLst/>
            </a:prstGeom>
            <a:noFill/>
            <a:ln w="19050">
              <a:solidFill>
                <a:srgbClr val="4ED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solidFill>
                  <a:srgbClr val="000000"/>
                </a:solidFill>
              </a:endParaRPr>
            </a:p>
          </p:txBody>
        </p:sp>
        <p:cxnSp>
          <p:nvCxnSpPr>
            <p:cNvPr id="13" name="Straight Connector 12">
              <a:extLst>
                <a:ext uri="{FF2B5EF4-FFF2-40B4-BE49-F238E27FC236}">
                  <a16:creationId xmlns:a16="http://schemas.microsoft.com/office/drawing/2014/main" id="{E7DD267C-5112-4F0A-9274-C9222F4208F7}"/>
                </a:ext>
              </a:extLst>
            </p:cNvPr>
            <p:cNvCxnSpPr/>
            <p:nvPr/>
          </p:nvCxnSpPr>
          <p:spPr>
            <a:xfrm flipH="1">
              <a:off x="1222511" y="3214703"/>
              <a:ext cx="4119771" cy="0"/>
            </a:xfrm>
            <a:prstGeom prst="line">
              <a:avLst/>
            </a:prstGeom>
            <a:ln w="19050">
              <a:solidFill>
                <a:srgbClr val="4ED4E8"/>
              </a:solidFill>
              <a:prstDash val="sys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B3FFF79B-FE16-4C93-A617-1702A18F6336}"/>
              </a:ext>
            </a:extLst>
          </p:cNvPr>
          <p:cNvGrpSpPr/>
          <p:nvPr/>
        </p:nvGrpSpPr>
        <p:grpSpPr>
          <a:xfrm>
            <a:off x="850881" y="4396307"/>
            <a:ext cx="7653287" cy="1477325"/>
            <a:chOff x="1134508" y="3164677"/>
            <a:chExt cx="10204382" cy="1969767"/>
          </a:xfrm>
        </p:grpSpPr>
        <p:sp>
          <p:nvSpPr>
            <p:cNvPr id="15" name="Rectangle 14">
              <a:extLst>
                <a:ext uri="{FF2B5EF4-FFF2-40B4-BE49-F238E27FC236}">
                  <a16:creationId xmlns:a16="http://schemas.microsoft.com/office/drawing/2014/main" id="{1AA1FF84-D757-4895-B7BA-7FF33616636C}"/>
                </a:ext>
              </a:extLst>
            </p:cNvPr>
            <p:cNvSpPr/>
            <p:nvPr/>
          </p:nvSpPr>
          <p:spPr>
            <a:xfrm>
              <a:off x="5397525" y="3164677"/>
              <a:ext cx="5941365" cy="1969767"/>
            </a:xfrm>
            <a:prstGeom prst="rect">
              <a:avLst/>
            </a:prstGeom>
            <a:noFill/>
            <a:ln w="19050">
              <a:solidFill>
                <a:srgbClr val="4ED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p>
          </p:txBody>
        </p:sp>
        <p:cxnSp>
          <p:nvCxnSpPr>
            <p:cNvPr id="16" name="Straight Connector 15">
              <a:extLst>
                <a:ext uri="{FF2B5EF4-FFF2-40B4-BE49-F238E27FC236}">
                  <a16:creationId xmlns:a16="http://schemas.microsoft.com/office/drawing/2014/main" id="{F07D9C6F-C724-439B-B43A-81ED25C48C37}"/>
                </a:ext>
              </a:extLst>
            </p:cNvPr>
            <p:cNvCxnSpPr/>
            <p:nvPr/>
          </p:nvCxnSpPr>
          <p:spPr>
            <a:xfrm flipH="1">
              <a:off x="1134508" y="3169129"/>
              <a:ext cx="4119771" cy="0"/>
            </a:xfrm>
            <a:prstGeom prst="line">
              <a:avLst/>
            </a:prstGeom>
            <a:ln w="19050">
              <a:solidFill>
                <a:srgbClr val="4ED4E8"/>
              </a:solidFill>
              <a:prstDash val="sysDash"/>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61BB464A-7BB0-4A38-B1E6-67665E5C06B7}"/>
              </a:ext>
            </a:extLst>
          </p:cNvPr>
          <p:cNvSpPr txBox="1"/>
          <p:nvPr/>
        </p:nvSpPr>
        <p:spPr>
          <a:xfrm>
            <a:off x="4170218" y="2186521"/>
            <a:ext cx="4572000" cy="830997"/>
          </a:xfrm>
          <a:prstGeom prst="rect">
            <a:avLst/>
          </a:prstGeom>
          <a:noFill/>
        </p:spPr>
        <p:txBody>
          <a:bodyPr wrap="square">
            <a:spAutoFit/>
          </a:bodyPr>
          <a:lstStyle/>
          <a:p>
            <a:pPr>
              <a:spcBef>
                <a:spcPts val="450"/>
              </a:spcBef>
            </a:pPr>
            <a:r>
              <a:rPr lang="en-US" sz="1600" dirty="0">
                <a:solidFill>
                  <a:srgbClr val="000000"/>
                </a:solidFill>
                <a:latin typeface="Arial" panose="020B0604020202020204" pitchFamily="34" charset="0"/>
                <a:cs typeface="Arial" panose="020B0604020202020204" pitchFamily="34" charset="0"/>
              </a:rPr>
              <a:t>The proportion of children leaving residential  care for family-based placement has declined since 2017. </a:t>
            </a:r>
            <a:endParaRPr lang="en-UG" sz="1600" dirty="0">
              <a:solidFill>
                <a:srgbClr val="00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1221B76-7625-4293-A28B-4B89F378FCA5}"/>
              </a:ext>
            </a:extLst>
          </p:cNvPr>
          <p:cNvSpPr txBox="1"/>
          <p:nvPr/>
        </p:nvSpPr>
        <p:spPr>
          <a:xfrm>
            <a:off x="4081256" y="3208020"/>
            <a:ext cx="4572000" cy="1015663"/>
          </a:xfrm>
          <a:prstGeom prst="rect">
            <a:avLst/>
          </a:prstGeom>
          <a:noFill/>
        </p:spPr>
        <p:txBody>
          <a:bodyPr wrap="square">
            <a:spAutoFit/>
          </a:bodyPr>
          <a:lstStyle/>
          <a:p>
            <a:pPr>
              <a:spcBef>
                <a:spcPts val="1200"/>
              </a:spcBef>
            </a:pPr>
            <a:r>
              <a:rPr lang="en-US" sz="1500" dirty="0">
                <a:solidFill>
                  <a:srgbClr val="000000"/>
                </a:solidFill>
                <a:latin typeface="Arial" panose="020B0604020202020204" pitchFamily="34" charset="0"/>
                <a:cs typeface="Arial" panose="020B0604020202020204" pitchFamily="34" charset="0"/>
              </a:rPr>
              <a:t>Home X reported the sharpest decline in the proportion of children leaving residential care.  Home Y reported an increase in the proportion of children leaving residential care.</a:t>
            </a:r>
            <a:endParaRPr lang="fr-FR" sz="1500" dirty="0">
              <a:solidFill>
                <a:srgbClr val="00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637F7E4-65F7-425F-B786-3BA6E6771BB0}"/>
              </a:ext>
            </a:extLst>
          </p:cNvPr>
          <p:cNvSpPr txBox="1"/>
          <p:nvPr/>
        </p:nvSpPr>
        <p:spPr>
          <a:xfrm>
            <a:off x="4036962" y="4414185"/>
            <a:ext cx="4467206" cy="1477328"/>
          </a:xfrm>
          <a:prstGeom prst="rect">
            <a:avLst/>
          </a:prstGeom>
          <a:noFill/>
        </p:spPr>
        <p:txBody>
          <a:bodyPr wrap="square">
            <a:spAutoFit/>
          </a:bodyPr>
          <a:lstStyle/>
          <a:p>
            <a:pPr>
              <a:spcBef>
                <a:spcPts val="1200"/>
              </a:spcBef>
            </a:pPr>
            <a:r>
              <a:rPr lang="en-US" sz="1500" dirty="0">
                <a:solidFill>
                  <a:srgbClr val="000000"/>
                </a:solidFill>
                <a:latin typeface="Arial" panose="020B0604020202020204" pitchFamily="34" charset="0"/>
                <a:cs typeface="Arial" panose="020B0604020202020204" pitchFamily="34" charset="0"/>
              </a:rPr>
              <a:t>The decline in the number of children leaving residential care means that a significant number of children remain in residential care. Residential care is inherently harmful to a child’s development and physical, psychological, and emotional well-being.</a:t>
            </a:r>
            <a:endParaRPr lang="fr-FR" sz="15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69677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480740" y="836093"/>
            <a:ext cx="8034737" cy="837214"/>
          </a:xfrm>
        </p:spPr>
        <p:txBody>
          <a:bodyPr/>
          <a:lstStyle/>
          <a:p>
            <a:r>
              <a:rPr lang="en-US" dirty="0"/>
              <a:t>Analyze the situation</a:t>
            </a:r>
            <a:endParaRPr lang="en-UG" dirty="0">
              <a:solidFill>
                <a:srgbClr val="00968F"/>
              </a:solidFill>
            </a:endParaRPr>
          </a:p>
        </p:txBody>
      </p:sp>
      <p:grpSp>
        <p:nvGrpSpPr>
          <p:cNvPr id="2" name="Group 1">
            <a:extLst>
              <a:ext uri="{FF2B5EF4-FFF2-40B4-BE49-F238E27FC236}">
                <a16:creationId xmlns:a16="http://schemas.microsoft.com/office/drawing/2014/main" id="{74C0E579-3BE1-4679-83A7-9F7F3A167FE0}"/>
              </a:ext>
            </a:extLst>
          </p:cNvPr>
          <p:cNvGrpSpPr/>
          <p:nvPr/>
        </p:nvGrpSpPr>
        <p:grpSpPr>
          <a:xfrm>
            <a:off x="675727" y="1755018"/>
            <a:ext cx="7839750" cy="4130143"/>
            <a:chOff x="675727" y="1755018"/>
            <a:chExt cx="7839750" cy="4130143"/>
          </a:xfrm>
        </p:grpSpPr>
        <p:sp>
          <p:nvSpPr>
            <p:cNvPr id="27" name="Speech Bubble: Rectangle 26">
              <a:extLst>
                <a:ext uri="{FF2B5EF4-FFF2-40B4-BE49-F238E27FC236}">
                  <a16:creationId xmlns:a16="http://schemas.microsoft.com/office/drawing/2014/main" id="{4CD6E0C7-37FF-46C2-924B-EEC1F05DDBB1}"/>
                </a:ext>
              </a:extLst>
            </p:cNvPr>
            <p:cNvSpPr/>
            <p:nvPr/>
          </p:nvSpPr>
          <p:spPr>
            <a:xfrm>
              <a:off x="675727" y="1755018"/>
              <a:ext cx="1200150" cy="571018"/>
            </a:xfrm>
            <a:prstGeom prst="wedgeRectCallout">
              <a:avLst/>
            </a:prstGeom>
            <a:solidFill>
              <a:srgbClr val="00968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800"/>
                </a:spcAft>
              </a:pPr>
              <a:r>
                <a:rPr lang="en-US" sz="1200" b="1" dirty="0">
                  <a:solidFill>
                    <a:schemeClr val="bg1"/>
                  </a:solidFill>
                  <a:latin typeface="Arial" panose="020B0604020202020204" pitchFamily="34" charset="0"/>
                  <a:cs typeface="Arial" panose="020B0604020202020204" pitchFamily="34" charset="0"/>
                </a:rPr>
                <a:t>Problem</a:t>
              </a:r>
            </a:p>
          </p:txBody>
        </p:sp>
        <p:sp>
          <p:nvSpPr>
            <p:cNvPr id="30" name="Speech Bubble: Rectangle 29">
              <a:extLst>
                <a:ext uri="{FF2B5EF4-FFF2-40B4-BE49-F238E27FC236}">
                  <a16:creationId xmlns:a16="http://schemas.microsoft.com/office/drawing/2014/main" id="{D83B9B31-C966-447E-AE96-584089D8A588}"/>
                </a:ext>
              </a:extLst>
            </p:cNvPr>
            <p:cNvSpPr/>
            <p:nvPr/>
          </p:nvSpPr>
          <p:spPr>
            <a:xfrm>
              <a:off x="675727" y="4247764"/>
              <a:ext cx="1200150" cy="736710"/>
            </a:xfrm>
            <a:prstGeom prst="wedgeRectCallout">
              <a:avLst/>
            </a:prstGeom>
            <a:solidFill>
              <a:srgbClr val="DAEEE7"/>
            </a:solidFill>
            <a:ln w="19050">
              <a:solidFill>
                <a:srgbClr val="009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Arial" panose="020B0604020202020204" pitchFamily="34" charset="0"/>
                  <a:cs typeface="Arial" panose="020B0604020202020204" pitchFamily="34" charset="0"/>
                </a:rPr>
                <a:t>Ask why does this happen?</a:t>
              </a:r>
            </a:p>
          </p:txBody>
        </p:sp>
        <p:sp>
          <p:nvSpPr>
            <p:cNvPr id="31" name="Speech Bubble: Rectangle 30">
              <a:extLst>
                <a:ext uri="{FF2B5EF4-FFF2-40B4-BE49-F238E27FC236}">
                  <a16:creationId xmlns:a16="http://schemas.microsoft.com/office/drawing/2014/main" id="{E11A68FE-0791-48A6-B226-8A40A4DCC749}"/>
                </a:ext>
              </a:extLst>
            </p:cNvPr>
            <p:cNvSpPr/>
            <p:nvPr/>
          </p:nvSpPr>
          <p:spPr>
            <a:xfrm>
              <a:off x="675727" y="5148451"/>
              <a:ext cx="1200150" cy="736710"/>
            </a:xfrm>
            <a:prstGeom prst="wedgeRectCallout">
              <a:avLst/>
            </a:prstGeom>
            <a:solidFill>
              <a:srgbClr val="DAEEE7"/>
            </a:solidFill>
            <a:ln w="19050">
              <a:solidFill>
                <a:srgbClr val="009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Arial" panose="020B0604020202020204" pitchFamily="34" charset="0"/>
                  <a:cs typeface="Arial" panose="020B0604020202020204" pitchFamily="34" charset="0"/>
                </a:rPr>
                <a:t>Ask why does this happen?</a:t>
              </a:r>
            </a:p>
          </p:txBody>
        </p:sp>
        <p:sp>
          <p:nvSpPr>
            <p:cNvPr id="32" name="TextBox 31">
              <a:extLst>
                <a:ext uri="{FF2B5EF4-FFF2-40B4-BE49-F238E27FC236}">
                  <a16:creationId xmlns:a16="http://schemas.microsoft.com/office/drawing/2014/main" id="{FC3A148D-4806-4201-8B6D-EB4E5407A036}"/>
                </a:ext>
              </a:extLst>
            </p:cNvPr>
            <p:cNvSpPr txBox="1"/>
            <p:nvPr/>
          </p:nvSpPr>
          <p:spPr>
            <a:xfrm>
              <a:off x="2235200" y="1755018"/>
              <a:ext cx="6024491" cy="584775"/>
            </a:xfrm>
            <a:prstGeom prst="rect">
              <a:avLst/>
            </a:prstGeom>
            <a:solidFill>
              <a:srgbClr val="00968F"/>
            </a:solidFill>
            <a:ln w="12700">
              <a:solidFill>
                <a:schemeClr val="bg1">
                  <a:lumMod val="50000"/>
                </a:schemeClr>
              </a:solidFill>
            </a:ln>
          </p:spPr>
          <p:txBody>
            <a:bodyPr wrap="square">
              <a:spAutoFit/>
            </a:bodyPr>
            <a:lstStyle/>
            <a:p>
              <a:pPr>
                <a:spcBef>
                  <a:spcPts val="450"/>
                </a:spcBef>
              </a:pPr>
              <a:r>
                <a:rPr lang="en-US" sz="1600" dirty="0">
                  <a:solidFill>
                    <a:schemeClr val="bg1"/>
                  </a:solidFill>
                  <a:latin typeface="Arial" panose="020B0604020202020204" pitchFamily="34" charset="0"/>
                  <a:cs typeface="Arial" panose="020B0604020202020204" pitchFamily="34" charset="0"/>
                </a:rPr>
                <a:t>The proportion of children leaving residential care for family-based placement has declined since 2017. </a:t>
              </a:r>
              <a:endParaRPr lang="en-UG" sz="1600" dirty="0">
                <a:solidFill>
                  <a:schemeClr val="bg1"/>
                </a:solidFill>
                <a:latin typeface="Arial" panose="020B0604020202020204" pitchFamily="34" charset="0"/>
                <a:cs typeface="Arial" panose="020B0604020202020204" pitchFamily="34" charset="0"/>
              </a:endParaRPr>
            </a:p>
          </p:txBody>
        </p:sp>
        <p:sp>
          <p:nvSpPr>
            <p:cNvPr id="33" name="Content Placeholder 2">
              <a:extLst>
                <a:ext uri="{FF2B5EF4-FFF2-40B4-BE49-F238E27FC236}">
                  <a16:creationId xmlns:a16="http://schemas.microsoft.com/office/drawing/2014/main" id="{2A7CC9EA-5A67-49F6-BC11-A390D54D4174}"/>
                </a:ext>
              </a:extLst>
            </p:cNvPr>
            <p:cNvSpPr txBox="1">
              <a:spLocks/>
            </p:cNvSpPr>
            <p:nvPr/>
          </p:nvSpPr>
          <p:spPr>
            <a:xfrm>
              <a:off x="2367981" y="2627857"/>
              <a:ext cx="6147496" cy="3151151"/>
            </a:xfr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dirty="0">
                  <a:solidFill>
                    <a:srgbClr val="333333"/>
                  </a:solidFill>
                  <a:latin typeface="Arial" panose="020B0604020202020204" pitchFamily="34" charset="0"/>
                  <a:cs typeface="Arial" panose="020B0604020202020204" pitchFamily="34" charset="0"/>
                </a:rPr>
                <a:t>Difficulties in family tracing and registration of children. </a:t>
              </a:r>
            </a:p>
            <a:p>
              <a:pPr fontAlgn="base"/>
              <a:endParaRPr lang="en-US" sz="2000" dirty="0">
                <a:solidFill>
                  <a:srgbClr val="333333"/>
                </a:solidFill>
                <a:latin typeface="Arial" panose="020B0604020202020204" pitchFamily="34" charset="0"/>
                <a:cs typeface="Arial" panose="020B0604020202020204" pitchFamily="34" charset="0"/>
              </a:endParaRPr>
            </a:p>
            <a:p>
              <a:pPr fontAlgn="base"/>
              <a:r>
                <a:rPr lang="en-US" sz="2000" dirty="0">
                  <a:solidFill>
                    <a:srgbClr val="333333"/>
                  </a:solidFill>
                  <a:latin typeface="Arial" panose="020B0604020202020204" pitchFamily="34" charset="0"/>
                  <a:cs typeface="Arial" panose="020B0604020202020204" pitchFamily="34" charset="0"/>
                </a:rPr>
                <a:t>Families are less inclined to have their children back. </a:t>
              </a:r>
            </a:p>
            <a:p>
              <a:pPr fontAlgn="base"/>
              <a:endParaRPr lang="en-US" sz="2000" dirty="0">
                <a:solidFill>
                  <a:srgbClr val="333333"/>
                </a:solidFill>
                <a:latin typeface="Arial" panose="020B0604020202020204" pitchFamily="34" charset="0"/>
                <a:cs typeface="Arial" panose="020B0604020202020204" pitchFamily="34" charset="0"/>
              </a:endParaRPr>
            </a:p>
            <a:p>
              <a:pPr fontAlgn="base"/>
              <a:r>
                <a:rPr lang="en-US" sz="2000" dirty="0">
                  <a:solidFill>
                    <a:srgbClr val="333333"/>
                  </a:solidFill>
                  <a:latin typeface="Arial" panose="020B0604020202020204" pitchFamily="34" charset="0"/>
                  <a:cs typeface="Arial" panose="020B0604020202020204" pitchFamily="34" charset="0"/>
                </a:rPr>
                <a:t>The cost of living is high, so families think children are better off staying in residential care.</a:t>
              </a:r>
            </a:p>
            <a:p>
              <a:pPr fontAlgn="base"/>
              <a:endParaRPr lang="en-US" sz="2000" dirty="0">
                <a:solidFill>
                  <a:srgbClr val="333333"/>
                </a:solidFill>
                <a:latin typeface="Arial" panose="020B0604020202020204" pitchFamily="34" charset="0"/>
                <a:cs typeface="Arial" panose="020B0604020202020204" pitchFamily="34" charset="0"/>
              </a:endParaRPr>
            </a:p>
            <a:p>
              <a:pPr fontAlgn="base"/>
              <a:r>
                <a:rPr lang="en-US" sz="2000" dirty="0">
                  <a:solidFill>
                    <a:srgbClr val="333333"/>
                  </a:solidFill>
                  <a:latin typeface="Arial" panose="020B0604020202020204" pitchFamily="34" charset="0"/>
                  <a:cs typeface="Arial" panose="020B0604020202020204" pitchFamily="34" charset="0"/>
                </a:rPr>
                <a:t>Families are not educated on the dangers of institutional care and the importance of family care.</a:t>
              </a:r>
            </a:p>
            <a:p>
              <a:pPr fontAlgn="base"/>
              <a:endParaRPr lang="en-US" sz="2000" dirty="0">
                <a:solidFill>
                  <a:srgbClr val="333333"/>
                </a:solidFill>
                <a:latin typeface="Arial" panose="020B0604020202020204" pitchFamily="34" charset="0"/>
                <a:cs typeface="Arial" panose="020B0604020202020204" pitchFamily="34" charset="0"/>
              </a:endParaRPr>
            </a:p>
            <a:p>
              <a:pPr marL="0" indent="0">
                <a:lnSpc>
                  <a:spcPts val="1800"/>
                </a:lnSpc>
                <a:buFont typeface="Arial" panose="020B0604020202020204" pitchFamily="34" charset="0"/>
                <a:buNone/>
              </a:pPr>
              <a:endParaRPr lang="en-US" sz="2000" dirty="0">
                <a:latin typeface="Arial" panose="020B0604020202020204" pitchFamily="34" charset="0"/>
                <a:cs typeface="Arial" panose="020B0604020202020204" pitchFamily="34" charset="0"/>
              </a:endParaRPr>
            </a:p>
          </p:txBody>
        </p:sp>
        <p:sp>
          <p:nvSpPr>
            <p:cNvPr id="34" name="Speech Bubble: Rectangle 33">
              <a:extLst>
                <a:ext uri="{FF2B5EF4-FFF2-40B4-BE49-F238E27FC236}">
                  <a16:creationId xmlns:a16="http://schemas.microsoft.com/office/drawing/2014/main" id="{789D60C0-AD13-41F2-B371-8AB33C70EE60}"/>
                </a:ext>
              </a:extLst>
            </p:cNvPr>
            <p:cNvSpPr/>
            <p:nvPr/>
          </p:nvSpPr>
          <p:spPr>
            <a:xfrm>
              <a:off x="675727" y="2446390"/>
              <a:ext cx="1200150" cy="736710"/>
            </a:xfrm>
            <a:prstGeom prst="wedgeRectCallout">
              <a:avLst/>
            </a:prstGeom>
            <a:solidFill>
              <a:srgbClr val="DAEEE7"/>
            </a:solidFill>
            <a:ln w="19050">
              <a:solidFill>
                <a:srgbClr val="009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Arial" panose="020B0604020202020204" pitchFamily="34" charset="0"/>
                  <a:cs typeface="Arial" panose="020B0604020202020204" pitchFamily="34" charset="0"/>
                </a:rPr>
                <a:t>Ask why does this happen?</a:t>
              </a:r>
            </a:p>
          </p:txBody>
        </p:sp>
        <p:sp>
          <p:nvSpPr>
            <p:cNvPr id="35" name="Speech Bubble: Rectangle 34">
              <a:extLst>
                <a:ext uri="{FF2B5EF4-FFF2-40B4-BE49-F238E27FC236}">
                  <a16:creationId xmlns:a16="http://schemas.microsoft.com/office/drawing/2014/main" id="{1503E2A6-6929-4E85-8C82-55DD3B12DD91}"/>
                </a:ext>
              </a:extLst>
            </p:cNvPr>
            <p:cNvSpPr/>
            <p:nvPr/>
          </p:nvSpPr>
          <p:spPr>
            <a:xfrm>
              <a:off x="675727" y="3347077"/>
              <a:ext cx="1200150" cy="736710"/>
            </a:xfrm>
            <a:prstGeom prst="wedgeRectCallout">
              <a:avLst/>
            </a:prstGeom>
            <a:solidFill>
              <a:srgbClr val="DAEEE7"/>
            </a:solidFill>
            <a:ln w="19050">
              <a:solidFill>
                <a:srgbClr val="009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latin typeface="Arial" panose="020B0604020202020204" pitchFamily="34" charset="0"/>
                  <a:cs typeface="Arial" panose="020B0604020202020204" pitchFamily="34" charset="0"/>
                </a:rPr>
                <a:t>Ask why does this happen?</a:t>
              </a:r>
            </a:p>
          </p:txBody>
        </p:sp>
      </p:grpSp>
    </p:spTree>
    <p:extLst>
      <p:ext uri="{BB962C8B-B14F-4D97-AF65-F5344CB8AC3E}">
        <p14:creationId xmlns:p14="http://schemas.microsoft.com/office/powerpoint/2010/main" val="426878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480740" y="836093"/>
            <a:ext cx="8034737" cy="837214"/>
          </a:xfrm>
        </p:spPr>
        <p:txBody>
          <a:bodyPr/>
          <a:lstStyle/>
          <a:p>
            <a:r>
              <a:rPr lang="en-US" dirty="0"/>
              <a:t>Generate solutions</a:t>
            </a:r>
            <a:endParaRPr lang="en-UG" dirty="0">
              <a:solidFill>
                <a:srgbClr val="00968F"/>
              </a:solidFill>
            </a:endParaRPr>
          </a:p>
        </p:txBody>
      </p:sp>
      <p:graphicFrame>
        <p:nvGraphicFramePr>
          <p:cNvPr id="10" name="Table 3">
            <a:extLst>
              <a:ext uri="{FF2B5EF4-FFF2-40B4-BE49-F238E27FC236}">
                <a16:creationId xmlns:a16="http://schemas.microsoft.com/office/drawing/2014/main" id="{B021D321-DCFA-441A-BF61-697FCE434FEC}"/>
              </a:ext>
            </a:extLst>
          </p:cNvPr>
          <p:cNvGraphicFramePr>
            <a:graphicFrameLocks noGrp="1"/>
          </p:cNvGraphicFramePr>
          <p:nvPr>
            <p:extLst>
              <p:ext uri="{D42A27DB-BD31-4B8C-83A1-F6EECF244321}">
                <p14:modId xmlns:p14="http://schemas.microsoft.com/office/powerpoint/2010/main" val="3234565384"/>
              </p:ext>
            </p:extLst>
          </p:nvPr>
        </p:nvGraphicFramePr>
        <p:xfrm>
          <a:off x="537788" y="1673307"/>
          <a:ext cx="8068424" cy="4082969"/>
        </p:xfrm>
        <a:graphic>
          <a:graphicData uri="http://schemas.openxmlformats.org/drawingml/2006/table">
            <a:tbl>
              <a:tblPr firstRow="1" bandRow="1">
                <a:tableStyleId>{5C22544A-7EE6-4342-B048-85BDC9FD1C3A}</a:tableStyleId>
              </a:tblPr>
              <a:tblGrid>
                <a:gridCol w="3827782">
                  <a:extLst>
                    <a:ext uri="{9D8B030D-6E8A-4147-A177-3AD203B41FA5}">
                      <a16:colId xmlns:a16="http://schemas.microsoft.com/office/drawing/2014/main" val="4084257295"/>
                    </a:ext>
                  </a:extLst>
                </a:gridCol>
                <a:gridCol w="1402810">
                  <a:extLst>
                    <a:ext uri="{9D8B030D-6E8A-4147-A177-3AD203B41FA5}">
                      <a16:colId xmlns:a16="http://schemas.microsoft.com/office/drawing/2014/main" val="347141958"/>
                    </a:ext>
                  </a:extLst>
                </a:gridCol>
                <a:gridCol w="1412791">
                  <a:extLst>
                    <a:ext uri="{9D8B030D-6E8A-4147-A177-3AD203B41FA5}">
                      <a16:colId xmlns:a16="http://schemas.microsoft.com/office/drawing/2014/main" val="1132834811"/>
                    </a:ext>
                  </a:extLst>
                </a:gridCol>
                <a:gridCol w="1425041">
                  <a:extLst>
                    <a:ext uri="{9D8B030D-6E8A-4147-A177-3AD203B41FA5}">
                      <a16:colId xmlns:a16="http://schemas.microsoft.com/office/drawing/2014/main" val="4005751827"/>
                    </a:ext>
                  </a:extLst>
                </a:gridCol>
              </a:tblGrid>
              <a:tr h="672851">
                <a:tc gridSpan="4">
                  <a:txBody>
                    <a:bodyPr/>
                    <a:lstStyle/>
                    <a:p>
                      <a:r>
                        <a:rPr lang="en-US" sz="1600" dirty="0">
                          <a:solidFill>
                            <a:schemeClr val="tx1"/>
                          </a:solidFill>
                          <a:latin typeface="Arial" panose="020B0604020202020204" pitchFamily="34" charset="0"/>
                          <a:cs typeface="Arial" panose="020B0604020202020204" pitchFamily="34" charset="0"/>
                        </a:rPr>
                        <a:t>Solutions: What actions we can undertake to address the identified problem?</a:t>
                      </a:r>
                    </a:p>
                  </a:txBody>
                  <a:tcPr marL="68580" marR="68580" marT="34290" marB="3429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1200" dirty="0">
                        <a:solidFill>
                          <a:schemeClr val="tx1"/>
                        </a:solidFill>
                        <a:latin typeface="Arial" panose="020B0604020202020204" pitchFamily="34" charset="0"/>
                        <a:cs typeface="Arial" panose="020B0604020202020204" pitchFamily="34" charset="0"/>
                      </a:endParaRPr>
                    </a:p>
                  </a:txBody>
                  <a:tcPr marL="68580" marR="68580" marT="34290" marB="34290" anchor="ctr">
                    <a:lnL w="12700" cmpd="sng">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3129752"/>
                  </a:ext>
                </a:extLst>
              </a:tr>
              <a:tr h="568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611370059"/>
                  </a:ext>
                </a:extLst>
              </a:tr>
              <a:tr h="568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Arial" panose="020B0604020202020204" pitchFamily="34" charset="0"/>
                        <a:ea typeface="Arial" panose="020B0604020202020204" pitchFamily="34" charset="0"/>
                        <a:cs typeface="Arial" panose="020B0604020202020204" pitchFamily="34" charset="0"/>
                      </a:endParaRP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91416874"/>
                  </a:ext>
                </a:extLst>
              </a:tr>
              <a:tr h="568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latin typeface="Arial" panose="020B0604020202020204" pitchFamily="34" charset="0"/>
                        <a:ea typeface="Arial" panose="020B0604020202020204" pitchFamily="34" charset="0"/>
                        <a:cs typeface="Arial" panose="020B0604020202020204" pitchFamily="34" charset="0"/>
                      </a:endParaRP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807181838"/>
                  </a:ext>
                </a:extLst>
              </a:tr>
              <a:tr h="568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latin typeface="Arial" panose="020B0604020202020204" pitchFamily="34" charset="0"/>
                        <a:ea typeface="Arial" panose="020B0604020202020204" pitchFamily="34" charset="0"/>
                        <a:cs typeface="Arial" panose="020B0604020202020204" pitchFamily="34" charset="0"/>
                      </a:endParaRP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35632622"/>
                  </a:ext>
                </a:extLst>
              </a:tr>
              <a:tr h="568353">
                <a:tc>
                  <a:txBody>
                    <a:bodyPr/>
                    <a:lstStyle/>
                    <a:p>
                      <a:pPr marL="0" indent="0">
                        <a:lnSpc>
                          <a:spcPct val="110000"/>
                        </a:lnSpc>
                        <a:spcBef>
                          <a:spcPts val="1000"/>
                        </a:spcBef>
                        <a:spcAft>
                          <a:spcPts val="1000"/>
                        </a:spcAft>
                        <a:buNone/>
                      </a:pP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581105624"/>
                  </a:ext>
                </a:extLst>
              </a:tr>
              <a:tr h="568353">
                <a:tc>
                  <a:txBody>
                    <a:bodyPr/>
                    <a:lstStyle/>
                    <a:p>
                      <a:pPr marL="0" indent="0">
                        <a:lnSpc>
                          <a:spcPct val="110000"/>
                        </a:lnSpc>
                        <a:spcBef>
                          <a:spcPts val="1000"/>
                        </a:spcBef>
                        <a:spcAft>
                          <a:spcPts val="1000"/>
                        </a:spcAft>
                        <a:buNone/>
                      </a:pP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108839"/>
                  </a:ext>
                </a:extLst>
              </a:tr>
            </a:tbl>
          </a:graphicData>
        </a:graphic>
      </p:graphicFrame>
    </p:spTree>
    <p:extLst>
      <p:ext uri="{BB962C8B-B14F-4D97-AF65-F5344CB8AC3E}">
        <p14:creationId xmlns:p14="http://schemas.microsoft.com/office/powerpoint/2010/main" val="15364646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480740" y="836093"/>
            <a:ext cx="8034737" cy="837214"/>
          </a:xfrm>
        </p:spPr>
        <p:txBody>
          <a:bodyPr/>
          <a:lstStyle/>
          <a:p>
            <a:r>
              <a:rPr lang="en-US" dirty="0"/>
              <a:t>Prioritize solutions</a:t>
            </a:r>
            <a:endParaRPr lang="en-UG" dirty="0">
              <a:solidFill>
                <a:srgbClr val="00968F"/>
              </a:solidFill>
            </a:endParaRPr>
          </a:p>
        </p:txBody>
      </p:sp>
      <p:sp>
        <p:nvSpPr>
          <p:cNvPr id="4" name="Content Placeholder 2">
            <a:extLst>
              <a:ext uri="{FF2B5EF4-FFF2-40B4-BE49-F238E27FC236}">
                <a16:creationId xmlns:a16="http://schemas.microsoft.com/office/drawing/2014/main" id="{EECB4FB0-0087-4B65-9CDD-265C3BEDCE8F}"/>
              </a:ext>
            </a:extLst>
          </p:cNvPr>
          <p:cNvSpPr txBox="1">
            <a:spLocks/>
          </p:cNvSpPr>
          <p:nvPr/>
        </p:nvSpPr>
        <p:spPr>
          <a:xfrm>
            <a:off x="480740" y="1746647"/>
            <a:ext cx="7886700" cy="3364706"/>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Arial" panose="020B0604020202020204" pitchFamily="34" charset="0"/>
                <a:cs typeface="Arial" panose="020B0604020202020204" pitchFamily="34" charset="0"/>
              </a:rPr>
              <a:t>Depending on the types of problems identified, the sequencing of interventions is essential.</a:t>
            </a:r>
          </a:p>
          <a:p>
            <a:r>
              <a:rPr lang="en-US" sz="2000" dirty="0">
                <a:latin typeface="Arial" panose="020B0604020202020204" pitchFamily="34" charset="0"/>
                <a:cs typeface="Arial" panose="020B0604020202020204" pitchFamily="34" charset="0"/>
              </a:rPr>
              <a:t>Should we start with an aggressive new policy or reform initiative? </a:t>
            </a:r>
          </a:p>
          <a:p>
            <a:r>
              <a:rPr lang="en-US" sz="2000" dirty="0">
                <a:latin typeface="Arial" panose="020B0604020202020204" pitchFamily="34" charset="0"/>
                <a:cs typeface="Arial" panose="020B0604020202020204" pitchFamily="34" charset="0"/>
              </a:rPr>
              <a:t>Or should we start with something smaller and grow your “change space” first?</a:t>
            </a:r>
          </a:p>
        </p:txBody>
      </p:sp>
      <p:sp>
        <p:nvSpPr>
          <p:cNvPr id="5" name="Content Placeholder 2">
            <a:extLst>
              <a:ext uri="{FF2B5EF4-FFF2-40B4-BE49-F238E27FC236}">
                <a16:creationId xmlns:a16="http://schemas.microsoft.com/office/drawing/2014/main" id="{D672D18C-F161-4327-9622-22D63D4660ED}"/>
              </a:ext>
            </a:extLst>
          </p:cNvPr>
          <p:cNvSpPr txBox="1">
            <a:spLocks/>
          </p:cNvSpPr>
          <p:nvPr/>
        </p:nvSpPr>
        <p:spPr>
          <a:xfrm>
            <a:off x="3323082" y="3942893"/>
            <a:ext cx="2358917" cy="1942319"/>
          </a:xfrm>
          <a:prstGeom prst="rect">
            <a:avLst/>
          </a:prstGeom>
        </p:spPr>
        <p:txBody>
          <a:bodyPr vert="horz" lIns="68580" tIns="34290" rIns="68580" bIns="34290" rtlCol="0">
            <a:normAutofit/>
          </a:bodyPr>
          <a:lstStyle>
            <a:lvl1pPr marL="285750" indent="-285750" algn="l" defTabSz="914400" rtl="0" eaLnBrk="1" latinLnBrk="0" hangingPunct="1">
              <a:lnSpc>
                <a:spcPct val="120000"/>
              </a:lnSpc>
              <a:spcBef>
                <a:spcPts val="0"/>
              </a:spcBef>
              <a:spcAft>
                <a:spcPts val="1200"/>
              </a:spcAft>
              <a:buClr>
                <a:srgbClr val="4ED4E8"/>
              </a:buClr>
              <a:buFont typeface="Wingdings" panose="05000000000000000000" pitchFamily="2" charset="2"/>
              <a:buChar char="§"/>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90"/>
              </a:lnSpc>
              <a:spcAft>
                <a:spcPts val="1350"/>
              </a:spcAft>
              <a:buNone/>
            </a:pPr>
            <a:r>
              <a:rPr lang="en-US" b="1" cap="all" spc="0" dirty="0">
                <a:solidFill>
                  <a:srgbClr val="00968F"/>
                </a:solidFill>
                <a:ea typeface="+mj-ea"/>
              </a:rPr>
              <a:t>Authority</a:t>
            </a:r>
          </a:p>
          <a:p>
            <a:pPr marL="0" indent="0">
              <a:lnSpc>
                <a:spcPts val="1890"/>
              </a:lnSpc>
              <a:buNone/>
            </a:pPr>
            <a:r>
              <a:rPr lang="en-US" dirty="0"/>
              <a:t>Assess political, legal, or organizational authority needed to affect the desired change</a:t>
            </a:r>
          </a:p>
        </p:txBody>
      </p:sp>
      <p:sp>
        <p:nvSpPr>
          <p:cNvPr id="6" name="Content Placeholder 2">
            <a:extLst>
              <a:ext uri="{FF2B5EF4-FFF2-40B4-BE49-F238E27FC236}">
                <a16:creationId xmlns:a16="http://schemas.microsoft.com/office/drawing/2014/main" id="{C42173DE-F279-4D87-A859-BF98E5CBC54E}"/>
              </a:ext>
            </a:extLst>
          </p:cNvPr>
          <p:cNvSpPr txBox="1">
            <a:spLocks/>
          </p:cNvSpPr>
          <p:nvPr/>
        </p:nvSpPr>
        <p:spPr>
          <a:xfrm>
            <a:off x="5971295" y="3942893"/>
            <a:ext cx="2248556" cy="1839925"/>
          </a:xfrm>
          <a:prstGeom prst="rect">
            <a:avLst/>
          </a:prstGeom>
        </p:spPr>
        <p:txBody>
          <a:bodyPr vert="horz" lIns="68580" tIns="34290" rIns="68580" bIns="34290" rtlCol="0">
            <a:normAutofit/>
          </a:bodyPr>
          <a:lstStyle>
            <a:lvl1pPr marL="285750" indent="-285750" algn="l" defTabSz="914400" rtl="0" eaLnBrk="1" latinLnBrk="0" hangingPunct="1">
              <a:lnSpc>
                <a:spcPct val="120000"/>
              </a:lnSpc>
              <a:spcBef>
                <a:spcPts val="0"/>
              </a:spcBef>
              <a:spcAft>
                <a:spcPts val="1200"/>
              </a:spcAft>
              <a:buClr>
                <a:srgbClr val="4ED4E8"/>
              </a:buClr>
              <a:buFont typeface="Wingdings" panose="05000000000000000000" pitchFamily="2" charset="2"/>
              <a:buChar char="§"/>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90"/>
              </a:lnSpc>
              <a:spcAft>
                <a:spcPts val="1350"/>
              </a:spcAft>
              <a:buNone/>
            </a:pPr>
            <a:r>
              <a:rPr lang="en-US" b="1" cap="all" spc="0" dirty="0">
                <a:solidFill>
                  <a:srgbClr val="00968F"/>
                </a:solidFill>
                <a:ea typeface="+mj-ea"/>
              </a:rPr>
              <a:t>Acceptance</a:t>
            </a:r>
          </a:p>
          <a:p>
            <a:pPr marL="0" indent="0">
              <a:lnSpc>
                <a:spcPts val="1890"/>
              </a:lnSpc>
              <a:buNone/>
            </a:pPr>
            <a:r>
              <a:rPr lang="en-US" dirty="0"/>
              <a:t>Extent to which those affected by the proposed change will accept it </a:t>
            </a:r>
          </a:p>
        </p:txBody>
      </p:sp>
      <p:sp>
        <p:nvSpPr>
          <p:cNvPr id="7" name="Content Placeholder 2">
            <a:extLst>
              <a:ext uri="{FF2B5EF4-FFF2-40B4-BE49-F238E27FC236}">
                <a16:creationId xmlns:a16="http://schemas.microsoft.com/office/drawing/2014/main" id="{C027B76A-36C4-4119-A0A9-CE559C9BF896}"/>
              </a:ext>
            </a:extLst>
          </p:cNvPr>
          <p:cNvSpPr txBox="1">
            <a:spLocks/>
          </p:cNvSpPr>
          <p:nvPr/>
        </p:nvSpPr>
        <p:spPr>
          <a:xfrm>
            <a:off x="766902" y="3942893"/>
            <a:ext cx="2460603" cy="1839925"/>
          </a:xfrm>
          <a:prstGeom prst="rect">
            <a:avLst/>
          </a:prstGeom>
        </p:spPr>
        <p:txBody>
          <a:bodyPr vert="horz" lIns="68580" tIns="34290" rIns="68580" bIns="34290" rtlCol="0">
            <a:normAutofit/>
          </a:bodyPr>
          <a:lstStyle>
            <a:lvl1pPr marL="285750" indent="-285750" algn="l" defTabSz="914400" rtl="0" eaLnBrk="1" latinLnBrk="0" hangingPunct="1">
              <a:lnSpc>
                <a:spcPct val="120000"/>
              </a:lnSpc>
              <a:spcBef>
                <a:spcPts val="0"/>
              </a:spcBef>
              <a:spcAft>
                <a:spcPts val="1200"/>
              </a:spcAft>
              <a:buClr>
                <a:srgbClr val="4ED4E8"/>
              </a:buClr>
              <a:buFont typeface="Wingdings" panose="05000000000000000000" pitchFamily="2" charset="2"/>
              <a:buChar char="§"/>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890"/>
              </a:lnSpc>
              <a:spcAft>
                <a:spcPts val="1350"/>
              </a:spcAft>
              <a:buNone/>
            </a:pPr>
            <a:r>
              <a:rPr lang="en-US" b="1" cap="all" spc="0" dirty="0">
                <a:solidFill>
                  <a:srgbClr val="00968F"/>
                </a:solidFill>
                <a:ea typeface="+mj-ea"/>
              </a:rPr>
              <a:t>Capacity</a:t>
            </a:r>
            <a:endParaRPr lang="en-US" b="1" cap="all" dirty="0">
              <a:solidFill>
                <a:srgbClr val="00968F"/>
              </a:solidFill>
            </a:endParaRPr>
          </a:p>
          <a:p>
            <a:pPr marL="0" indent="0">
              <a:lnSpc>
                <a:spcPts val="1890"/>
              </a:lnSpc>
              <a:buNone/>
            </a:pPr>
            <a:r>
              <a:rPr lang="en-US" dirty="0"/>
              <a:t>Time, money, and skills needed to affect the change</a:t>
            </a:r>
          </a:p>
        </p:txBody>
      </p:sp>
      <p:cxnSp>
        <p:nvCxnSpPr>
          <p:cNvPr id="8" name="Straight Connector 7">
            <a:extLst>
              <a:ext uri="{FF2B5EF4-FFF2-40B4-BE49-F238E27FC236}">
                <a16:creationId xmlns:a16="http://schemas.microsoft.com/office/drawing/2014/main" id="{44F48720-0761-42C8-9956-5FC3B2D47A47}"/>
              </a:ext>
            </a:extLst>
          </p:cNvPr>
          <p:cNvCxnSpPr>
            <a:cxnSpLocks/>
          </p:cNvCxnSpPr>
          <p:nvPr/>
        </p:nvCxnSpPr>
        <p:spPr>
          <a:xfrm>
            <a:off x="674869" y="4256451"/>
            <a:ext cx="7544983" cy="0"/>
          </a:xfrm>
          <a:prstGeom prst="line">
            <a:avLst/>
          </a:prstGeom>
          <a:ln w="28575">
            <a:solidFill>
              <a:srgbClr val="DAEEE7"/>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6A3ED63-9F9E-4660-8C6B-22470D6A37A4}"/>
              </a:ext>
            </a:extLst>
          </p:cNvPr>
          <p:cNvSpPr/>
          <p:nvPr/>
        </p:nvSpPr>
        <p:spPr>
          <a:xfrm>
            <a:off x="674869" y="3859769"/>
            <a:ext cx="7544982" cy="2226995"/>
          </a:xfrm>
          <a:prstGeom prst="rect">
            <a:avLst/>
          </a:prstGeom>
          <a:noFill/>
          <a:ln>
            <a:solidFill>
              <a:srgbClr val="69BC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30712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480740" y="836093"/>
            <a:ext cx="8034737" cy="837214"/>
          </a:xfrm>
        </p:spPr>
        <p:txBody>
          <a:bodyPr/>
          <a:lstStyle/>
          <a:p>
            <a:r>
              <a:rPr lang="en-US" dirty="0"/>
              <a:t>Prioritize solutions</a:t>
            </a:r>
            <a:endParaRPr lang="en-UG" dirty="0">
              <a:solidFill>
                <a:srgbClr val="00968F"/>
              </a:solidFill>
            </a:endParaRPr>
          </a:p>
        </p:txBody>
      </p:sp>
      <p:graphicFrame>
        <p:nvGraphicFramePr>
          <p:cNvPr id="9" name="Table 3">
            <a:extLst>
              <a:ext uri="{FF2B5EF4-FFF2-40B4-BE49-F238E27FC236}">
                <a16:creationId xmlns:a16="http://schemas.microsoft.com/office/drawing/2014/main" id="{D71755C9-CD49-4DCB-AF34-DF4EE468B157}"/>
              </a:ext>
            </a:extLst>
          </p:cNvPr>
          <p:cNvGraphicFramePr>
            <a:graphicFrameLocks noGrp="1"/>
          </p:cNvGraphicFramePr>
          <p:nvPr>
            <p:extLst>
              <p:ext uri="{D42A27DB-BD31-4B8C-83A1-F6EECF244321}">
                <p14:modId xmlns:p14="http://schemas.microsoft.com/office/powerpoint/2010/main" val="2953753987"/>
              </p:ext>
            </p:extLst>
          </p:nvPr>
        </p:nvGraphicFramePr>
        <p:xfrm>
          <a:off x="778388" y="1931303"/>
          <a:ext cx="7439439" cy="3598269"/>
        </p:xfrm>
        <a:graphic>
          <a:graphicData uri="http://schemas.openxmlformats.org/drawingml/2006/table">
            <a:tbl>
              <a:tblPr firstRow="1" bandRow="1">
                <a:tableStyleId>{5C22544A-7EE6-4342-B048-85BDC9FD1C3A}</a:tableStyleId>
              </a:tblPr>
              <a:tblGrid>
                <a:gridCol w="3529382">
                  <a:extLst>
                    <a:ext uri="{9D8B030D-6E8A-4147-A177-3AD203B41FA5}">
                      <a16:colId xmlns:a16="http://schemas.microsoft.com/office/drawing/2014/main" val="4084257295"/>
                    </a:ext>
                  </a:extLst>
                </a:gridCol>
                <a:gridCol w="1293452">
                  <a:extLst>
                    <a:ext uri="{9D8B030D-6E8A-4147-A177-3AD203B41FA5}">
                      <a16:colId xmlns:a16="http://schemas.microsoft.com/office/drawing/2014/main" val="347141958"/>
                    </a:ext>
                  </a:extLst>
                </a:gridCol>
                <a:gridCol w="1302655">
                  <a:extLst>
                    <a:ext uri="{9D8B030D-6E8A-4147-A177-3AD203B41FA5}">
                      <a16:colId xmlns:a16="http://schemas.microsoft.com/office/drawing/2014/main" val="1132834811"/>
                    </a:ext>
                  </a:extLst>
                </a:gridCol>
                <a:gridCol w="1313950">
                  <a:extLst>
                    <a:ext uri="{9D8B030D-6E8A-4147-A177-3AD203B41FA5}">
                      <a16:colId xmlns:a16="http://schemas.microsoft.com/office/drawing/2014/main" val="4005751827"/>
                    </a:ext>
                  </a:extLst>
                </a:gridCol>
              </a:tblGrid>
              <a:tr h="323487">
                <a:tc>
                  <a:txBody>
                    <a:bodyPr/>
                    <a:lstStyle/>
                    <a:p>
                      <a:r>
                        <a:rPr lang="en-US" sz="1200" dirty="0">
                          <a:solidFill>
                            <a:schemeClr val="tx1"/>
                          </a:solidFill>
                          <a:latin typeface="Arial" panose="020B0604020202020204" pitchFamily="34" charset="0"/>
                          <a:cs typeface="Arial" panose="020B0604020202020204" pitchFamily="34" charset="0"/>
                        </a:rPr>
                        <a:t>Solutions</a:t>
                      </a:r>
                    </a:p>
                  </a:txBody>
                  <a:tcPr marL="68580" marR="68580" marT="34290" marB="34290" anchor="ctr">
                    <a:lnL w="28575"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Arial" panose="020B0604020202020204" pitchFamily="34" charset="0"/>
                          <a:cs typeface="Arial" panose="020B0604020202020204" pitchFamily="34" charset="0"/>
                        </a:rPr>
                        <a:t>Capacity</a:t>
                      </a:r>
                    </a:p>
                  </a:txBody>
                  <a:tcPr marL="68580" marR="68580" marT="34290" marB="34290"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Arial" panose="020B0604020202020204" pitchFamily="34" charset="0"/>
                          <a:cs typeface="Arial" panose="020B0604020202020204" pitchFamily="34" charset="0"/>
                        </a:rPr>
                        <a:t>  Authority</a:t>
                      </a:r>
                    </a:p>
                  </a:txBody>
                  <a:tcPr marL="68580" marR="68580" marT="34290" marB="34290"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Arial" panose="020B0604020202020204" pitchFamily="34" charset="0"/>
                          <a:cs typeface="Arial" panose="020B0604020202020204" pitchFamily="34" charset="0"/>
                        </a:rPr>
                        <a:t>   Acceptance</a:t>
                      </a:r>
                    </a:p>
                  </a:txBody>
                  <a:tcPr marL="68580" marR="68580" marT="34290" marB="34290" anchor="ctr">
                    <a:lnL w="12700" cmpd="sng">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3129752"/>
                  </a:ext>
                </a:extLst>
              </a:tr>
              <a:tr h="545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Arial" panose="020B0604020202020204" pitchFamily="34" charset="0"/>
                        <a:cs typeface="Arial" panose="020B0604020202020204" pitchFamily="34" charset="0"/>
                      </a:endParaRP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611370059"/>
                  </a:ext>
                </a:extLst>
              </a:tr>
              <a:tr h="545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Arial" panose="020B0604020202020204" pitchFamily="34" charset="0"/>
                        <a:ea typeface="Arial" panose="020B0604020202020204" pitchFamily="34" charset="0"/>
                        <a:cs typeface="Arial" panose="020B0604020202020204" pitchFamily="34" charset="0"/>
                      </a:endParaRP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91416874"/>
                  </a:ext>
                </a:extLst>
              </a:tr>
              <a:tr h="545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latin typeface="Arial" panose="020B0604020202020204" pitchFamily="34" charset="0"/>
                        <a:ea typeface="Arial" panose="020B0604020202020204" pitchFamily="34" charset="0"/>
                        <a:cs typeface="Arial" panose="020B0604020202020204" pitchFamily="34" charset="0"/>
                      </a:endParaRP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807181838"/>
                  </a:ext>
                </a:extLst>
              </a:tr>
              <a:tr h="545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a:latin typeface="Arial" panose="020B0604020202020204" pitchFamily="34" charset="0"/>
                        <a:ea typeface="Arial" panose="020B0604020202020204" pitchFamily="34" charset="0"/>
                        <a:cs typeface="Arial" panose="020B0604020202020204" pitchFamily="34" charset="0"/>
                      </a:endParaRP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35632622"/>
                  </a:ext>
                </a:extLst>
              </a:tr>
              <a:tr h="545797">
                <a:tc>
                  <a:txBody>
                    <a:bodyPr/>
                    <a:lstStyle/>
                    <a:p>
                      <a:pPr marL="0" indent="0">
                        <a:lnSpc>
                          <a:spcPct val="110000"/>
                        </a:lnSpc>
                        <a:spcBef>
                          <a:spcPts val="1000"/>
                        </a:spcBef>
                        <a:spcAft>
                          <a:spcPts val="1000"/>
                        </a:spcAft>
                        <a:buNone/>
                      </a:pP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581105624"/>
                  </a:ext>
                </a:extLst>
              </a:tr>
              <a:tr h="545797">
                <a:tc>
                  <a:txBody>
                    <a:bodyPr/>
                    <a:lstStyle/>
                    <a:p>
                      <a:pPr marL="0" indent="0">
                        <a:lnSpc>
                          <a:spcPct val="110000"/>
                        </a:lnSpc>
                        <a:spcBef>
                          <a:spcPts val="1000"/>
                        </a:spcBef>
                        <a:spcAft>
                          <a:spcPts val="1000"/>
                        </a:spcAft>
                        <a:buNone/>
                      </a:pPr>
                      <a:endParaRPr lang="en-US" sz="1200" dirty="0">
                        <a:effectLst/>
                        <a:latin typeface="Arial" panose="020B0604020202020204" pitchFamily="34" charset="0"/>
                        <a:ea typeface="Arial" panose="020B0604020202020204" pitchFamily="34" charset="0"/>
                        <a:cs typeface="Arial" panose="020B0604020202020204" pitchFamily="34" charset="0"/>
                      </a:endParaRP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108839"/>
                  </a:ext>
                </a:extLst>
              </a:tr>
            </a:tbl>
          </a:graphicData>
        </a:graphic>
      </p:graphicFrame>
    </p:spTree>
    <p:extLst>
      <p:ext uri="{BB962C8B-B14F-4D97-AF65-F5344CB8AC3E}">
        <p14:creationId xmlns:p14="http://schemas.microsoft.com/office/powerpoint/2010/main" val="521320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480740" y="836093"/>
            <a:ext cx="8034737" cy="837214"/>
          </a:xfrm>
        </p:spPr>
        <p:txBody>
          <a:bodyPr/>
          <a:lstStyle/>
          <a:p>
            <a:r>
              <a:rPr lang="en-US" dirty="0"/>
              <a:t>Prioritize solutions</a:t>
            </a:r>
            <a:endParaRPr lang="en-UG" dirty="0">
              <a:solidFill>
                <a:srgbClr val="00968F"/>
              </a:solidFill>
            </a:endParaRPr>
          </a:p>
        </p:txBody>
      </p:sp>
      <p:graphicFrame>
        <p:nvGraphicFramePr>
          <p:cNvPr id="4" name="Table 3">
            <a:extLst>
              <a:ext uri="{FF2B5EF4-FFF2-40B4-BE49-F238E27FC236}">
                <a16:creationId xmlns:a16="http://schemas.microsoft.com/office/drawing/2014/main" id="{E018A215-8C43-46F0-930D-45950F5540A6}"/>
              </a:ext>
            </a:extLst>
          </p:cNvPr>
          <p:cNvGraphicFramePr>
            <a:graphicFrameLocks noGrp="1"/>
          </p:cNvGraphicFramePr>
          <p:nvPr>
            <p:extLst>
              <p:ext uri="{D42A27DB-BD31-4B8C-83A1-F6EECF244321}">
                <p14:modId xmlns:p14="http://schemas.microsoft.com/office/powerpoint/2010/main" val="1003474957"/>
              </p:ext>
            </p:extLst>
          </p:nvPr>
        </p:nvGraphicFramePr>
        <p:xfrm>
          <a:off x="628523" y="1673307"/>
          <a:ext cx="7439439" cy="3371487"/>
        </p:xfrm>
        <a:graphic>
          <a:graphicData uri="http://schemas.openxmlformats.org/drawingml/2006/table">
            <a:tbl>
              <a:tblPr firstRow="1" bandRow="1">
                <a:tableStyleId>{5C22544A-7EE6-4342-B048-85BDC9FD1C3A}</a:tableStyleId>
              </a:tblPr>
              <a:tblGrid>
                <a:gridCol w="3529382">
                  <a:extLst>
                    <a:ext uri="{9D8B030D-6E8A-4147-A177-3AD203B41FA5}">
                      <a16:colId xmlns:a16="http://schemas.microsoft.com/office/drawing/2014/main" val="4084257295"/>
                    </a:ext>
                  </a:extLst>
                </a:gridCol>
                <a:gridCol w="1293452">
                  <a:extLst>
                    <a:ext uri="{9D8B030D-6E8A-4147-A177-3AD203B41FA5}">
                      <a16:colId xmlns:a16="http://schemas.microsoft.com/office/drawing/2014/main" val="347141958"/>
                    </a:ext>
                  </a:extLst>
                </a:gridCol>
                <a:gridCol w="1302655">
                  <a:extLst>
                    <a:ext uri="{9D8B030D-6E8A-4147-A177-3AD203B41FA5}">
                      <a16:colId xmlns:a16="http://schemas.microsoft.com/office/drawing/2014/main" val="1132834811"/>
                    </a:ext>
                  </a:extLst>
                </a:gridCol>
                <a:gridCol w="1313950">
                  <a:extLst>
                    <a:ext uri="{9D8B030D-6E8A-4147-A177-3AD203B41FA5}">
                      <a16:colId xmlns:a16="http://schemas.microsoft.com/office/drawing/2014/main" val="4005751827"/>
                    </a:ext>
                  </a:extLst>
                </a:gridCol>
              </a:tblGrid>
              <a:tr h="323487">
                <a:tc>
                  <a:txBody>
                    <a:bodyPr/>
                    <a:lstStyle/>
                    <a:p>
                      <a:r>
                        <a:rPr lang="en-US" sz="1200" dirty="0">
                          <a:solidFill>
                            <a:schemeClr val="tx1"/>
                          </a:solidFill>
                          <a:latin typeface="Arial" panose="020B0604020202020204" pitchFamily="34" charset="0"/>
                          <a:cs typeface="Arial" panose="020B0604020202020204" pitchFamily="34" charset="0"/>
                        </a:rPr>
                        <a:t>Solutions</a:t>
                      </a:r>
                    </a:p>
                  </a:txBody>
                  <a:tcPr marL="68580" marR="68580" marT="34290" marB="34290" anchor="ctr">
                    <a:lnL w="28575"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Arial" panose="020B0604020202020204" pitchFamily="34" charset="0"/>
                          <a:cs typeface="Arial" panose="020B0604020202020204" pitchFamily="34" charset="0"/>
                        </a:rPr>
                        <a:t>Capacity</a:t>
                      </a:r>
                    </a:p>
                  </a:txBody>
                  <a:tcPr marL="68580" marR="68580" marT="34290" marB="34290"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Arial" panose="020B0604020202020204" pitchFamily="34" charset="0"/>
                          <a:cs typeface="Arial" panose="020B0604020202020204" pitchFamily="34" charset="0"/>
                        </a:rPr>
                        <a:t>Authority</a:t>
                      </a:r>
                    </a:p>
                  </a:txBody>
                  <a:tcPr marL="68580" marR="68580" marT="34290" marB="34290"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a:solidFill>
                            <a:schemeClr val="tx1"/>
                          </a:solidFill>
                          <a:latin typeface="Arial" panose="020B0604020202020204" pitchFamily="34" charset="0"/>
                          <a:cs typeface="Arial" panose="020B0604020202020204" pitchFamily="34" charset="0"/>
                        </a:rPr>
                        <a:t>Acceptance</a:t>
                      </a:r>
                    </a:p>
                  </a:txBody>
                  <a:tcPr marL="68580" marR="68580" marT="34290" marB="34290" anchor="ctr">
                    <a:lnL w="12700" cmpd="sng">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3129752"/>
                  </a:ext>
                </a:extLst>
              </a:tr>
              <a:tr h="545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Educate the families and communities on the danger of placing children in residential care</a:t>
                      </a: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611370059"/>
                  </a:ext>
                </a:extLst>
              </a:tr>
              <a:tr h="545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ea typeface="Arial" panose="020B0604020202020204" pitchFamily="34" charset="0"/>
                          <a:cs typeface="Arial" panose="020B0604020202020204" pitchFamily="34" charset="0"/>
                        </a:rPr>
                        <a:t>Provide tailored support to families to enable them   to take care of their children</a:t>
                      </a: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691416874"/>
                  </a:ext>
                </a:extLst>
              </a:tr>
              <a:tr h="545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0" dirty="0">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noProof="0" dirty="0">
                          <a:latin typeface="Arial" panose="020B0604020202020204" pitchFamily="34" charset="0"/>
                          <a:ea typeface="Arial" panose="020B0604020202020204" pitchFamily="34" charset="0"/>
                          <a:cs typeface="Arial" panose="020B0604020202020204" pitchFamily="34" charset="0"/>
                        </a:rPr>
                        <a:t>Government</a:t>
                      </a:r>
                      <a:r>
                        <a:rPr lang="fr-FR" sz="1400" b="0" dirty="0">
                          <a:latin typeface="Arial" panose="020B0604020202020204" pitchFamily="34" charset="0"/>
                          <a:ea typeface="Arial" panose="020B0604020202020204" pitchFamily="34" charset="0"/>
                          <a:cs typeface="Arial" panose="020B0604020202020204" pitchFamily="34" charset="0"/>
                        </a:rPr>
                        <a:t> forces parents to </a:t>
                      </a:r>
                      <a:r>
                        <a:rPr lang="en-US" sz="1400" b="0" noProof="0" dirty="0">
                          <a:latin typeface="Arial" panose="020B0604020202020204" pitchFamily="34" charset="0"/>
                          <a:ea typeface="Arial" panose="020B0604020202020204" pitchFamily="34" charset="0"/>
                          <a:cs typeface="Arial" panose="020B0604020202020204" pitchFamily="34" charset="0"/>
                        </a:rPr>
                        <a:t>take</a:t>
                      </a:r>
                      <a:r>
                        <a:rPr lang="fr-FR" sz="1400" b="0" dirty="0">
                          <a:latin typeface="Arial" panose="020B0604020202020204" pitchFamily="34" charset="0"/>
                          <a:ea typeface="Arial" panose="020B0604020202020204" pitchFamily="34" charset="0"/>
                          <a:cs typeface="Arial" panose="020B0604020202020204" pitchFamily="34" charset="0"/>
                        </a:rPr>
                        <a:t> </a:t>
                      </a:r>
                      <a:r>
                        <a:rPr lang="en-GB" sz="1400" b="0" noProof="0" dirty="0">
                          <a:latin typeface="Arial" panose="020B0604020202020204" pitchFamily="34" charset="0"/>
                          <a:ea typeface="Arial" panose="020B0604020202020204" pitchFamily="34" charset="0"/>
                          <a:cs typeface="Arial" panose="020B0604020202020204" pitchFamily="34" charset="0"/>
                        </a:rPr>
                        <a:t>their</a:t>
                      </a:r>
                      <a:r>
                        <a:rPr lang="fr-FR" sz="1400" b="0" dirty="0">
                          <a:latin typeface="Arial" panose="020B0604020202020204" pitchFamily="34" charset="0"/>
                          <a:ea typeface="Arial" panose="020B0604020202020204" pitchFamily="34" charset="0"/>
                          <a:cs typeface="Arial" panose="020B0604020202020204" pitchFamily="34" charset="0"/>
                        </a:rPr>
                        <a:t> </a:t>
                      </a:r>
                      <a:r>
                        <a:rPr lang="en-GB" sz="1400" b="0" noProof="0" dirty="0">
                          <a:latin typeface="Arial" panose="020B0604020202020204" pitchFamily="34" charset="0"/>
                          <a:ea typeface="Arial" panose="020B0604020202020204" pitchFamily="34" charset="0"/>
                          <a:cs typeface="Arial" panose="020B0604020202020204" pitchFamily="34" charset="0"/>
                        </a:rPr>
                        <a:t>children</a:t>
                      </a:r>
                      <a:r>
                        <a:rPr lang="fr-FR" sz="1400" b="0" dirty="0">
                          <a:latin typeface="Arial" panose="020B0604020202020204" pitchFamily="34" charset="0"/>
                          <a:ea typeface="Arial" panose="020B0604020202020204" pitchFamily="34" charset="0"/>
                          <a:cs typeface="Arial" panose="020B0604020202020204" pitchFamily="34" charset="0"/>
                        </a:rPr>
                        <a:t>  back (</a:t>
                      </a:r>
                      <a:r>
                        <a:rPr lang="en-GB" sz="1400" b="0" noProof="0" dirty="0">
                          <a:latin typeface="Arial" panose="020B0604020202020204" pitchFamily="34" charset="0"/>
                          <a:ea typeface="Arial" panose="020B0604020202020204" pitchFamily="34" charset="0"/>
                          <a:cs typeface="Arial" panose="020B0604020202020204" pitchFamily="34" charset="0"/>
                        </a:rPr>
                        <a:t>from</a:t>
                      </a:r>
                      <a:r>
                        <a:rPr lang="fr-FR" sz="1400" b="0" dirty="0">
                          <a:latin typeface="Arial" panose="020B0604020202020204" pitchFamily="34" charset="0"/>
                          <a:ea typeface="Arial" panose="020B0604020202020204" pitchFamily="34" charset="0"/>
                          <a:cs typeface="Arial" panose="020B0604020202020204" pitchFamily="34" charset="0"/>
                        </a:rPr>
                        <a:t> </a:t>
                      </a:r>
                      <a:r>
                        <a:rPr lang="en-GB" sz="1400" b="0" noProof="0" dirty="0">
                          <a:latin typeface="Arial" panose="020B0604020202020204" pitchFamily="34" charset="0"/>
                          <a:ea typeface="Arial" panose="020B0604020202020204" pitchFamily="34" charset="0"/>
                          <a:cs typeface="Arial" panose="020B0604020202020204" pitchFamily="34" charset="0"/>
                        </a:rPr>
                        <a:t>residential</a:t>
                      </a:r>
                      <a:r>
                        <a:rPr lang="fr-FR" sz="1400" b="0" dirty="0">
                          <a:latin typeface="Arial" panose="020B0604020202020204" pitchFamily="34" charset="0"/>
                          <a:ea typeface="Arial" panose="020B0604020202020204" pitchFamily="34" charset="0"/>
                          <a:cs typeface="Arial" panose="020B0604020202020204" pitchFamily="34" charset="0"/>
                        </a:rPr>
                        <a:t> care)</a:t>
                      </a: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807181838"/>
                  </a:ext>
                </a:extLst>
              </a:tr>
              <a:tr h="545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0" dirty="0">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a:latin typeface="Arial" panose="020B0604020202020204" pitchFamily="34" charset="0"/>
                          <a:ea typeface="Arial" panose="020B0604020202020204" pitchFamily="34" charset="0"/>
                          <a:cs typeface="Arial" panose="020B0604020202020204" pitchFamily="34" charset="0"/>
                        </a:rPr>
                        <a:t>Training social workers in all Children’s Homes on family tracing and reintegration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0" dirty="0">
                        <a:latin typeface="Arial" panose="020B0604020202020204" pitchFamily="34" charset="0"/>
                        <a:ea typeface="Arial" panose="020B0604020202020204" pitchFamily="34" charset="0"/>
                        <a:cs typeface="Arial" panose="020B0604020202020204" pitchFamily="34" charset="0"/>
                      </a:endParaRPr>
                    </a:p>
                  </a:txBody>
                  <a:tcPr marL="68580" marR="68580" marT="34290" marB="34290">
                    <a:lnL w="28575" cap="flat" cmpd="sng" algn="ctr">
                      <a:solidFill>
                        <a:schemeClr val="tx1"/>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c>
                  <a:txBody>
                    <a:bodyPr/>
                    <a:lstStyle/>
                    <a:p>
                      <a:endParaRPr lang="en-US" sz="1400" dirty="0"/>
                    </a:p>
                  </a:txBody>
                  <a:tcPr marL="68580" marR="68580" marT="34290" marB="34290">
                    <a:lnR w="28575"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35632622"/>
                  </a:ext>
                </a:extLst>
              </a:tr>
            </a:tbl>
          </a:graphicData>
        </a:graphic>
      </p:graphicFrame>
    </p:spTree>
    <p:extLst>
      <p:ext uri="{BB962C8B-B14F-4D97-AF65-F5344CB8AC3E}">
        <p14:creationId xmlns:p14="http://schemas.microsoft.com/office/powerpoint/2010/main" val="2234426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2A280A-5BC7-4C57-A652-3D1884BAC1CF}"/>
              </a:ext>
            </a:extLst>
          </p:cNvPr>
          <p:cNvSpPr>
            <a:spLocks noGrp="1"/>
          </p:cNvSpPr>
          <p:nvPr>
            <p:ph type="body" sz="quarter" idx="11"/>
          </p:nvPr>
        </p:nvSpPr>
        <p:spPr>
          <a:xfrm>
            <a:off x="539815" y="2873340"/>
            <a:ext cx="2398768" cy="1111318"/>
          </a:xfrm>
        </p:spPr>
        <p:txBody>
          <a:bodyPr>
            <a:normAutofit/>
          </a:bodyPr>
          <a:lstStyle/>
          <a:p>
            <a:r>
              <a:rPr lang="en-US" dirty="0"/>
              <a:t>Case Studies </a:t>
            </a:r>
          </a:p>
          <a:p>
            <a:endParaRPr lang="en-US" dirty="0"/>
          </a:p>
        </p:txBody>
      </p:sp>
      <p:sp>
        <p:nvSpPr>
          <p:cNvPr id="12" name="TextBox 11">
            <a:extLst>
              <a:ext uri="{FF2B5EF4-FFF2-40B4-BE49-F238E27FC236}">
                <a16:creationId xmlns:a16="http://schemas.microsoft.com/office/drawing/2014/main" id="{6D8F3274-C72A-49AC-B10A-B2C6D9215B04}"/>
              </a:ext>
            </a:extLst>
          </p:cNvPr>
          <p:cNvSpPr txBox="1"/>
          <p:nvPr/>
        </p:nvSpPr>
        <p:spPr>
          <a:xfrm>
            <a:off x="5877019" y="6236746"/>
            <a:ext cx="3266981" cy="461665"/>
          </a:xfrm>
          <a:prstGeom prst="rect">
            <a:avLst/>
          </a:prstGeom>
          <a:noFill/>
        </p:spPr>
        <p:txBody>
          <a:bodyPr wrap="square" rtlCol="0">
            <a:spAutoFit/>
          </a:bodyPr>
          <a:lstStyle/>
          <a:p>
            <a:r>
              <a:rPr lang="en-US" sz="1200" dirty="0">
                <a:solidFill>
                  <a:schemeClr val="bg1">
                    <a:lumMod val="65000"/>
                  </a:schemeClr>
                </a:solidFill>
                <a:latin typeface="Arial" panose="020B0604020202020204" pitchFamily="34" charset="0"/>
                <a:cs typeface="Arial" panose="020B0604020202020204" pitchFamily="34" charset="0"/>
              </a:rPr>
              <a:t>Ugandan children. Photo by Olivia Barton, Global Partnership for Education </a:t>
            </a:r>
          </a:p>
        </p:txBody>
      </p:sp>
      <p:pic>
        <p:nvPicPr>
          <p:cNvPr id="16" name="Picture 15">
            <a:extLst>
              <a:ext uri="{FF2B5EF4-FFF2-40B4-BE49-F238E27FC236}">
                <a16:creationId xmlns:a16="http://schemas.microsoft.com/office/drawing/2014/main" id="{01326B2D-E20D-4930-BF9A-31C578DC9D19}"/>
              </a:ext>
            </a:extLst>
          </p:cNvPr>
          <p:cNvPicPr>
            <a:picLocks noChangeAspect="1"/>
          </p:cNvPicPr>
          <p:nvPr/>
        </p:nvPicPr>
        <p:blipFill>
          <a:blip r:embed="rId3"/>
          <a:stretch>
            <a:fillRect/>
          </a:stretch>
        </p:blipFill>
        <p:spPr>
          <a:xfrm>
            <a:off x="3847295" y="621254"/>
            <a:ext cx="4984734" cy="5615492"/>
          </a:xfrm>
          <a:prstGeom prst="rect">
            <a:avLst/>
          </a:prstGeom>
        </p:spPr>
      </p:pic>
    </p:spTree>
    <p:extLst>
      <p:ext uri="{BB962C8B-B14F-4D97-AF65-F5344CB8AC3E}">
        <p14:creationId xmlns:p14="http://schemas.microsoft.com/office/powerpoint/2010/main" val="31432481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480740" y="836093"/>
            <a:ext cx="8034737" cy="837214"/>
          </a:xfrm>
        </p:spPr>
        <p:txBody>
          <a:bodyPr/>
          <a:lstStyle/>
          <a:p>
            <a:r>
              <a:rPr lang="en-US" dirty="0"/>
              <a:t>Priority question or indicator #2</a:t>
            </a:r>
            <a:endParaRPr lang="en-UG" dirty="0">
              <a:solidFill>
                <a:srgbClr val="00968F"/>
              </a:solidFill>
            </a:endParaRPr>
          </a:p>
        </p:txBody>
      </p:sp>
      <p:sp>
        <p:nvSpPr>
          <p:cNvPr id="4" name="TextBox 3">
            <a:extLst>
              <a:ext uri="{FF2B5EF4-FFF2-40B4-BE49-F238E27FC236}">
                <a16:creationId xmlns:a16="http://schemas.microsoft.com/office/drawing/2014/main" id="{A32D0271-BF4D-4570-8726-C3992A6344E7}"/>
              </a:ext>
            </a:extLst>
          </p:cNvPr>
          <p:cNvSpPr txBox="1"/>
          <p:nvPr/>
        </p:nvSpPr>
        <p:spPr>
          <a:xfrm>
            <a:off x="625641" y="2069432"/>
            <a:ext cx="8034737" cy="1122871"/>
          </a:xfrm>
          <a:prstGeom prst="rect">
            <a:avLst/>
          </a:prstGeom>
          <a:noFill/>
        </p:spPr>
        <p:txBody>
          <a:bodyPr wrap="square">
            <a:spAutoFit/>
          </a:bodyPr>
          <a:lstStyle/>
          <a:p>
            <a:pPr>
              <a:lnSpc>
                <a:spcPct val="115000"/>
              </a:lnSpc>
              <a:spcBef>
                <a:spcPts val="1200"/>
              </a:spcBef>
              <a:spcAft>
                <a:spcPts val="1200"/>
              </a:spcAft>
            </a:pPr>
            <a:r>
              <a:rPr lang="en-US" sz="2000" b="0" strike="noStrike" dirty="0">
                <a:effectLst/>
                <a:latin typeface="Arial Narrow" panose="020B0606020202030204" pitchFamily="34" charset="0"/>
                <a:ea typeface="Calibri" panose="020F0502020204030204" pitchFamily="34" charset="0"/>
                <a:cs typeface="Times New Roman" panose="02020603050405020304" pitchFamily="18" charset="0"/>
              </a:rPr>
              <a:t>*Note that each priority question/indicator and the root cause analysis and prioritization of solutions would occur individually and then the action plan would take place at the end after all priority questions/indicators are discussed.</a:t>
            </a:r>
          </a:p>
        </p:txBody>
      </p:sp>
    </p:spTree>
    <p:extLst>
      <p:ext uri="{BB962C8B-B14F-4D97-AF65-F5344CB8AC3E}">
        <p14:creationId xmlns:p14="http://schemas.microsoft.com/office/powerpoint/2010/main" val="1713497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E66659-137B-4C64-804E-EDF351573BB0}"/>
              </a:ext>
            </a:extLst>
          </p:cNvPr>
          <p:cNvSpPr>
            <a:spLocks noGrp="1"/>
          </p:cNvSpPr>
          <p:nvPr>
            <p:ph type="body" sz="quarter" idx="11"/>
          </p:nvPr>
        </p:nvSpPr>
        <p:spPr>
          <a:xfrm>
            <a:off x="302260" y="1912793"/>
            <a:ext cx="2760603" cy="2592679"/>
          </a:xfrm>
        </p:spPr>
        <p:txBody>
          <a:bodyPr/>
          <a:lstStyle/>
          <a:p>
            <a:r>
              <a:rPr lang="en-GB" dirty="0"/>
              <a:t>Data review meeting action</a:t>
            </a:r>
            <a:endParaRPr lang="en-UG" dirty="0"/>
          </a:p>
        </p:txBody>
      </p:sp>
      <p:grpSp>
        <p:nvGrpSpPr>
          <p:cNvPr id="55" name="Group 54">
            <a:extLst>
              <a:ext uri="{FF2B5EF4-FFF2-40B4-BE49-F238E27FC236}">
                <a16:creationId xmlns:a16="http://schemas.microsoft.com/office/drawing/2014/main" id="{B0B4DF0B-3A2A-4ABF-BE3E-C7D84E3DD9C3}"/>
              </a:ext>
            </a:extLst>
          </p:cNvPr>
          <p:cNvGrpSpPr/>
          <p:nvPr/>
        </p:nvGrpSpPr>
        <p:grpSpPr>
          <a:xfrm>
            <a:off x="4001244" y="1086871"/>
            <a:ext cx="4664793" cy="4684258"/>
            <a:chOff x="3858601" y="918601"/>
            <a:chExt cx="4664793" cy="4684258"/>
          </a:xfrm>
        </p:grpSpPr>
        <p:sp>
          <p:nvSpPr>
            <p:cNvPr id="56" name="Freeform: Shape 55">
              <a:extLst>
                <a:ext uri="{FF2B5EF4-FFF2-40B4-BE49-F238E27FC236}">
                  <a16:creationId xmlns:a16="http://schemas.microsoft.com/office/drawing/2014/main" id="{7A9BFA46-E8AB-4951-AC69-9D9FFCDA38E3}"/>
                </a:ext>
              </a:extLst>
            </p:cNvPr>
            <p:cNvSpPr/>
            <p:nvPr/>
          </p:nvSpPr>
          <p:spPr>
            <a:xfrm>
              <a:off x="6769279" y="3479740"/>
              <a:ext cx="1706163" cy="1533141"/>
            </a:xfrm>
            <a:custGeom>
              <a:avLst/>
              <a:gdLst>
                <a:gd name="connsiteX0" fmla="*/ 0 w 2323044"/>
                <a:gd name="connsiteY0" fmla="*/ 509975 h 2087464"/>
                <a:gd name="connsiteX1" fmla="*/ 1323661 w 2323044"/>
                <a:gd name="connsiteY1" fmla="*/ 2087465 h 2087464"/>
                <a:gd name="connsiteX2" fmla="*/ 2323045 w 2323044"/>
                <a:gd name="connsiteY2" fmla="*/ 357633 h 2087464"/>
                <a:gd name="connsiteX3" fmla="*/ 294737 w 2323044"/>
                <a:gd name="connsiteY3" fmla="*/ 0 h 2087464"/>
                <a:gd name="connsiteX4" fmla="*/ 0 w 2323044"/>
                <a:gd name="connsiteY4" fmla="*/ 509975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0" y="509975"/>
                  </a:moveTo>
                  <a:lnTo>
                    <a:pt x="1323661" y="2087465"/>
                  </a:lnTo>
                  <a:cubicBezTo>
                    <a:pt x="1824213" y="1641358"/>
                    <a:pt x="2182818" y="1039394"/>
                    <a:pt x="2323045" y="357633"/>
                  </a:cubicBezTo>
                  <a:lnTo>
                    <a:pt x="294737" y="0"/>
                  </a:lnTo>
                  <a:cubicBezTo>
                    <a:pt x="243133" y="196093"/>
                    <a:pt x="139778" y="371245"/>
                    <a:pt x="0" y="509975"/>
                  </a:cubicBezTo>
                  <a:close/>
                </a:path>
              </a:pathLst>
            </a:custGeom>
            <a:solidFill>
              <a:srgbClr val="93A7AC"/>
            </a:solidFill>
            <a:ln w="3810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992378AC-B7A0-41CF-867A-84808BB34FA6}"/>
                </a:ext>
              </a:extLst>
            </p:cNvPr>
            <p:cNvSpPr/>
            <p:nvPr/>
          </p:nvSpPr>
          <p:spPr>
            <a:xfrm>
              <a:off x="4757157" y="3942615"/>
              <a:ext cx="1378684" cy="1660244"/>
            </a:xfrm>
            <a:custGeom>
              <a:avLst/>
              <a:gdLst>
                <a:gd name="connsiteX0" fmla="*/ 1323661 w 1877162"/>
                <a:gd name="connsiteY0" fmla="*/ 0 h 2260522"/>
                <a:gd name="connsiteX1" fmla="*/ 0 w 1877162"/>
                <a:gd name="connsiteY1" fmla="*/ 1577415 h 2260522"/>
                <a:gd name="connsiteX2" fmla="*/ 1877163 w 1877162"/>
                <a:gd name="connsiteY2" fmla="*/ 2260523 h 2260522"/>
                <a:gd name="connsiteX3" fmla="*/ 1877163 w 1877162"/>
                <a:gd name="connsiteY3" fmla="*/ 201327 h 2260522"/>
                <a:gd name="connsiteX4" fmla="*/ 1323661 w 1877162"/>
                <a:gd name="connsiteY4" fmla="*/ 0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1323661" y="0"/>
                  </a:moveTo>
                  <a:lnTo>
                    <a:pt x="0" y="1577415"/>
                  </a:lnTo>
                  <a:cubicBezTo>
                    <a:pt x="518950" y="1987997"/>
                    <a:pt x="1169001" y="2240105"/>
                    <a:pt x="1877163" y="2260523"/>
                  </a:cubicBezTo>
                  <a:lnTo>
                    <a:pt x="1877163" y="201327"/>
                  </a:lnTo>
                  <a:cubicBezTo>
                    <a:pt x="1672021" y="184425"/>
                    <a:pt x="1482584" y="112405"/>
                    <a:pt x="1323661" y="0"/>
                  </a:cubicBezTo>
                  <a:close/>
                </a:path>
              </a:pathLst>
            </a:custGeom>
            <a:solidFill>
              <a:srgbClr val="ADDBCB"/>
            </a:solidFill>
            <a:ln w="7477"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703392D9-E847-45C1-ACBF-5A8B709A1FEE}"/>
                </a:ext>
              </a:extLst>
            </p:cNvPr>
            <p:cNvSpPr/>
            <p:nvPr/>
          </p:nvSpPr>
          <p:spPr>
            <a:xfrm>
              <a:off x="5455537" y="918601"/>
              <a:ext cx="1467557" cy="1539293"/>
            </a:xfrm>
            <a:custGeom>
              <a:avLst/>
              <a:gdLst>
                <a:gd name="connsiteX0" fmla="*/ 999084 w 1998168"/>
                <a:gd name="connsiteY0" fmla="*/ 2056652 h 2095840"/>
                <a:gd name="connsiteX1" fmla="*/ 1293672 w 1998168"/>
                <a:gd name="connsiteY1" fmla="*/ 2095841 h 2095840"/>
                <a:gd name="connsiteX2" fmla="*/ 1998169 w 1998168"/>
                <a:gd name="connsiteY2" fmla="*/ 160269 h 2095840"/>
                <a:gd name="connsiteX3" fmla="*/ 999084 w 1998168"/>
                <a:gd name="connsiteY3" fmla="*/ 0 h 2095840"/>
                <a:gd name="connsiteX4" fmla="*/ 0 w 1998168"/>
                <a:gd name="connsiteY4" fmla="*/ 160269 h 2095840"/>
                <a:gd name="connsiteX5" fmla="*/ 704497 w 1998168"/>
                <a:gd name="connsiteY5" fmla="*/ 2095841 h 2095840"/>
                <a:gd name="connsiteX6" fmla="*/ 999084 w 1998168"/>
                <a:gd name="connsiteY6" fmla="*/ 2056652 h 20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168" h="2095840">
                  <a:moveTo>
                    <a:pt x="999084" y="2056652"/>
                  </a:moveTo>
                  <a:cubicBezTo>
                    <a:pt x="1101019" y="2056652"/>
                    <a:pt x="1199739" y="2070338"/>
                    <a:pt x="1293672" y="2095841"/>
                  </a:cubicBezTo>
                  <a:lnTo>
                    <a:pt x="1998169" y="160269"/>
                  </a:lnTo>
                  <a:cubicBezTo>
                    <a:pt x="1683987" y="56315"/>
                    <a:pt x="1348117" y="0"/>
                    <a:pt x="999084" y="0"/>
                  </a:cubicBezTo>
                  <a:cubicBezTo>
                    <a:pt x="650052" y="0"/>
                    <a:pt x="314182" y="56315"/>
                    <a:pt x="0" y="160269"/>
                  </a:cubicBezTo>
                  <a:lnTo>
                    <a:pt x="704497" y="2095841"/>
                  </a:lnTo>
                  <a:cubicBezTo>
                    <a:pt x="798430" y="2070338"/>
                    <a:pt x="897149" y="2056652"/>
                    <a:pt x="999084" y="2056652"/>
                  </a:cubicBezTo>
                  <a:close/>
                </a:path>
              </a:pathLst>
            </a:custGeom>
            <a:solidFill>
              <a:srgbClr val="4ED4E8"/>
            </a:solidFill>
            <a:ln w="7477"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529BDE5C-6479-4B9C-8D05-7773F30A8885}"/>
                </a:ext>
              </a:extLst>
            </p:cNvPr>
            <p:cNvSpPr/>
            <p:nvPr/>
          </p:nvSpPr>
          <p:spPr>
            <a:xfrm>
              <a:off x="6250007" y="3942615"/>
              <a:ext cx="1378684" cy="1660244"/>
            </a:xfrm>
            <a:custGeom>
              <a:avLst/>
              <a:gdLst>
                <a:gd name="connsiteX0" fmla="*/ 0 w 1877162"/>
                <a:gd name="connsiteY0" fmla="*/ 201327 h 2260522"/>
                <a:gd name="connsiteX1" fmla="*/ 0 w 1877162"/>
                <a:gd name="connsiteY1" fmla="*/ 2260523 h 2260522"/>
                <a:gd name="connsiteX2" fmla="*/ 1877163 w 1877162"/>
                <a:gd name="connsiteY2" fmla="*/ 1577415 h 2260522"/>
                <a:gd name="connsiteX3" fmla="*/ 553501 w 1877162"/>
                <a:gd name="connsiteY3" fmla="*/ 0 h 2260522"/>
                <a:gd name="connsiteX4" fmla="*/ 0 w 1877162"/>
                <a:gd name="connsiteY4" fmla="*/ 201327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0" y="201327"/>
                  </a:moveTo>
                  <a:lnTo>
                    <a:pt x="0" y="2260523"/>
                  </a:lnTo>
                  <a:cubicBezTo>
                    <a:pt x="708161" y="2240031"/>
                    <a:pt x="1358213" y="1987997"/>
                    <a:pt x="1877163" y="1577415"/>
                  </a:cubicBezTo>
                  <a:lnTo>
                    <a:pt x="553501" y="0"/>
                  </a:lnTo>
                  <a:cubicBezTo>
                    <a:pt x="394578" y="112405"/>
                    <a:pt x="205142" y="184425"/>
                    <a:pt x="0" y="201327"/>
                  </a:cubicBezTo>
                  <a:close/>
                </a:path>
              </a:pathLst>
            </a:custGeom>
            <a:solidFill>
              <a:srgbClr val="93A7AC"/>
            </a:solidFill>
            <a:ln w="38100"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2EF54EA1-E64F-4D32-92E7-B28F5D2950BA}"/>
                </a:ext>
              </a:extLst>
            </p:cNvPr>
            <p:cNvSpPr/>
            <p:nvPr/>
          </p:nvSpPr>
          <p:spPr>
            <a:xfrm>
              <a:off x="6525397" y="1093655"/>
              <a:ext cx="1641348" cy="1699737"/>
            </a:xfrm>
            <a:custGeom>
              <a:avLst/>
              <a:gdLst>
                <a:gd name="connsiteX0" fmla="*/ 451117 w 2234795"/>
                <a:gd name="connsiteY0" fmla="*/ 2314295 h 2314294"/>
                <a:gd name="connsiteX1" fmla="*/ 2234796 w 2234795"/>
                <a:gd name="connsiteY1" fmla="*/ 1284548 h 2314294"/>
                <a:gd name="connsiteX2" fmla="*/ 704497 w 2234795"/>
                <a:gd name="connsiteY2" fmla="*/ 0 h 2314294"/>
                <a:gd name="connsiteX3" fmla="*/ 0 w 2234795"/>
                <a:gd name="connsiteY3" fmla="*/ 1935571 h 2314294"/>
                <a:gd name="connsiteX4" fmla="*/ 451117 w 2234795"/>
                <a:gd name="connsiteY4" fmla="*/ 2314295 h 231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294">
                  <a:moveTo>
                    <a:pt x="451117" y="2314295"/>
                  </a:moveTo>
                  <a:lnTo>
                    <a:pt x="2234796" y="1284548"/>
                  </a:lnTo>
                  <a:cubicBezTo>
                    <a:pt x="1878060" y="707788"/>
                    <a:pt x="1341984" y="253679"/>
                    <a:pt x="704497" y="0"/>
                  </a:cubicBezTo>
                  <a:lnTo>
                    <a:pt x="0" y="1935571"/>
                  </a:lnTo>
                  <a:cubicBezTo>
                    <a:pt x="182032" y="2019707"/>
                    <a:pt x="337665" y="2151258"/>
                    <a:pt x="451117" y="2314295"/>
                  </a:cubicBezTo>
                  <a:close/>
                </a:path>
              </a:pathLst>
            </a:custGeom>
            <a:solidFill>
              <a:srgbClr val="4ED4E8"/>
            </a:solidFill>
            <a:ln w="7477"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3DDBDDDE-6C40-4080-8A7E-C72252F1A884}"/>
                </a:ext>
              </a:extLst>
            </p:cNvPr>
            <p:cNvSpPr/>
            <p:nvPr/>
          </p:nvSpPr>
          <p:spPr>
            <a:xfrm>
              <a:off x="3918027" y="3479685"/>
              <a:ext cx="1706163" cy="1533141"/>
            </a:xfrm>
            <a:custGeom>
              <a:avLst/>
              <a:gdLst>
                <a:gd name="connsiteX0" fmla="*/ 2028233 w 2323044"/>
                <a:gd name="connsiteY0" fmla="*/ 0 h 2087464"/>
                <a:gd name="connsiteX1" fmla="*/ 0 w 2323044"/>
                <a:gd name="connsiteY1" fmla="*/ 357633 h 2087464"/>
                <a:gd name="connsiteX2" fmla="*/ 999383 w 2323044"/>
                <a:gd name="connsiteY2" fmla="*/ 2087464 h 2087464"/>
                <a:gd name="connsiteX3" fmla="*/ 2323045 w 2323044"/>
                <a:gd name="connsiteY3" fmla="*/ 509975 h 2087464"/>
                <a:gd name="connsiteX4" fmla="*/ 2028233 w 2323044"/>
                <a:gd name="connsiteY4" fmla="*/ 0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2028233" y="0"/>
                  </a:moveTo>
                  <a:lnTo>
                    <a:pt x="0" y="357633"/>
                  </a:lnTo>
                  <a:cubicBezTo>
                    <a:pt x="140226" y="1039395"/>
                    <a:pt x="498832" y="1641358"/>
                    <a:pt x="999383" y="2087464"/>
                  </a:cubicBezTo>
                  <a:lnTo>
                    <a:pt x="2323045" y="509975"/>
                  </a:lnTo>
                  <a:cubicBezTo>
                    <a:pt x="2183267" y="371319"/>
                    <a:pt x="2079911" y="196167"/>
                    <a:pt x="2028233" y="0"/>
                  </a:cubicBezTo>
                  <a:close/>
                </a:path>
              </a:pathLst>
            </a:custGeom>
            <a:solidFill>
              <a:srgbClr val="ADDBCB"/>
            </a:solidFill>
            <a:ln w="7477"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3CDB9ECD-6E64-42C6-A247-B4191582BB6A}"/>
                </a:ext>
              </a:extLst>
            </p:cNvPr>
            <p:cNvSpPr/>
            <p:nvPr/>
          </p:nvSpPr>
          <p:spPr>
            <a:xfrm>
              <a:off x="6934446" y="2162025"/>
              <a:ext cx="1588948" cy="1445092"/>
            </a:xfrm>
            <a:custGeom>
              <a:avLst/>
              <a:gdLst>
                <a:gd name="connsiteX0" fmla="*/ 106797 w 2163448"/>
                <a:gd name="connsiteY0" fmla="*/ 1507863 h 1967580"/>
                <a:gd name="connsiteX1" fmla="*/ 102160 w 2163448"/>
                <a:gd name="connsiteY1" fmla="*/ 1609947 h 1967580"/>
                <a:gd name="connsiteX2" fmla="*/ 2130393 w 2163448"/>
                <a:gd name="connsiteY2" fmla="*/ 1967580 h 1967580"/>
                <a:gd name="connsiteX3" fmla="*/ 2163449 w 2163448"/>
                <a:gd name="connsiteY3" fmla="*/ 1507863 h 1967580"/>
                <a:gd name="connsiteX4" fmla="*/ 1783678 w 2163448"/>
                <a:gd name="connsiteY4" fmla="*/ 0 h 1967580"/>
                <a:gd name="connsiteX5" fmla="*/ 0 w 2163448"/>
                <a:gd name="connsiteY5" fmla="*/ 1029747 h 1967580"/>
                <a:gd name="connsiteX6" fmla="*/ 106797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106797" y="1507863"/>
                  </a:moveTo>
                  <a:cubicBezTo>
                    <a:pt x="106797" y="1542265"/>
                    <a:pt x="105151" y="1576293"/>
                    <a:pt x="102160" y="1609947"/>
                  </a:cubicBezTo>
                  <a:lnTo>
                    <a:pt x="2130393" y="1967580"/>
                  </a:lnTo>
                  <a:cubicBezTo>
                    <a:pt x="2152156" y="1817482"/>
                    <a:pt x="2163449" y="1664019"/>
                    <a:pt x="2163449" y="1507863"/>
                  </a:cubicBezTo>
                  <a:cubicBezTo>
                    <a:pt x="2163449" y="962214"/>
                    <a:pt x="2025915" y="448649"/>
                    <a:pt x="1783678" y="0"/>
                  </a:cubicBezTo>
                  <a:lnTo>
                    <a:pt x="0" y="1029747"/>
                  </a:lnTo>
                  <a:cubicBezTo>
                    <a:pt x="68431" y="1174760"/>
                    <a:pt x="106797" y="1336824"/>
                    <a:pt x="106797" y="1507863"/>
                  </a:cubicBezTo>
                  <a:close/>
                </a:path>
              </a:pathLst>
            </a:custGeom>
            <a:solidFill>
              <a:srgbClr val="93A7AC"/>
            </a:solidFill>
            <a:ln w="38100"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DAE5E86D-FE72-41C9-B386-CBAB2332B0EB}"/>
                </a:ext>
              </a:extLst>
            </p:cNvPr>
            <p:cNvSpPr/>
            <p:nvPr/>
          </p:nvSpPr>
          <p:spPr>
            <a:xfrm>
              <a:off x="4202582" y="1083219"/>
              <a:ext cx="1641348" cy="1699792"/>
            </a:xfrm>
            <a:custGeom>
              <a:avLst/>
              <a:gdLst>
                <a:gd name="connsiteX0" fmla="*/ 2234796 w 2234795"/>
                <a:gd name="connsiteY0" fmla="*/ 1935571 h 2314369"/>
                <a:gd name="connsiteX1" fmla="*/ 1530299 w 2234795"/>
                <a:gd name="connsiteY1" fmla="*/ 0 h 2314369"/>
                <a:gd name="connsiteX2" fmla="*/ 0 w 2234795"/>
                <a:gd name="connsiteY2" fmla="*/ 1284622 h 2314369"/>
                <a:gd name="connsiteX3" fmla="*/ 1783678 w 2234795"/>
                <a:gd name="connsiteY3" fmla="*/ 2314370 h 2314369"/>
                <a:gd name="connsiteX4" fmla="*/ 2234796 w 2234795"/>
                <a:gd name="connsiteY4" fmla="*/ 1935571 h 231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369">
                  <a:moveTo>
                    <a:pt x="2234796" y="1935571"/>
                  </a:moveTo>
                  <a:lnTo>
                    <a:pt x="1530299" y="0"/>
                  </a:lnTo>
                  <a:cubicBezTo>
                    <a:pt x="892811" y="253753"/>
                    <a:pt x="356736" y="707862"/>
                    <a:pt x="0" y="1284622"/>
                  </a:cubicBezTo>
                  <a:lnTo>
                    <a:pt x="1783678" y="2314370"/>
                  </a:lnTo>
                  <a:cubicBezTo>
                    <a:pt x="1897131" y="2151333"/>
                    <a:pt x="2052763" y="2019782"/>
                    <a:pt x="2234796" y="1935571"/>
                  </a:cubicBezTo>
                  <a:close/>
                </a:path>
              </a:pathLst>
            </a:custGeom>
            <a:solidFill>
              <a:srgbClr val="4ED4E8"/>
            </a:solidFill>
            <a:ln w="7477"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F305E742-328F-468E-8A3B-A5B8D3F51B78}"/>
                </a:ext>
              </a:extLst>
            </p:cNvPr>
            <p:cNvSpPr/>
            <p:nvPr/>
          </p:nvSpPr>
          <p:spPr>
            <a:xfrm>
              <a:off x="3870076" y="2162025"/>
              <a:ext cx="1588948" cy="1445092"/>
            </a:xfrm>
            <a:custGeom>
              <a:avLst/>
              <a:gdLst>
                <a:gd name="connsiteX0" fmla="*/ 2056652 w 2163448"/>
                <a:gd name="connsiteY0" fmla="*/ 1507863 h 1967580"/>
                <a:gd name="connsiteX1" fmla="*/ 2163449 w 2163448"/>
                <a:gd name="connsiteY1" fmla="*/ 1029747 h 1967580"/>
                <a:gd name="connsiteX2" fmla="*/ 379770 w 2163448"/>
                <a:gd name="connsiteY2" fmla="*/ 0 h 1967580"/>
                <a:gd name="connsiteX3" fmla="*/ 0 w 2163448"/>
                <a:gd name="connsiteY3" fmla="*/ 1507863 h 1967580"/>
                <a:gd name="connsiteX4" fmla="*/ 33056 w 2163448"/>
                <a:gd name="connsiteY4" fmla="*/ 1967580 h 1967580"/>
                <a:gd name="connsiteX5" fmla="*/ 2061289 w 2163448"/>
                <a:gd name="connsiteY5" fmla="*/ 1609947 h 1967580"/>
                <a:gd name="connsiteX6" fmla="*/ 2056652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2056652" y="1507863"/>
                  </a:moveTo>
                  <a:cubicBezTo>
                    <a:pt x="2056652" y="1336824"/>
                    <a:pt x="2095018" y="1174835"/>
                    <a:pt x="2163449" y="1029747"/>
                  </a:cubicBezTo>
                  <a:lnTo>
                    <a:pt x="379770" y="0"/>
                  </a:lnTo>
                  <a:cubicBezTo>
                    <a:pt x="137534" y="448649"/>
                    <a:pt x="0" y="962214"/>
                    <a:pt x="0" y="1507863"/>
                  </a:cubicBezTo>
                  <a:cubicBezTo>
                    <a:pt x="0" y="1664019"/>
                    <a:pt x="11293" y="1817482"/>
                    <a:pt x="33056" y="1967580"/>
                  </a:cubicBezTo>
                  <a:lnTo>
                    <a:pt x="2061289" y="1609947"/>
                  </a:lnTo>
                  <a:cubicBezTo>
                    <a:pt x="2058298" y="1576293"/>
                    <a:pt x="2056652" y="1542265"/>
                    <a:pt x="2056652" y="1507863"/>
                  </a:cubicBezTo>
                  <a:close/>
                </a:path>
              </a:pathLst>
            </a:custGeom>
            <a:solidFill>
              <a:srgbClr val="ADDBCB"/>
            </a:solidFill>
            <a:ln w="7477" cap="flat">
              <a:noFill/>
              <a:prstDash val="solid"/>
              <a:miter/>
            </a:ln>
          </p:spPr>
          <p:txBody>
            <a:bodyPr rtlCol="0" anchor="ctr"/>
            <a:lstStyle/>
            <a:p>
              <a:endParaRPr lang="en-US" dirty="0"/>
            </a:p>
          </p:txBody>
        </p:sp>
        <p:sp>
          <p:nvSpPr>
            <p:cNvPr id="66" name="Rectangle 65">
              <a:extLst>
                <a:ext uri="{FF2B5EF4-FFF2-40B4-BE49-F238E27FC236}">
                  <a16:creationId xmlns:a16="http://schemas.microsoft.com/office/drawing/2014/main" id="{06B01D1F-F60A-4A55-9400-BCCC0A989FED}"/>
                </a:ext>
              </a:extLst>
            </p:cNvPr>
            <p:cNvSpPr/>
            <p:nvPr/>
          </p:nvSpPr>
          <p:spPr>
            <a:xfrm>
              <a:off x="4114469" y="1585263"/>
              <a:ext cx="1747520" cy="611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priorities</a:t>
              </a:r>
            </a:p>
          </p:txBody>
        </p:sp>
        <p:sp>
          <p:nvSpPr>
            <p:cNvPr id="67" name="Rectangle 66">
              <a:extLst>
                <a:ext uri="{FF2B5EF4-FFF2-40B4-BE49-F238E27FC236}">
                  <a16:creationId xmlns:a16="http://schemas.microsoft.com/office/drawing/2014/main" id="{BCCE2854-D64D-42BC-81CD-922EB415FB60}"/>
                </a:ext>
              </a:extLst>
            </p:cNvPr>
            <p:cNvSpPr/>
            <p:nvPr/>
          </p:nvSpPr>
          <p:spPr>
            <a:xfrm>
              <a:off x="5302676" y="1002420"/>
              <a:ext cx="1747520" cy="57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Prepare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analyses</a:t>
              </a:r>
            </a:p>
          </p:txBody>
        </p:sp>
        <p:sp>
          <p:nvSpPr>
            <p:cNvPr id="68" name="Rectangle 67">
              <a:extLst>
                <a:ext uri="{FF2B5EF4-FFF2-40B4-BE49-F238E27FC236}">
                  <a16:creationId xmlns:a16="http://schemas.microsoft.com/office/drawing/2014/main" id="{B999A342-160E-4F8F-A91E-FB1BFA165174}"/>
                </a:ext>
              </a:extLst>
            </p:cNvPr>
            <p:cNvSpPr/>
            <p:nvPr/>
          </p:nvSpPr>
          <p:spPr>
            <a:xfrm>
              <a:off x="7391654" y="2699418"/>
              <a:ext cx="1129537" cy="565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Leverage your team</a:t>
              </a:r>
            </a:p>
          </p:txBody>
        </p:sp>
        <p:sp>
          <p:nvSpPr>
            <p:cNvPr id="69" name="Rectangle 68">
              <a:extLst>
                <a:ext uri="{FF2B5EF4-FFF2-40B4-BE49-F238E27FC236}">
                  <a16:creationId xmlns:a16="http://schemas.microsoft.com/office/drawing/2014/main" id="{86B650BC-2F0E-4AC5-BB26-90C454D2AA79}"/>
                </a:ext>
              </a:extLst>
            </p:cNvPr>
            <p:cNvSpPr/>
            <p:nvPr/>
          </p:nvSpPr>
          <p:spPr>
            <a:xfrm>
              <a:off x="7091385" y="3706291"/>
              <a:ext cx="1302943" cy="884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Facilitate a meeting</a:t>
              </a:r>
            </a:p>
          </p:txBody>
        </p:sp>
        <p:sp>
          <p:nvSpPr>
            <p:cNvPr id="70" name="Rectangle 69">
              <a:extLst>
                <a:ext uri="{FF2B5EF4-FFF2-40B4-BE49-F238E27FC236}">
                  <a16:creationId xmlns:a16="http://schemas.microsoft.com/office/drawing/2014/main" id="{2E16C848-D822-4250-9E6D-453711310638}"/>
                </a:ext>
              </a:extLst>
            </p:cNvPr>
            <p:cNvSpPr/>
            <p:nvPr/>
          </p:nvSpPr>
          <p:spPr>
            <a:xfrm>
              <a:off x="6213694" y="4731408"/>
              <a:ext cx="1169864" cy="56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Root causes and solutions</a:t>
              </a:r>
            </a:p>
          </p:txBody>
        </p:sp>
        <p:sp>
          <p:nvSpPr>
            <p:cNvPr id="71" name="Rectangle 70">
              <a:extLst>
                <a:ext uri="{FF2B5EF4-FFF2-40B4-BE49-F238E27FC236}">
                  <a16:creationId xmlns:a16="http://schemas.microsoft.com/office/drawing/2014/main" id="{B5A85786-E7CD-40D2-A3BF-89F69D9BB539}"/>
                </a:ext>
              </a:extLst>
            </p:cNvPr>
            <p:cNvSpPr/>
            <p:nvPr/>
          </p:nvSpPr>
          <p:spPr>
            <a:xfrm>
              <a:off x="4932901" y="4695005"/>
              <a:ext cx="1252608" cy="56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Action planning</a:t>
              </a:r>
            </a:p>
          </p:txBody>
        </p:sp>
        <p:sp>
          <p:nvSpPr>
            <p:cNvPr id="72" name="Rectangle 71">
              <a:extLst>
                <a:ext uri="{FF2B5EF4-FFF2-40B4-BE49-F238E27FC236}">
                  <a16:creationId xmlns:a16="http://schemas.microsoft.com/office/drawing/2014/main" id="{82A3428D-916D-47EC-8E93-BE5804DF05BF}"/>
                </a:ext>
              </a:extLst>
            </p:cNvPr>
            <p:cNvSpPr/>
            <p:nvPr/>
          </p:nvSpPr>
          <p:spPr>
            <a:xfrm>
              <a:off x="4034418" y="3968383"/>
              <a:ext cx="1164279" cy="442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Implement changes</a:t>
              </a:r>
            </a:p>
          </p:txBody>
        </p:sp>
        <p:sp>
          <p:nvSpPr>
            <p:cNvPr id="73" name="Rectangle 72">
              <a:extLst>
                <a:ext uri="{FF2B5EF4-FFF2-40B4-BE49-F238E27FC236}">
                  <a16:creationId xmlns:a16="http://schemas.microsoft.com/office/drawing/2014/main" id="{B820FD1C-2F71-45F9-B0CA-8ED3F2147CBD}"/>
                </a:ext>
              </a:extLst>
            </p:cNvPr>
            <p:cNvSpPr/>
            <p:nvPr/>
          </p:nvSpPr>
          <p:spPr>
            <a:xfrm>
              <a:off x="3858601" y="2699418"/>
              <a:ext cx="1086773" cy="50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Monitor progress</a:t>
              </a:r>
            </a:p>
          </p:txBody>
        </p:sp>
        <p:grpSp>
          <p:nvGrpSpPr>
            <p:cNvPr id="74" name="Group 73">
              <a:extLst>
                <a:ext uri="{FF2B5EF4-FFF2-40B4-BE49-F238E27FC236}">
                  <a16:creationId xmlns:a16="http://schemas.microsoft.com/office/drawing/2014/main" id="{B0B8A25A-1479-46A4-9612-1068E97D7F7B}"/>
                </a:ext>
              </a:extLst>
            </p:cNvPr>
            <p:cNvGrpSpPr/>
            <p:nvPr/>
          </p:nvGrpSpPr>
          <p:grpSpPr>
            <a:xfrm>
              <a:off x="5113604" y="2048685"/>
              <a:ext cx="2156488" cy="754332"/>
              <a:chOff x="2482279" y="2050665"/>
              <a:chExt cx="2156488" cy="754332"/>
            </a:xfrm>
          </p:grpSpPr>
          <p:pic>
            <p:nvPicPr>
              <p:cNvPr id="81" name="Graphic 80">
                <a:extLst>
                  <a:ext uri="{FF2B5EF4-FFF2-40B4-BE49-F238E27FC236}">
                    <a16:creationId xmlns:a16="http://schemas.microsoft.com/office/drawing/2014/main" id="{AA5F0EBB-A255-42EF-833A-87E1699563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2279" y="2081863"/>
                <a:ext cx="2156488" cy="723134"/>
              </a:xfrm>
              <a:prstGeom prst="rect">
                <a:avLst/>
              </a:prstGeom>
            </p:spPr>
          </p:pic>
          <p:sp>
            <p:nvSpPr>
              <p:cNvPr id="82" name="Rectangle 81">
                <a:extLst>
                  <a:ext uri="{FF2B5EF4-FFF2-40B4-BE49-F238E27FC236}">
                    <a16:creationId xmlns:a16="http://schemas.microsoft.com/office/drawing/2014/main" id="{F0B1F67E-BCF3-43C0-AEC7-9F1859C412F4}"/>
                  </a:ext>
                </a:extLst>
              </p:cNvPr>
              <p:cNvSpPr/>
              <p:nvPr/>
            </p:nvSpPr>
            <p:spPr>
              <a:xfrm>
                <a:off x="2865458" y="2050665"/>
                <a:ext cx="1384783"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bg1"/>
                    </a:solidFill>
                    <a:latin typeface="Arial" panose="020B0604020202020204" pitchFamily="34" charset="0"/>
                    <a:cs typeface="Arial" panose="020B0604020202020204" pitchFamily="34" charset="0"/>
                  </a:rPr>
                  <a:t>1 PREPARE</a:t>
                </a:r>
              </a:p>
            </p:txBody>
          </p:sp>
        </p:grpSp>
        <p:pic>
          <p:nvPicPr>
            <p:cNvPr id="75" name="Graphic 74">
              <a:extLst>
                <a:ext uri="{FF2B5EF4-FFF2-40B4-BE49-F238E27FC236}">
                  <a16:creationId xmlns:a16="http://schemas.microsoft.com/office/drawing/2014/main" id="{38F05ED2-661C-47C8-AF60-B74E31A17A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230881">
              <a:off x="5790804" y="3310186"/>
              <a:ext cx="2156488" cy="723134"/>
            </a:xfrm>
            <a:prstGeom prst="rect">
              <a:avLst/>
            </a:prstGeom>
          </p:spPr>
        </p:pic>
        <p:sp>
          <p:nvSpPr>
            <p:cNvPr id="76" name="Rectangle 75">
              <a:extLst>
                <a:ext uri="{FF2B5EF4-FFF2-40B4-BE49-F238E27FC236}">
                  <a16:creationId xmlns:a16="http://schemas.microsoft.com/office/drawing/2014/main" id="{50DCBB66-301A-4773-9F1F-3803690A7A5D}"/>
                </a:ext>
              </a:extLst>
            </p:cNvPr>
            <p:cNvSpPr/>
            <p:nvPr/>
          </p:nvSpPr>
          <p:spPr>
            <a:xfrm rot="18631672">
              <a:off x="6126405" y="3528745"/>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ln w="0"/>
                  <a:solidFill>
                    <a:schemeClr val="bg1"/>
                  </a:solidFill>
                </a:rPr>
                <a:t>2 FACILITATE</a:t>
              </a:r>
            </a:p>
          </p:txBody>
        </p:sp>
        <p:grpSp>
          <p:nvGrpSpPr>
            <p:cNvPr id="77" name="Group 76">
              <a:extLst>
                <a:ext uri="{FF2B5EF4-FFF2-40B4-BE49-F238E27FC236}">
                  <a16:creationId xmlns:a16="http://schemas.microsoft.com/office/drawing/2014/main" id="{9A948F65-101D-4CE2-89B6-D99E4DA450F7}"/>
                </a:ext>
              </a:extLst>
            </p:cNvPr>
            <p:cNvGrpSpPr/>
            <p:nvPr/>
          </p:nvGrpSpPr>
          <p:grpSpPr>
            <a:xfrm>
              <a:off x="4718446" y="2587148"/>
              <a:ext cx="1559245" cy="2156488"/>
              <a:chOff x="4718446" y="2587148"/>
              <a:chExt cx="1559245" cy="2156488"/>
            </a:xfrm>
          </p:grpSpPr>
          <p:pic>
            <p:nvPicPr>
              <p:cNvPr id="79" name="Graphic 78">
                <a:extLst>
                  <a:ext uri="{FF2B5EF4-FFF2-40B4-BE49-F238E27FC236}">
                    <a16:creationId xmlns:a16="http://schemas.microsoft.com/office/drawing/2014/main" id="{C9E1C52B-B5B6-4ABC-8B59-30F83B01A7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388735">
                <a:off x="4422026" y="3303825"/>
                <a:ext cx="2156488" cy="723134"/>
              </a:xfrm>
              <a:prstGeom prst="rect">
                <a:avLst/>
              </a:prstGeom>
            </p:spPr>
          </p:pic>
          <p:sp>
            <p:nvSpPr>
              <p:cNvPr id="80" name="Rectangle 79">
                <a:extLst>
                  <a:ext uri="{FF2B5EF4-FFF2-40B4-BE49-F238E27FC236}">
                    <a16:creationId xmlns:a16="http://schemas.microsoft.com/office/drawing/2014/main" id="{8EC445E3-B2FC-41B6-B4D5-4258200B711D}"/>
                  </a:ext>
                </a:extLst>
              </p:cNvPr>
              <p:cNvSpPr/>
              <p:nvPr/>
            </p:nvSpPr>
            <p:spPr>
              <a:xfrm rot="2561542">
                <a:off x="4718446" y="3567820"/>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accent1">
                        <a:lumMod val="50000"/>
                      </a:schemeClr>
                    </a:solidFill>
                    <a:latin typeface="Arial" panose="020B0604020202020204" pitchFamily="34" charset="0"/>
                    <a:cs typeface="Arial" panose="020B0604020202020204" pitchFamily="34" charset="0"/>
                  </a:rPr>
                  <a:t>3 ACTION</a:t>
                </a:r>
              </a:p>
            </p:txBody>
          </p:sp>
        </p:grpSp>
        <p:sp>
          <p:nvSpPr>
            <p:cNvPr id="78" name="Rectangle 77">
              <a:extLst>
                <a:ext uri="{FF2B5EF4-FFF2-40B4-BE49-F238E27FC236}">
                  <a16:creationId xmlns:a16="http://schemas.microsoft.com/office/drawing/2014/main" id="{AFA710C7-8496-4005-9E5A-060B8F352090}"/>
                </a:ext>
              </a:extLst>
            </p:cNvPr>
            <p:cNvSpPr/>
            <p:nvPr/>
          </p:nvSpPr>
          <p:spPr>
            <a:xfrm>
              <a:off x="6754952" y="1517092"/>
              <a:ext cx="1256241"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stakeholders</a:t>
              </a:r>
            </a:p>
          </p:txBody>
        </p:sp>
      </p:grpSp>
      <p:sp>
        <p:nvSpPr>
          <p:cNvPr id="32" name="Title 1">
            <a:extLst>
              <a:ext uri="{FF2B5EF4-FFF2-40B4-BE49-F238E27FC236}">
                <a16:creationId xmlns:a16="http://schemas.microsoft.com/office/drawing/2014/main" id="{DFABBBDF-6929-4D3D-B803-D6F53D08FC24}"/>
              </a:ext>
            </a:extLst>
          </p:cNvPr>
          <p:cNvSpPr txBox="1">
            <a:spLocks/>
          </p:cNvSpPr>
          <p:nvPr/>
        </p:nvSpPr>
        <p:spPr>
          <a:xfrm>
            <a:off x="-172547" y="2978436"/>
            <a:ext cx="2961014" cy="198270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baseline="0">
                <a:solidFill>
                  <a:schemeClr val="bg1"/>
                </a:solidFill>
                <a:latin typeface="+mj-lt"/>
                <a:ea typeface="+mj-ea"/>
                <a:cs typeface="+mj-cs"/>
              </a:defRPr>
            </a:lvl1pPr>
          </a:lstStyle>
          <a:p>
            <a:r>
              <a:rPr lang="en-US" sz="2000" b="0" dirty="0">
                <a:solidFill>
                  <a:srgbClr val="FF0000"/>
                </a:solidFill>
                <a:latin typeface="Arial" panose="020B0604020202020204" pitchFamily="34" charset="0"/>
                <a:cs typeface="Arial" panose="020B0604020202020204" pitchFamily="34" charset="0"/>
              </a:rPr>
              <a:t>Action planning</a:t>
            </a:r>
          </a:p>
        </p:txBody>
      </p:sp>
    </p:spTree>
    <p:extLst>
      <p:ext uri="{BB962C8B-B14F-4D97-AF65-F5344CB8AC3E}">
        <p14:creationId xmlns:p14="http://schemas.microsoft.com/office/powerpoint/2010/main" val="37918717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480740" y="836093"/>
            <a:ext cx="8034737" cy="837214"/>
          </a:xfrm>
        </p:spPr>
        <p:txBody>
          <a:bodyPr/>
          <a:lstStyle/>
          <a:p>
            <a:r>
              <a:rPr lang="en-US" dirty="0"/>
              <a:t>Action Plan</a:t>
            </a:r>
            <a:endParaRPr lang="en-UG" dirty="0">
              <a:solidFill>
                <a:srgbClr val="00968F"/>
              </a:solidFill>
            </a:endParaRPr>
          </a:p>
        </p:txBody>
      </p:sp>
      <p:sp>
        <p:nvSpPr>
          <p:cNvPr id="4" name="Content Placeholder 2">
            <a:extLst>
              <a:ext uri="{FF2B5EF4-FFF2-40B4-BE49-F238E27FC236}">
                <a16:creationId xmlns:a16="http://schemas.microsoft.com/office/drawing/2014/main" id="{5B36423E-260F-4242-B531-A616AFABE6DB}"/>
              </a:ext>
            </a:extLst>
          </p:cNvPr>
          <p:cNvSpPr txBox="1">
            <a:spLocks/>
          </p:cNvSpPr>
          <p:nvPr/>
        </p:nvSpPr>
        <p:spPr>
          <a:xfrm>
            <a:off x="480740" y="1725991"/>
            <a:ext cx="7939278" cy="416147"/>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Before you begin action planning, is there agreement on these three questions?</a:t>
            </a:r>
          </a:p>
        </p:txBody>
      </p:sp>
      <p:sp>
        <p:nvSpPr>
          <p:cNvPr id="5" name="Content Placeholder 2">
            <a:extLst>
              <a:ext uri="{FF2B5EF4-FFF2-40B4-BE49-F238E27FC236}">
                <a16:creationId xmlns:a16="http://schemas.microsoft.com/office/drawing/2014/main" id="{A2589B4F-8558-42CC-9B27-B0010B78AEA2}"/>
              </a:ext>
            </a:extLst>
          </p:cNvPr>
          <p:cNvSpPr txBox="1">
            <a:spLocks/>
          </p:cNvSpPr>
          <p:nvPr/>
        </p:nvSpPr>
        <p:spPr>
          <a:xfrm>
            <a:off x="700707" y="3569522"/>
            <a:ext cx="7939278" cy="1022942"/>
          </a:xfrm>
          <a:prstGeom prst="rect">
            <a:avLst/>
          </a:prstGeom>
        </p:spPr>
        <p:txBody>
          <a:bodyPr vert="horz" lIns="68580" tIns="34290" rIns="68580" bIns="34290" rtlCol="0">
            <a:noAutofit/>
          </a:bodyPr>
          <a:lstStyle>
            <a:lvl1pPr marL="285750" indent="-285750" algn="l" defTabSz="914400" rtl="0" eaLnBrk="1" latinLnBrk="0" hangingPunct="1">
              <a:lnSpc>
                <a:spcPct val="120000"/>
              </a:lnSpc>
              <a:spcBef>
                <a:spcPts val="0"/>
              </a:spcBef>
              <a:spcAft>
                <a:spcPts val="1200"/>
              </a:spcAft>
              <a:buClr>
                <a:srgbClr val="4ED4E8"/>
              </a:buClr>
              <a:buFont typeface="Wingdings" panose="05000000000000000000" pitchFamily="2" charset="2"/>
              <a:buChar char="§"/>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5469" indent="0">
              <a:lnSpc>
                <a:spcPct val="100000"/>
              </a:lnSpc>
              <a:buNone/>
            </a:pPr>
            <a:endParaRPr lang="en-US" sz="1200" b="1" dirty="0">
              <a:solidFill>
                <a:srgbClr val="EC1C24"/>
              </a:solidFill>
            </a:endParaRPr>
          </a:p>
          <a:p>
            <a:pPr marL="1845469" indent="0">
              <a:lnSpc>
                <a:spcPct val="100000"/>
              </a:lnSpc>
              <a:buNone/>
            </a:pPr>
            <a:r>
              <a:rPr lang="en-US" sz="1600" b="1" dirty="0">
                <a:solidFill>
                  <a:srgbClr val="EC1C24"/>
                </a:solidFill>
              </a:rPr>
              <a:t>2. </a:t>
            </a:r>
            <a:r>
              <a:rPr lang="en-US" sz="1600" dirty="0">
                <a:solidFill>
                  <a:srgbClr val="EC1C24"/>
                </a:solidFill>
              </a:rPr>
              <a:t>How will we know if the change is an improvement?</a:t>
            </a:r>
            <a:r>
              <a:rPr lang="fr-FR" sz="1600" dirty="0">
                <a:solidFill>
                  <a:srgbClr val="EC1C24"/>
                </a:solidFill>
              </a:rPr>
              <a:t> </a:t>
            </a:r>
            <a:endParaRPr lang="en-US" sz="1600" i="1" dirty="0"/>
          </a:p>
        </p:txBody>
      </p:sp>
      <p:sp>
        <p:nvSpPr>
          <p:cNvPr id="6" name="Content Placeholder 2">
            <a:extLst>
              <a:ext uri="{FF2B5EF4-FFF2-40B4-BE49-F238E27FC236}">
                <a16:creationId xmlns:a16="http://schemas.microsoft.com/office/drawing/2014/main" id="{096CB1C6-C04B-4F32-B56C-247A1DE733A0}"/>
              </a:ext>
            </a:extLst>
          </p:cNvPr>
          <p:cNvSpPr txBox="1">
            <a:spLocks/>
          </p:cNvSpPr>
          <p:nvPr/>
        </p:nvSpPr>
        <p:spPr>
          <a:xfrm>
            <a:off x="628650" y="4992510"/>
            <a:ext cx="7939278" cy="1029397"/>
          </a:xfrm>
          <a:prstGeom prst="rect">
            <a:avLst/>
          </a:prstGeom>
        </p:spPr>
        <p:txBody>
          <a:bodyPr vert="horz" lIns="68580" tIns="34290" rIns="68580" bIns="34290" rtlCol="0">
            <a:noAutofit/>
          </a:bodyPr>
          <a:lstStyle>
            <a:lvl1pPr marL="285750" indent="-285750" algn="l" defTabSz="914400" rtl="0" eaLnBrk="1" latinLnBrk="0" hangingPunct="1">
              <a:lnSpc>
                <a:spcPct val="120000"/>
              </a:lnSpc>
              <a:spcBef>
                <a:spcPts val="0"/>
              </a:spcBef>
              <a:spcAft>
                <a:spcPts val="1200"/>
              </a:spcAft>
              <a:buClr>
                <a:srgbClr val="4ED4E8"/>
              </a:buClr>
              <a:buFont typeface="Wingdings" panose="05000000000000000000" pitchFamily="2" charset="2"/>
              <a:buChar char="§"/>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5469" indent="0">
              <a:lnSpc>
                <a:spcPct val="100000"/>
              </a:lnSpc>
              <a:buNone/>
            </a:pPr>
            <a:r>
              <a:rPr lang="en-US" sz="1600" b="1" dirty="0">
                <a:solidFill>
                  <a:srgbClr val="13808F"/>
                </a:solidFill>
              </a:rPr>
              <a:t>3. </a:t>
            </a:r>
            <a:r>
              <a:rPr lang="en-US" sz="1600" dirty="0">
                <a:solidFill>
                  <a:srgbClr val="13808F"/>
                </a:solidFill>
              </a:rPr>
              <a:t>What changes can we make that will result in improvement? </a:t>
            </a:r>
            <a:endParaRPr lang="en-US" sz="1600" i="1" dirty="0"/>
          </a:p>
        </p:txBody>
      </p:sp>
      <p:grpSp>
        <p:nvGrpSpPr>
          <p:cNvPr id="7" name="Group 6">
            <a:extLst>
              <a:ext uri="{FF2B5EF4-FFF2-40B4-BE49-F238E27FC236}">
                <a16:creationId xmlns:a16="http://schemas.microsoft.com/office/drawing/2014/main" id="{3746E631-154B-4531-8E64-CDACC7CB4E84}"/>
              </a:ext>
            </a:extLst>
          </p:cNvPr>
          <p:cNvGrpSpPr/>
          <p:nvPr/>
        </p:nvGrpSpPr>
        <p:grpSpPr>
          <a:xfrm>
            <a:off x="700707" y="2639399"/>
            <a:ext cx="1695866" cy="488465"/>
            <a:chOff x="6276560" y="5545760"/>
            <a:chExt cx="1798983" cy="879613"/>
          </a:xfrm>
        </p:grpSpPr>
        <p:sp>
          <p:nvSpPr>
            <p:cNvPr id="8" name="Rectangle 7">
              <a:extLst>
                <a:ext uri="{FF2B5EF4-FFF2-40B4-BE49-F238E27FC236}">
                  <a16:creationId xmlns:a16="http://schemas.microsoft.com/office/drawing/2014/main" id="{B3DD8923-1C62-4632-A77E-FD119E055CD9}"/>
                </a:ext>
              </a:extLst>
            </p:cNvPr>
            <p:cNvSpPr/>
            <p:nvPr/>
          </p:nvSpPr>
          <p:spPr>
            <a:xfrm>
              <a:off x="6276560" y="5545760"/>
              <a:ext cx="1798983" cy="879613"/>
            </a:xfrm>
            <a:prstGeom prst="rect">
              <a:avLst/>
            </a:prstGeom>
            <a:noFill/>
            <a:ln w="28575">
              <a:solidFill>
                <a:srgbClr val="4ED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2C2DE"/>
                </a:solidFill>
              </a:endParaRPr>
            </a:p>
          </p:txBody>
        </p:sp>
        <p:sp>
          <p:nvSpPr>
            <p:cNvPr id="9" name="TextBox 8">
              <a:extLst>
                <a:ext uri="{FF2B5EF4-FFF2-40B4-BE49-F238E27FC236}">
                  <a16:creationId xmlns:a16="http://schemas.microsoft.com/office/drawing/2014/main" id="{F6B161D0-C433-4097-B67A-96199FFD8215}"/>
                </a:ext>
              </a:extLst>
            </p:cNvPr>
            <p:cNvSpPr txBox="1"/>
            <p:nvPr/>
          </p:nvSpPr>
          <p:spPr>
            <a:xfrm>
              <a:off x="6359643" y="5715378"/>
              <a:ext cx="1632816" cy="581946"/>
            </a:xfrm>
            <a:prstGeom prst="rect">
              <a:avLst/>
            </a:prstGeom>
            <a:noFill/>
          </p:spPr>
          <p:txBody>
            <a:bodyPr wrap="square">
              <a:spAutoFit/>
            </a:bodyPr>
            <a:lstStyle/>
            <a:p>
              <a:pPr algn="ctr"/>
              <a:r>
                <a:rPr lang="en-US" sz="1500" b="1" dirty="0">
                  <a:solidFill>
                    <a:srgbClr val="02C2DE"/>
                  </a:solidFill>
                  <a:latin typeface="Arial" panose="020B0604020202020204" pitchFamily="34" charset="0"/>
                  <a:cs typeface="Arial" panose="020B0604020202020204" pitchFamily="34" charset="0"/>
                </a:rPr>
                <a:t>Aim statement</a:t>
              </a:r>
            </a:p>
          </p:txBody>
        </p:sp>
      </p:grpSp>
      <p:grpSp>
        <p:nvGrpSpPr>
          <p:cNvPr id="10" name="Group 9">
            <a:extLst>
              <a:ext uri="{FF2B5EF4-FFF2-40B4-BE49-F238E27FC236}">
                <a16:creationId xmlns:a16="http://schemas.microsoft.com/office/drawing/2014/main" id="{5D289A8B-7C51-4F71-99AD-8B2FC037E0DF}"/>
              </a:ext>
            </a:extLst>
          </p:cNvPr>
          <p:cNvGrpSpPr/>
          <p:nvPr/>
        </p:nvGrpSpPr>
        <p:grpSpPr>
          <a:xfrm>
            <a:off x="700707" y="3833269"/>
            <a:ext cx="1695866" cy="488465"/>
            <a:chOff x="6276560" y="5545760"/>
            <a:chExt cx="1798983" cy="879613"/>
          </a:xfrm>
        </p:grpSpPr>
        <p:sp>
          <p:nvSpPr>
            <p:cNvPr id="11" name="Rectangle 10">
              <a:extLst>
                <a:ext uri="{FF2B5EF4-FFF2-40B4-BE49-F238E27FC236}">
                  <a16:creationId xmlns:a16="http://schemas.microsoft.com/office/drawing/2014/main" id="{31766561-7816-4992-9304-CBBA5BEED935}"/>
                </a:ext>
              </a:extLst>
            </p:cNvPr>
            <p:cNvSpPr/>
            <p:nvPr/>
          </p:nvSpPr>
          <p:spPr>
            <a:xfrm>
              <a:off x="6276560" y="5545760"/>
              <a:ext cx="1798983" cy="879613"/>
            </a:xfrm>
            <a:prstGeom prst="rect">
              <a:avLst/>
            </a:prstGeom>
            <a:noFill/>
            <a:ln w="28575">
              <a:solidFill>
                <a:srgbClr val="EC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CEFA66C1-7840-4FAA-BE05-0C40FB7361AF}"/>
                </a:ext>
              </a:extLst>
            </p:cNvPr>
            <p:cNvSpPr txBox="1"/>
            <p:nvPr/>
          </p:nvSpPr>
          <p:spPr>
            <a:xfrm>
              <a:off x="6359643" y="5715378"/>
              <a:ext cx="1632816" cy="581946"/>
            </a:xfrm>
            <a:prstGeom prst="rect">
              <a:avLst/>
            </a:prstGeom>
            <a:noFill/>
          </p:spPr>
          <p:txBody>
            <a:bodyPr wrap="square">
              <a:spAutoFit/>
            </a:bodyPr>
            <a:lstStyle/>
            <a:p>
              <a:pPr algn="ctr"/>
              <a:r>
                <a:rPr lang="en-US" sz="1500" b="1" dirty="0">
                  <a:solidFill>
                    <a:srgbClr val="EC1C24"/>
                  </a:solidFill>
                  <a:latin typeface="Arial" panose="020B0604020202020204" pitchFamily="34" charset="0"/>
                  <a:cs typeface="Arial" panose="020B0604020202020204" pitchFamily="34" charset="0"/>
                </a:rPr>
                <a:t>Indicators</a:t>
              </a:r>
            </a:p>
          </p:txBody>
        </p:sp>
      </p:grpSp>
      <p:grpSp>
        <p:nvGrpSpPr>
          <p:cNvPr id="13" name="Group 12">
            <a:extLst>
              <a:ext uri="{FF2B5EF4-FFF2-40B4-BE49-F238E27FC236}">
                <a16:creationId xmlns:a16="http://schemas.microsoft.com/office/drawing/2014/main" id="{00E9A5DD-8900-474C-A939-37CDEE3576CD}"/>
              </a:ext>
            </a:extLst>
          </p:cNvPr>
          <p:cNvGrpSpPr/>
          <p:nvPr/>
        </p:nvGrpSpPr>
        <p:grpSpPr>
          <a:xfrm>
            <a:off x="700707" y="5027138"/>
            <a:ext cx="1695866" cy="488465"/>
            <a:chOff x="6276560" y="5545760"/>
            <a:chExt cx="1798983" cy="879613"/>
          </a:xfrm>
        </p:grpSpPr>
        <p:sp>
          <p:nvSpPr>
            <p:cNvPr id="14" name="Rectangle 13">
              <a:extLst>
                <a:ext uri="{FF2B5EF4-FFF2-40B4-BE49-F238E27FC236}">
                  <a16:creationId xmlns:a16="http://schemas.microsoft.com/office/drawing/2014/main" id="{FF11193E-E960-43BB-A854-993C1979344D}"/>
                </a:ext>
              </a:extLst>
            </p:cNvPr>
            <p:cNvSpPr/>
            <p:nvPr/>
          </p:nvSpPr>
          <p:spPr>
            <a:xfrm>
              <a:off x="6276560" y="5545760"/>
              <a:ext cx="1798983" cy="879613"/>
            </a:xfrm>
            <a:prstGeom prst="rect">
              <a:avLst/>
            </a:prstGeom>
            <a:noFill/>
            <a:ln w="28575">
              <a:solidFill>
                <a:srgbClr val="138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extBox 14">
              <a:extLst>
                <a:ext uri="{FF2B5EF4-FFF2-40B4-BE49-F238E27FC236}">
                  <a16:creationId xmlns:a16="http://schemas.microsoft.com/office/drawing/2014/main" id="{3619790D-D7C5-4661-A914-73C51089ACEA}"/>
                </a:ext>
              </a:extLst>
            </p:cNvPr>
            <p:cNvSpPr txBox="1"/>
            <p:nvPr/>
          </p:nvSpPr>
          <p:spPr>
            <a:xfrm>
              <a:off x="6359643" y="5715378"/>
              <a:ext cx="1632816" cy="581946"/>
            </a:xfrm>
            <a:prstGeom prst="rect">
              <a:avLst/>
            </a:prstGeom>
            <a:noFill/>
          </p:spPr>
          <p:txBody>
            <a:bodyPr wrap="square">
              <a:spAutoFit/>
            </a:bodyPr>
            <a:lstStyle/>
            <a:p>
              <a:pPr algn="ctr"/>
              <a:r>
                <a:rPr lang="en-US" sz="1500" b="1" dirty="0">
                  <a:solidFill>
                    <a:srgbClr val="13808F"/>
                  </a:solidFill>
                  <a:latin typeface="Arial" panose="020B0604020202020204" pitchFamily="34" charset="0"/>
                  <a:cs typeface="Arial" panose="020B0604020202020204" pitchFamily="34" charset="0"/>
                </a:rPr>
                <a:t>Action plan</a:t>
              </a:r>
            </a:p>
          </p:txBody>
        </p:sp>
      </p:grpSp>
      <p:sp>
        <p:nvSpPr>
          <p:cNvPr id="16" name="Content Placeholder 2">
            <a:extLst>
              <a:ext uri="{FF2B5EF4-FFF2-40B4-BE49-F238E27FC236}">
                <a16:creationId xmlns:a16="http://schemas.microsoft.com/office/drawing/2014/main" id="{5A0BDF1A-B48E-4DBB-950B-6B63C5F9BBA3}"/>
              </a:ext>
            </a:extLst>
          </p:cNvPr>
          <p:cNvSpPr txBox="1">
            <a:spLocks/>
          </p:cNvSpPr>
          <p:nvPr/>
        </p:nvSpPr>
        <p:spPr>
          <a:xfrm>
            <a:off x="700707" y="2706763"/>
            <a:ext cx="7939278" cy="1301453"/>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5469" indent="0">
              <a:buFont typeface="Arial" panose="020B0604020202020204" pitchFamily="34" charset="0"/>
              <a:buNone/>
            </a:pPr>
            <a:r>
              <a:rPr lang="en-US" sz="1600" b="1" dirty="0">
                <a:solidFill>
                  <a:srgbClr val="02C2DE"/>
                </a:solidFill>
              </a:rPr>
              <a:t>1. </a:t>
            </a:r>
            <a:r>
              <a:rPr lang="en-US" sz="1600" dirty="0">
                <a:solidFill>
                  <a:srgbClr val="02C2DE"/>
                </a:solidFill>
              </a:rPr>
              <a:t>What are we trying to accomplish? </a:t>
            </a:r>
            <a:endParaRPr lang="en-US" sz="1600" i="1" dirty="0">
              <a:solidFill>
                <a:srgbClr val="02C2DE"/>
              </a:solidFill>
            </a:endParaRPr>
          </a:p>
        </p:txBody>
      </p:sp>
    </p:spTree>
    <p:extLst>
      <p:ext uri="{BB962C8B-B14F-4D97-AF65-F5344CB8AC3E}">
        <p14:creationId xmlns:p14="http://schemas.microsoft.com/office/powerpoint/2010/main" val="3192320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480740" y="836093"/>
            <a:ext cx="8034737" cy="837214"/>
          </a:xfrm>
        </p:spPr>
        <p:txBody>
          <a:bodyPr/>
          <a:lstStyle/>
          <a:p>
            <a:r>
              <a:rPr lang="en-US" dirty="0"/>
              <a:t>Action Plan</a:t>
            </a:r>
            <a:endParaRPr lang="en-UG" dirty="0">
              <a:solidFill>
                <a:srgbClr val="00968F"/>
              </a:solidFill>
            </a:endParaRPr>
          </a:p>
        </p:txBody>
      </p:sp>
      <p:sp>
        <p:nvSpPr>
          <p:cNvPr id="4" name="Content Placeholder 2">
            <a:extLst>
              <a:ext uri="{FF2B5EF4-FFF2-40B4-BE49-F238E27FC236}">
                <a16:creationId xmlns:a16="http://schemas.microsoft.com/office/drawing/2014/main" id="{5B36423E-260F-4242-B531-A616AFABE6DB}"/>
              </a:ext>
            </a:extLst>
          </p:cNvPr>
          <p:cNvSpPr txBox="1">
            <a:spLocks/>
          </p:cNvSpPr>
          <p:nvPr/>
        </p:nvSpPr>
        <p:spPr>
          <a:xfrm>
            <a:off x="480740" y="1725991"/>
            <a:ext cx="7939278" cy="416147"/>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latin typeface="Arial" panose="020B0604020202020204" pitchFamily="34" charset="0"/>
                <a:cs typeface="Arial" panose="020B0604020202020204" pitchFamily="34" charset="0"/>
              </a:rPr>
              <a:t>Before you begin action planning, is there agreement on these three questions?</a:t>
            </a:r>
          </a:p>
        </p:txBody>
      </p:sp>
      <p:grpSp>
        <p:nvGrpSpPr>
          <p:cNvPr id="7" name="Group 6">
            <a:extLst>
              <a:ext uri="{FF2B5EF4-FFF2-40B4-BE49-F238E27FC236}">
                <a16:creationId xmlns:a16="http://schemas.microsoft.com/office/drawing/2014/main" id="{3746E631-154B-4531-8E64-CDACC7CB4E84}"/>
              </a:ext>
            </a:extLst>
          </p:cNvPr>
          <p:cNvGrpSpPr/>
          <p:nvPr/>
        </p:nvGrpSpPr>
        <p:grpSpPr>
          <a:xfrm>
            <a:off x="700707" y="2639399"/>
            <a:ext cx="1695866" cy="488465"/>
            <a:chOff x="6276560" y="5545760"/>
            <a:chExt cx="1798983" cy="879613"/>
          </a:xfrm>
        </p:grpSpPr>
        <p:sp>
          <p:nvSpPr>
            <p:cNvPr id="8" name="Rectangle 7">
              <a:extLst>
                <a:ext uri="{FF2B5EF4-FFF2-40B4-BE49-F238E27FC236}">
                  <a16:creationId xmlns:a16="http://schemas.microsoft.com/office/drawing/2014/main" id="{B3DD8923-1C62-4632-A77E-FD119E055CD9}"/>
                </a:ext>
              </a:extLst>
            </p:cNvPr>
            <p:cNvSpPr/>
            <p:nvPr/>
          </p:nvSpPr>
          <p:spPr>
            <a:xfrm>
              <a:off x="6276560" y="5545760"/>
              <a:ext cx="1798983" cy="879613"/>
            </a:xfrm>
            <a:prstGeom prst="rect">
              <a:avLst/>
            </a:prstGeom>
            <a:noFill/>
            <a:ln w="28575">
              <a:solidFill>
                <a:srgbClr val="4ED4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2C2DE"/>
                </a:solidFill>
              </a:endParaRPr>
            </a:p>
          </p:txBody>
        </p:sp>
        <p:sp>
          <p:nvSpPr>
            <p:cNvPr id="9" name="TextBox 8">
              <a:extLst>
                <a:ext uri="{FF2B5EF4-FFF2-40B4-BE49-F238E27FC236}">
                  <a16:creationId xmlns:a16="http://schemas.microsoft.com/office/drawing/2014/main" id="{F6B161D0-C433-4097-B67A-96199FFD8215}"/>
                </a:ext>
              </a:extLst>
            </p:cNvPr>
            <p:cNvSpPr txBox="1"/>
            <p:nvPr/>
          </p:nvSpPr>
          <p:spPr>
            <a:xfrm>
              <a:off x="6359643" y="5715378"/>
              <a:ext cx="1632816" cy="581946"/>
            </a:xfrm>
            <a:prstGeom prst="rect">
              <a:avLst/>
            </a:prstGeom>
            <a:noFill/>
          </p:spPr>
          <p:txBody>
            <a:bodyPr wrap="square">
              <a:spAutoFit/>
            </a:bodyPr>
            <a:lstStyle/>
            <a:p>
              <a:pPr algn="ctr"/>
              <a:r>
                <a:rPr lang="en-US" sz="1500" b="1" dirty="0">
                  <a:solidFill>
                    <a:srgbClr val="02C2DE"/>
                  </a:solidFill>
                  <a:latin typeface="Arial" panose="020B0604020202020204" pitchFamily="34" charset="0"/>
                  <a:cs typeface="Arial" panose="020B0604020202020204" pitchFamily="34" charset="0"/>
                </a:rPr>
                <a:t>Aim statement</a:t>
              </a:r>
            </a:p>
          </p:txBody>
        </p:sp>
      </p:grpSp>
      <p:grpSp>
        <p:nvGrpSpPr>
          <p:cNvPr id="2" name="Group 1">
            <a:extLst>
              <a:ext uri="{FF2B5EF4-FFF2-40B4-BE49-F238E27FC236}">
                <a16:creationId xmlns:a16="http://schemas.microsoft.com/office/drawing/2014/main" id="{F0A7C789-AEAF-449A-9DC8-7CB83B45F4B1}"/>
              </a:ext>
            </a:extLst>
          </p:cNvPr>
          <p:cNvGrpSpPr/>
          <p:nvPr/>
        </p:nvGrpSpPr>
        <p:grpSpPr>
          <a:xfrm>
            <a:off x="700706" y="2514502"/>
            <a:ext cx="8083075" cy="3444691"/>
            <a:chOff x="700706" y="2514502"/>
            <a:chExt cx="8083075" cy="3444691"/>
          </a:xfrm>
        </p:grpSpPr>
        <p:sp>
          <p:nvSpPr>
            <p:cNvPr id="5" name="Content Placeholder 2">
              <a:extLst>
                <a:ext uri="{FF2B5EF4-FFF2-40B4-BE49-F238E27FC236}">
                  <a16:creationId xmlns:a16="http://schemas.microsoft.com/office/drawing/2014/main" id="{A2589B4F-8558-42CC-9B27-B0010B78AEA2}"/>
                </a:ext>
              </a:extLst>
            </p:cNvPr>
            <p:cNvSpPr txBox="1">
              <a:spLocks/>
            </p:cNvSpPr>
            <p:nvPr/>
          </p:nvSpPr>
          <p:spPr>
            <a:xfrm>
              <a:off x="700707" y="3341674"/>
              <a:ext cx="7939278" cy="1022942"/>
            </a:xfrm>
            <a:prstGeom prst="rect">
              <a:avLst/>
            </a:prstGeom>
          </p:spPr>
          <p:txBody>
            <a:bodyPr vert="horz" lIns="68580" tIns="34290" rIns="68580" bIns="34290" rtlCol="0">
              <a:noAutofit/>
            </a:bodyPr>
            <a:lstStyle>
              <a:lvl1pPr marL="285750" indent="-285750" algn="l" defTabSz="914400" rtl="0" eaLnBrk="1" latinLnBrk="0" hangingPunct="1">
                <a:lnSpc>
                  <a:spcPct val="120000"/>
                </a:lnSpc>
                <a:spcBef>
                  <a:spcPts val="0"/>
                </a:spcBef>
                <a:spcAft>
                  <a:spcPts val="1200"/>
                </a:spcAft>
                <a:buClr>
                  <a:srgbClr val="4ED4E8"/>
                </a:buClr>
                <a:buFont typeface="Wingdings" panose="05000000000000000000" pitchFamily="2" charset="2"/>
                <a:buChar char="§"/>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5469" indent="0">
                <a:lnSpc>
                  <a:spcPct val="100000"/>
                </a:lnSpc>
                <a:buNone/>
              </a:pPr>
              <a:endParaRPr lang="en-US" sz="1200" b="1" dirty="0">
                <a:solidFill>
                  <a:srgbClr val="EC1C24"/>
                </a:solidFill>
              </a:endParaRPr>
            </a:p>
            <a:p>
              <a:pPr marL="1845469" indent="0">
                <a:lnSpc>
                  <a:spcPct val="100000"/>
                </a:lnSpc>
                <a:buNone/>
              </a:pPr>
              <a:r>
                <a:rPr lang="en-US" sz="1600" b="1" dirty="0">
                  <a:solidFill>
                    <a:srgbClr val="EC1C24"/>
                  </a:solidFill>
                </a:rPr>
                <a:t>2. </a:t>
              </a:r>
              <a:r>
                <a:rPr lang="en-US" sz="1600" dirty="0">
                  <a:solidFill>
                    <a:srgbClr val="EC1C24"/>
                  </a:solidFill>
                </a:rPr>
                <a:t>How will we know if the change is an improvement?</a:t>
              </a:r>
              <a:r>
                <a:rPr lang="fr-FR" sz="1600" dirty="0">
                  <a:solidFill>
                    <a:srgbClr val="EC1C24"/>
                  </a:solidFill>
                </a:rPr>
                <a:t> </a:t>
              </a:r>
              <a:br>
                <a:rPr lang="fr-FR" sz="1600" dirty="0">
                  <a:solidFill>
                    <a:srgbClr val="EC1C24"/>
                  </a:solidFill>
                </a:rPr>
              </a:br>
              <a:r>
                <a:rPr lang="en-US" sz="1400" dirty="0"/>
                <a:t>We expect to see an increase in the number of children reintegrated into family care. In the long term, we hope that there will be no more children in residential care.</a:t>
              </a:r>
            </a:p>
          </p:txBody>
        </p:sp>
        <p:sp>
          <p:nvSpPr>
            <p:cNvPr id="6" name="Content Placeholder 2">
              <a:extLst>
                <a:ext uri="{FF2B5EF4-FFF2-40B4-BE49-F238E27FC236}">
                  <a16:creationId xmlns:a16="http://schemas.microsoft.com/office/drawing/2014/main" id="{096CB1C6-C04B-4F32-B56C-247A1DE733A0}"/>
                </a:ext>
              </a:extLst>
            </p:cNvPr>
            <p:cNvSpPr txBox="1">
              <a:spLocks/>
            </p:cNvSpPr>
            <p:nvPr/>
          </p:nvSpPr>
          <p:spPr>
            <a:xfrm>
              <a:off x="700706" y="4929796"/>
              <a:ext cx="8083075" cy="1029397"/>
            </a:xfrm>
            <a:prstGeom prst="rect">
              <a:avLst/>
            </a:prstGeom>
          </p:spPr>
          <p:txBody>
            <a:bodyPr vert="horz" lIns="68580" tIns="34290" rIns="68580" bIns="34290" rtlCol="0">
              <a:noAutofit/>
            </a:bodyPr>
            <a:lstStyle>
              <a:lvl1pPr marL="285750" indent="-285750" algn="l" defTabSz="914400" rtl="0" eaLnBrk="1" latinLnBrk="0" hangingPunct="1">
                <a:lnSpc>
                  <a:spcPct val="120000"/>
                </a:lnSpc>
                <a:spcBef>
                  <a:spcPts val="0"/>
                </a:spcBef>
                <a:spcAft>
                  <a:spcPts val="1200"/>
                </a:spcAft>
                <a:buClr>
                  <a:srgbClr val="4ED4E8"/>
                </a:buClr>
                <a:buFont typeface="Wingdings" panose="05000000000000000000" pitchFamily="2" charset="2"/>
                <a:buChar char="§"/>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5469" indent="0">
                <a:lnSpc>
                  <a:spcPct val="100000"/>
                </a:lnSpc>
                <a:buNone/>
              </a:pPr>
              <a:r>
                <a:rPr lang="en-US" sz="1600" b="1" dirty="0">
                  <a:solidFill>
                    <a:srgbClr val="13808F"/>
                  </a:solidFill>
                </a:rPr>
                <a:t>3. </a:t>
              </a:r>
              <a:r>
                <a:rPr lang="en-US" sz="1600" dirty="0">
                  <a:solidFill>
                    <a:srgbClr val="13808F"/>
                  </a:solidFill>
                </a:rPr>
                <a:t>What changes can we make that will result in improvement?  </a:t>
              </a:r>
              <a:br>
                <a:rPr lang="en-US" sz="1600" dirty="0">
                  <a:solidFill>
                    <a:srgbClr val="13808F"/>
                  </a:solidFill>
                </a:rPr>
              </a:br>
              <a:r>
                <a:rPr lang="en-US" sz="1400" dirty="0"/>
                <a:t>We shall train social workers on family tracing and reintegration. In addition, we will provide more tailored support to families to enable them to take care of their children reintegrated from residential care and educate the families and communities on the danger of placing children in residential care, and how to appropriately support reintegrated children. </a:t>
              </a:r>
            </a:p>
          </p:txBody>
        </p:sp>
        <p:grpSp>
          <p:nvGrpSpPr>
            <p:cNvPr id="10" name="Group 9">
              <a:extLst>
                <a:ext uri="{FF2B5EF4-FFF2-40B4-BE49-F238E27FC236}">
                  <a16:creationId xmlns:a16="http://schemas.microsoft.com/office/drawing/2014/main" id="{5D289A8B-7C51-4F71-99AD-8B2FC037E0DF}"/>
                </a:ext>
              </a:extLst>
            </p:cNvPr>
            <p:cNvGrpSpPr/>
            <p:nvPr/>
          </p:nvGrpSpPr>
          <p:grpSpPr>
            <a:xfrm>
              <a:off x="700707" y="3833269"/>
              <a:ext cx="1695866" cy="488465"/>
              <a:chOff x="6276560" y="5545760"/>
              <a:chExt cx="1798983" cy="879613"/>
            </a:xfrm>
          </p:grpSpPr>
          <p:sp>
            <p:nvSpPr>
              <p:cNvPr id="11" name="Rectangle 10">
                <a:extLst>
                  <a:ext uri="{FF2B5EF4-FFF2-40B4-BE49-F238E27FC236}">
                    <a16:creationId xmlns:a16="http://schemas.microsoft.com/office/drawing/2014/main" id="{31766561-7816-4992-9304-CBBA5BEED935}"/>
                  </a:ext>
                </a:extLst>
              </p:cNvPr>
              <p:cNvSpPr/>
              <p:nvPr/>
            </p:nvSpPr>
            <p:spPr>
              <a:xfrm>
                <a:off x="6276560" y="5545760"/>
                <a:ext cx="1798983" cy="879613"/>
              </a:xfrm>
              <a:prstGeom prst="rect">
                <a:avLst/>
              </a:prstGeom>
              <a:noFill/>
              <a:ln w="28575">
                <a:solidFill>
                  <a:srgbClr val="EC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TextBox 11">
                <a:extLst>
                  <a:ext uri="{FF2B5EF4-FFF2-40B4-BE49-F238E27FC236}">
                    <a16:creationId xmlns:a16="http://schemas.microsoft.com/office/drawing/2014/main" id="{CEFA66C1-7840-4FAA-BE05-0C40FB7361AF}"/>
                  </a:ext>
                </a:extLst>
              </p:cNvPr>
              <p:cNvSpPr txBox="1"/>
              <p:nvPr/>
            </p:nvSpPr>
            <p:spPr>
              <a:xfrm>
                <a:off x="6359643" y="5715378"/>
                <a:ext cx="1632816" cy="581946"/>
              </a:xfrm>
              <a:prstGeom prst="rect">
                <a:avLst/>
              </a:prstGeom>
              <a:noFill/>
            </p:spPr>
            <p:txBody>
              <a:bodyPr wrap="square">
                <a:spAutoFit/>
              </a:bodyPr>
              <a:lstStyle/>
              <a:p>
                <a:pPr algn="ctr"/>
                <a:r>
                  <a:rPr lang="en-US" sz="1500" b="1" dirty="0">
                    <a:solidFill>
                      <a:srgbClr val="EC1C24"/>
                    </a:solidFill>
                    <a:latin typeface="Arial" panose="020B0604020202020204" pitchFamily="34" charset="0"/>
                    <a:cs typeface="Arial" panose="020B0604020202020204" pitchFamily="34" charset="0"/>
                  </a:rPr>
                  <a:t>Indicators</a:t>
                </a:r>
              </a:p>
            </p:txBody>
          </p:sp>
        </p:grpSp>
        <p:grpSp>
          <p:nvGrpSpPr>
            <p:cNvPr id="13" name="Group 12">
              <a:extLst>
                <a:ext uri="{FF2B5EF4-FFF2-40B4-BE49-F238E27FC236}">
                  <a16:creationId xmlns:a16="http://schemas.microsoft.com/office/drawing/2014/main" id="{00E9A5DD-8900-474C-A939-37CDEE3576CD}"/>
                </a:ext>
              </a:extLst>
            </p:cNvPr>
            <p:cNvGrpSpPr/>
            <p:nvPr/>
          </p:nvGrpSpPr>
          <p:grpSpPr>
            <a:xfrm>
              <a:off x="700707" y="5027138"/>
              <a:ext cx="1695866" cy="488465"/>
              <a:chOff x="6276560" y="5545760"/>
              <a:chExt cx="1798983" cy="879613"/>
            </a:xfrm>
          </p:grpSpPr>
          <p:sp>
            <p:nvSpPr>
              <p:cNvPr id="14" name="Rectangle 13">
                <a:extLst>
                  <a:ext uri="{FF2B5EF4-FFF2-40B4-BE49-F238E27FC236}">
                    <a16:creationId xmlns:a16="http://schemas.microsoft.com/office/drawing/2014/main" id="{FF11193E-E960-43BB-A854-993C1979344D}"/>
                  </a:ext>
                </a:extLst>
              </p:cNvPr>
              <p:cNvSpPr/>
              <p:nvPr/>
            </p:nvSpPr>
            <p:spPr>
              <a:xfrm>
                <a:off x="6276560" y="5545760"/>
                <a:ext cx="1798983" cy="879613"/>
              </a:xfrm>
              <a:prstGeom prst="rect">
                <a:avLst/>
              </a:prstGeom>
              <a:noFill/>
              <a:ln w="28575">
                <a:solidFill>
                  <a:srgbClr val="138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TextBox 14">
                <a:extLst>
                  <a:ext uri="{FF2B5EF4-FFF2-40B4-BE49-F238E27FC236}">
                    <a16:creationId xmlns:a16="http://schemas.microsoft.com/office/drawing/2014/main" id="{3619790D-D7C5-4661-A914-73C51089ACEA}"/>
                  </a:ext>
                </a:extLst>
              </p:cNvPr>
              <p:cNvSpPr txBox="1"/>
              <p:nvPr/>
            </p:nvSpPr>
            <p:spPr>
              <a:xfrm>
                <a:off x="6359643" y="5715378"/>
                <a:ext cx="1632816" cy="581946"/>
              </a:xfrm>
              <a:prstGeom prst="rect">
                <a:avLst/>
              </a:prstGeom>
              <a:noFill/>
            </p:spPr>
            <p:txBody>
              <a:bodyPr wrap="square">
                <a:spAutoFit/>
              </a:bodyPr>
              <a:lstStyle/>
              <a:p>
                <a:pPr algn="ctr"/>
                <a:r>
                  <a:rPr lang="en-US" sz="1500" b="1" dirty="0">
                    <a:solidFill>
                      <a:srgbClr val="13808F"/>
                    </a:solidFill>
                    <a:latin typeface="Arial" panose="020B0604020202020204" pitchFamily="34" charset="0"/>
                    <a:cs typeface="Arial" panose="020B0604020202020204" pitchFamily="34" charset="0"/>
                  </a:rPr>
                  <a:t>Action plan</a:t>
                </a:r>
              </a:p>
            </p:txBody>
          </p:sp>
        </p:grpSp>
        <p:sp>
          <p:nvSpPr>
            <p:cNvPr id="16" name="Content Placeholder 2">
              <a:extLst>
                <a:ext uri="{FF2B5EF4-FFF2-40B4-BE49-F238E27FC236}">
                  <a16:creationId xmlns:a16="http://schemas.microsoft.com/office/drawing/2014/main" id="{5A0BDF1A-B48E-4DBB-950B-6B63C5F9BBA3}"/>
                </a:ext>
              </a:extLst>
            </p:cNvPr>
            <p:cNvSpPr txBox="1">
              <a:spLocks/>
            </p:cNvSpPr>
            <p:nvPr/>
          </p:nvSpPr>
          <p:spPr>
            <a:xfrm>
              <a:off x="700707" y="2514502"/>
              <a:ext cx="7939278" cy="1301453"/>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5469" indent="0">
                <a:buNone/>
              </a:pPr>
              <a:r>
                <a:rPr lang="en-US" sz="1600" b="1" dirty="0">
                  <a:solidFill>
                    <a:srgbClr val="02C2DE"/>
                  </a:solidFill>
                </a:rPr>
                <a:t>1. </a:t>
              </a:r>
              <a:r>
                <a:rPr lang="en-US" sz="1600" dirty="0">
                  <a:solidFill>
                    <a:srgbClr val="02C2DE"/>
                  </a:solidFill>
                </a:rPr>
                <a:t>What are we trying to accomplish?  </a:t>
              </a:r>
              <a:br>
                <a:rPr lang="en-US" sz="1600" dirty="0">
                  <a:solidFill>
                    <a:srgbClr val="4ED4E8"/>
                  </a:solidFill>
                </a:rPr>
              </a:br>
              <a:r>
                <a:rPr lang="en-US" sz="1400" spc="50" dirty="0">
                  <a:latin typeface="Arial" panose="020B0604020202020204" pitchFamily="34" charset="0"/>
                  <a:cs typeface="Arial" panose="020B0604020202020204" pitchFamily="34" charset="0"/>
                </a:rPr>
                <a:t>We want to increase the proportion of children leaving residential care for family-based placement, as part of a deinstitutionalization strategy.</a:t>
              </a:r>
            </a:p>
          </p:txBody>
        </p:sp>
      </p:grpSp>
    </p:spTree>
    <p:extLst>
      <p:ext uri="{BB962C8B-B14F-4D97-AF65-F5344CB8AC3E}">
        <p14:creationId xmlns:p14="http://schemas.microsoft.com/office/powerpoint/2010/main" val="3546244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539873-CFD9-4036-A6E5-1CCE65624B47}"/>
              </a:ext>
            </a:extLst>
          </p:cNvPr>
          <p:cNvSpPr>
            <a:spLocks noGrp="1"/>
          </p:cNvSpPr>
          <p:nvPr>
            <p:ph type="body" sz="quarter" idx="14"/>
          </p:nvPr>
        </p:nvSpPr>
        <p:spPr>
          <a:xfrm>
            <a:off x="480740" y="836093"/>
            <a:ext cx="8034737" cy="837214"/>
          </a:xfrm>
        </p:spPr>
        <p:txBody>
          <a:bodyPr/>
          <a:lstStyle/>
          <a:p>
            <a:r>
              <a:rPr lang="en-US" dirty="0"/>
              <a:t>Action plan template</a:t>
            </a:r>
            <a:endParaRPr lang="en-UG" dirty="0">
              <a:solidFill>
                <a:srgbClr val="00968F"/>
              </a:solidFill>
            </a:endParaRPr>
          </a:p>
        </p:txBody>
      </p:sp>
      <p:graphicFrame>
        <p:nvGraphicFramePr>
          <p:cNvPr id="17" name="Table 16">
            <a:extLst>
              <a:ext uri="{FF2B5EF4-FFF2-40B4-BE49-F238E27FC236}">
                <a16:creationId xmlns:a16="http://schemas.microsoft.com/office/drawing/2014/main" id="{151E2C1E-B0EE-4023-B053-ACF594654A71}"/>
              </a:ext>
            </a:extLst>
          </p:cNvPr>
          <p:cNvGraphicFramePr>
            <a:graphicFrameLocks noGrp="1"/>
          </p:cNvGraphicFramePr>
          <p:nvPr>
            <p:extLst>
              <p:ext uri="{D42A27DB-BD31-4B8C-83A1-F6EECF244321}">
                <p14:modId xmlns:p14="http://schemas.microsoft.com/office/powerpoint/2010/main" val="2952271469"/>
              </p:ext>
            </p:extLst>
          </p:nvPr>
        </p:nvGraphicFramePr>
        <p:xfrm>
          <a:off x="274863" y="1673307"/>
          <a:ext cx="8594273" cy="4563794"/>
        </p:xfrm>
        <a:graphic>
          <a:graphicData uri="http://schemas.openxmlformats.org/drawingml/2006/table">
            <a:tbl>
              <a:tblPr firstRow="1" firstCol="1" bandRow="1">
                <a:tableStyleId>{5940675A-B579-460E-94D1-54222C63F5DA}</a:tableStyleId>
              </a:tblPr>
              <a:tblGrid>
                <a:gridCol w="1553937">
                  <a:extLst>
                    <a:ext uri="{9D8B030D-6E8A-4147-A177-3AD203B41FA5}">
                      <a16:colId xmlns:a16="http://schemas.microsoft.com/office/drawing/2014/main" val="1802516057"/>
                    </a:ext>
                  </a:extLst>
                </a:gridCol>
                <a:gridCol w="2526614">
                  <a:extLst>
                    <a:ext uri="{9D8B030D-6E8A-4147-A177-3AD203B41FA5}">
                      <a16:colId xmlns:a16="http://schemas.microsoft.com/office/drawing/2014/main" val="4143892063"/>
                    </a:ext>
                  </a:extLst>
                </a:gridCol>
                <a:gridCol w="588224">
                  <a:extLst>
                    <a:ext uri="{9D8B030D-6E8A-4147-A177-3AD203B41FA5}">
                      <a16:colId xmlns:a16="http://schemas.microsoft.com/office/drawing/2014/main" val="2369577345"/>
                    </a:ext>
                  </a:extLst>
                </a:gridCol>
                <a:gridCol w="1188454">
                  <a:extLst>
                    <a:ext uri="{9D8B030D-6E8A-4147-A177-3AD203B41FA5}">
                      <a16:colId xmlns:a16="http://schemas.microsoft.com/office/drawing/2014/main" val="3273079113"/>
                    </a:ext>
                  </a:extLst>
                </a:gridCol>
                <a:gridCol w="1332506">
                  <a:extLst>
                    <a:ext uri="{9D8B030D-6E8A-4147-A177-3AD203B41FA5}">
                      <a16:colId xmlns:a16="http://schemas.microsoft.com/office/drawing/2014/main" val="246124188"/>
                    </a:ext>
                  </a:extLst>
                </a:gridCol>
                <a:gridCol w="1404538">
                  <a:extLst>
                    <a:ext uri="{9D8B030D-6E8A-4147-A177-3AD203B41FA5}">
                      <a16:colId xmlns:a16="http://schemas.microsoft.com/office/drawing/2014/main" val="4265583758"/>
                    </a:ext>
                  </a:extLst>
                </a:gridCol>
              </a:tblGrid>
              <a:tr h="285937">
                <a:tc gridSpan="6">
                  <a:txBody>
                    <a:bodyPr/>
                    <a:lstStyle/>
                    <a:p>
                      <a:pPr algn="l">
                        <a:lnSpc>
                          <a:spcPts val="1300"/>
                        </a:lnSpc>
                        <a:spcBef>
                          <a:spcPts val="600"/>
                        </a:spcBef>
                        <a:spcAft>
                          <a:spcPts val="600"/>
                        </a:spcAft>
                        <a:tabLst>
                          <a:tab pos="1600200" algn="ctr"/>
                          <a:tab pos="3429000" algn="ctr"/>
                          <a:tab pos="5257800" algn="ctr"/>
                        </a:tabLst>
                      </a:pPr>
                      <a:r>
                        <a:rPr lang="en-US" sz="1400" b="1" dirty="0">
                          <a:effectLst/>
                          <a:latin typeface="Arial" panose="020B0604020202020204" pitchFamily="34" charset="0"/>
                          <a:cs typeface="Arial" panose="020B0604020202020204" pitchFamily="34" charset="0"/>
                        </a:rPr>
                        <a:t>ACTION PLAN</a:t>
                      </a:r>
                      <a:endParaRPr lang="en-UG" sz="1400" b="1"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hMerge="1">
                  <a:txBody>
                    <a:bodyPr/>
                    <a:lstStyle/>
                    <a:p>
                      <a:endParaRPr lang="en-UG"/>
                    </a:p>
                  </a:txBody>
                  <a:tcPr/>
                </a:tc>
                <a:tc hMerge="1">
                  <a:txBody>
                    <a:bodyPr/>
                    <a:lstStyle/>
                    <a:p>
                      <a:endParaRPr lang="en-UG"/>
                    </a:p>
                  </a:txBody>
                  <a:tcPr/>
                </a:tc>
                <a:tc hMerge="1">
                  <a:txBody>
                    <a:bodyPr/>
                    <a:lstStyle/>
                    <a:p>
                      <a:endParaRPr lang="en-UG"/>
                    </a:p>
                  </a:txBody>
                  <a:tcPr/>
                </a:tc>
                <a:tc hMerge="1">
                  <a:txBody>
                    <a:bodyPr/>
                    <a:lstStyle/>
                    <a:p>
                      <a:endParaRPr lang="en-UG"/>
                    </a:p>
                  </a:txBody>
                  <a:tcPr/>
                </a:tc>
                <a:tc hMerge="1">
                  <a:txBody>
                    <a:bodyPr/>
                    <a:lstStyle/>
                    <a:p>
                      <a:endParaRPr lang="en-UG"/>
                    </a:p>
                  </a:txBody>
                  <a:tcPr/>
                </a:tc>
                <a:extLst>
                  <a:ext uri="{0D108BD9-81ED-4DB2-BD59-A6C34878D82A}">
                    <a16:rowId xmlns:a16="http://schemas.microsoft.com/office/drawing/2014/main" val="2715863009"/>
                  </a:ext>
                </a:extLst>
              </a:tr>
              <a:tr h="38783">
                <a:tc gridSpan="2">
                  <a:txBody>
                    <a:bodyPr/>
                    <a:lstStyle/>
                    <a:p>
                      <a:pPr algn="l">
                        <a:lnSpc>
                          <a:spcPts val="1200"/>
                        </a:lnSpc>
                        <a:spcBef>
                          <a:spcPts val="200"/>
                        </a:spcBef>
                        <a:spcAft>
                          <a:spcPts val="200"/>
                        </a:spcAft>
                      </a:pPr>
                      <a:endParaRPr lang="en-US" sz="1100" dirty="0">
                        <a:effectLst/>
                        <a:latin typeface="Arial" panose="020B0604020202020204" pitchFamily="34" charset="0"/>
                        <a:cs typeface="Arial" panose="020B0604020202020204" pitchFamily="34" charset="0"/>
                      </a:endParaRPr>
                    </a:p>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DISTRICT:</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hMerge="1">
                  <a:txBody>
                    <a:bodyPr/>
                    <a:lstStyle/>
                    <a:p>
                      <a:endParaRPr lang="en-UG"/>
                    </a:p>
                  </a:txBody>
                  <a:tcPr/>
                </a:tc>
                <a:tc gridSpan="4">
                  <a:txBody>
                    <a:bodyPr/>
                    <a:lstStyle/>
                    <a:p>
                      <a:r>
                        <a:rPr lang="en-US" sz="1100" dirty="0">
                          <a:solidFill>
                            <a:srgbClr val="434343"/>
                          </a:solidFill>
                          <a:effectLst/>
                          <a:latin typeface="Arial" panose="020B0604020202020204" pitchFamily="34" charset="0"/>
                          <a:ea typeface="Calibri" panose="020F0502020204030204" pitchFamily="34" charset="0"/>
                          <a:cs typeface="Arial" panose="020B0604020202020204" pitchFamily="34" charset="0"/>
                        </a:rPr>
                        <a:t>DATE OF  MEETING :</a:t>
                      </a:r>
                      <a:endParaRPr lang="en-UG" dirty="0"/>
                    </a:p>
                  </a:txBody>
                  <a:tcPr marL="68248" marR="68248" marT="0" marB="0" anchor="b"/>
                </a:tc>
                <a:tc hMerge="1">
                  <a:txBody>
                    <a:bodyPr/>
                    <a:lstStyle/>
                    <a:p>
                      <a:endParaRPr lang="en-UG" dirty="0"/>
                    </a:p>
                  </a:txBody>
                  <a:tcPr marL="68248" marR="68248" marT="0" marB="0" anchor="b"/>
                </a:tc>
                <a:tc hMerge="1">
                  <a:txBody>
                    <a:bodyPr/>
                    <a:lstStyle/>
                    <a:p>
                      <a:pPr algn="l">
                        <a:lnSpc>
                          <a:spcPts val="1200"/>
                        </a:lnSpc>
                        <a:spcBef>
                          <a:spcPts val="200"/>
                        </a:spcBef>
                        <a:spcAft>
                          <a:spcPts val="200"/>
                        </a:spcAft>
                      </a:pP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hMerge="1">
                  <a:txBody>
                    <a:bodyPr/>
                    <a:lstStyle/>
                    <a:p>
                      <a:endParaRPr lang="en-UG"/>
                    </a:p>
                  </a:txBody>
                  <a:tcPr/>
                </a:tc>
                <a:extLst>
                  <a:ext uri="{0D108BD9-81ED-4DB2-BD59-A6C34878D82A}">
                    <a16:rowId xmlns:a16="http://schemas.microsoft.com/office/drawing/2014/main" val="1197905736"/>
                  </a:ext>
                </a:extLst>
              </a:tr>
              <a:tr h="198617">
                <a:tc gridSpan="6">
                  <a:txBody>
                    <a:bodyPr/>
                    <a:lstStyle/>
                    <a:p>
                      <a:pPr algn="l">
                        <a:lnSpc>
                          <a:spcPts val="1200"/>
                        </a:lnSpc>
                        <a:spcBef>
                          <a:spcPts val="200"/>
                        </a:spcBef>
                        <a:spcAft>
                          <a:spcPts val="200"/>
                        </a:spcAft>
                      </a:pPr>
                      <a:endParaRPr lang="en-US"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hMerge="1">
                  <a:txBody>
                    <a:bodyPr/>
                    <a:lstStyle/>
                    <a:p>
                      <a:endParaRPr lang="en-UG"/>
                    </a:p>
                  </a:txBody>
                  <a:tcPr/>
                </a:tc>
                <a:tc hMerge="1">
                  <a:txBody>
                    <a:bodyPr/>
                    <a:lstStyle/>
                    <a:p>
                      <a:endParaRPr lang="en-UG" dirty="0"/>
                    </a:p>
                  </a:txBody>
                  <a:tcPr marL="68248" marR="68248" marT="0" marB="0" anchor="b"/>
                </a:tc>
                <a:tc hMerge="1">
                  <a:txBody>
                    <a:bodyPr/>
                    <a:lstStyle/>
                    <a:p>
                      <a:endParaRPr lang="en-UG"/>
                    </a:p>
                  </a:txBody>
                  <a:tcPr/>
                </a:tc>
                <a:tc hMerge="1">
                  <a:txBody>
                    <a:bodyPr/>
                    <a:lstStyle/>
                    <a:p>
                      <a:pPr algn="l">
                        <a:lnSpc>
                          <a:spcPts val="1200"/>
                        </a:lnSpc>
                        <a:spcBef>
                          <a:spcPts val="200"/>
                        </a:spcBef>
                        <a:spcAft>
                          <a:spcPts val="200"/>
                        </a:spcAft>
                      </a:pP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hMerge="1">
                  <a:txBody>
                    <a:bodyPr/>
                    <a:lstStyle/>
                    <a:p>
                      <a:endParaRPr lang="en-UG"/>
                    </a:p>
                  </a:txBody>
                  <a:tcPr/>
                </a:tc>
                <a:extLst>
                  <a:ext uri="{0D108BD9-81ED-4DB2-BD59-A6C34878D82A}">
                    <a16:rowId xmlns:a16="http://schemas.microsoft.com/office/drawing/2014/main" val="2724656257"/>
                  </a:ext>
                </a:extLst>
              </a:tr>
              <a:tr h="327412">
                <a:tc>
                  <a:txBody>
                    <a:bodyPr/>
                    <a:lstStyle/>
                    <a:p>
                      <a:pPr marL="0" marR="0" lvl="0" indent="0" algn="l" defTabSz="914400" rtl="0" eaLnBrk="1" fontAlgn="auto" latinLnBrk="0" hangingPunct="1">
                        <a:lnSpc>
                          <a:spcPts val="1200"/>
                        </a:lnSpc>
                        <a:spcBef>
                          <a:spcPts val="200"/>
                        </a:spcBef>
                        <a:spcAft>
                          <a:spcPts val="200"/>
                        </a:spcAft>
                        <a:buClrTx/>
                        <a:buSzTx/>
                        <a:buFontTx/>
                        <a:buNone/>
                        <a:tabLst/>
                        <a:defRPr/>
                      </a:pPr>
                      <a:r>
                        <a:rPr lang="en-US" sz="1100" b="1" dirty="0">
                          <a:solidFill>
                            <a:srgbClr val="434343"/>
                          </a:solidFill>
                          <a:effectLst/>
                          <a:latin typeface="Arial" panose="020B0604020202020204" pitchFamily="34" charset="0"/>
                          <a:ea typeface="Calibri" panose="020F0502020204030204" pitchFamily="34" charset="0"/>
                          <a:cs typeface="Arial" panose="020B0604020202020204" pitchFamily="34" charset="0"/>
                        </a:rPr>
                        <a:t>Indicator</a:t>
                      </a:r>
                      <a:endParaRPr lang="en-UG" sz="1100" b="1"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p>
                      <a:pPr algn="l">
                        <a:lnSpc>
                          <a:spcPts val="1200"/>
                        </a:lnSpc>
                        <a:spcBef>
                          <a:spcPts val="200"/>
                        </a:spcBef>
                        <a:spcAft>
                          <a:spcPts val="200"/>
                        </a:spcAft>
                      </a:pPr>
                      <a:endParaRPr lang="en-UG" sz="1100" b="1"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tc>
                <a:tc gridSpan="2">
                  <a:txBody>
                    <a:bodyPr/>
                    <a:lstStyle/>
                    <a:p>
                      <a:pPr algn="l">
                        <a:lnSpc>
                          <a:spcPts val="1200"/>
                        </a:lnSpc>
                        <a:spcBef>
                          <a:spcPts val="200"/>
                        </a:spcBef>
                        <a:spcAft>
                          <a:spcPts val="200"/>
                        </a:spcAft>
                      </a:pPr>
                      <a:r>
                        <a:rPr lang="en-US" sz="1100" b="1" dirty="0">
                          <a:solidFill>
                            <a:srgbClr val="434343"/>
                          </a:solidFill>
                          <a:effectLst/>
                          <a:latin typeface="Arial" panose="020B0604020202020204" pitchFamily="34" charset="0"/>
                          <a:ea typeface="Calibri" panose="020F0502020204030204" pitchFamily="34" charset="0"/>
                          <a:cs typeface="Arial" panose="020B0604020202020204" pitchFamily="34" charset="0"/>
                        </a:rPr>
                        <a:t>Action </a:t>
                      </a:r>
                      <a:endParaRPr lang="en-UG" sz="1100" b="1"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tc>
                <a:tc hMerge="1">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Assigned to</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tc>
                <a:tc>
                  <a:txBody>
                    <a:bodyPr/>
                    <a:lstStyle/>
                    <a:p>
                      <a:pPr algn="l">
                        <a:lnSpc>
                          <a:spcPts val="1200"/>
                        </a:lnSpc>
                        <a:spcBef>
                          <a:spcPts val="200"/>
                        </a:spcBef>
                        <a:spcAft>
                          <a:spcPts val="200"/>
                        </a:spcAft>
                      </a:pPr>
                      <a:r>
                        <a:rPr lang="en-US" sz="1100" b="1" dirty="0">
                          <a:effectLst/>
                          <a:latin typeface="Arial" panose="020B0604020202020204" pitchFamily="34" charset="0"/>
                          <a:cs typeface="Arial" panose="020B0604020202020204" pitchFamily="34" charset="0"/>
                        </a:rPr>
                        <a:t>Assigned to</a:t>
                      </a:r>
                      <a:endParaRPr lang="en-UG" sz="1100" b="1"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tc>
                <a:tc>
                  <a:txBody>
                    <a:bodyPr/>
                    <a:lstStyle/>
                    <a:p>
                      <a:r>
                        <a:rPr lang="en-US" sz="1100" b="1" dirty="0">
                          <a:effectLst/>
                          <a:latin typeface="Arial" panose="020B0604020202020204" pitchFamily="34" charset="0"/>
                          <a:cs typeface="Arial" panose="020B0604020202020204" pitchFamily="34" charset="0"/>
                        </a:rPr>
                        <a:t>Deadline</a:t>
                      </a:r>
                      <a:endParaRPr lang="en-UG" b="1" dirty="0"/>
                    </a:p>
                  </a:txBody>
                  <a:tcPr marL="68248" marR="68248" marT="0" marB="0"/>
                </a:tc>
                <a:tc>
                  <a:txBody>
                    <a:bodyPr/>
                    <a:lstStyle/>
                    <a:p>
                      <a:pPr algn="l">
                        <a:lnSpc>
                          <a:spcPts val="1200"/>
                        </a:lnSpc>
                        <a:spcBef>
                          <a:spcPts val="200"/>
                        </a:spcBef>
                        <a:spcAft>
                          <a:spcPts val="200"/>
                        </a:spcAft>
                      </a:pPr>
                      <a:r>
                        <a:rPr lang="en-US" sz="1100" b="1" dirty="0">
                          <a:effectLst/>
                          <a:latin typeface="Arial" panose="020B0604020202020204" pitchFamily="34" charset="0"/>
                          <a:cs typeface="Arial" panose="020B0604020202020204" pitchFamily="34" charset="0"/>
                        </a:rPr>
                        <a:t>Progress</a:t>
                      </a:r>
                      <a:endParaRPr lang="en-UG" sz="1100" b="1"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tc>
                <a:extLst>
                  <a:ext uri="{0D108BD9-81ED-4DB2-BD59-A6C34878D82A}">
                    <a16:rowId xmlns:a16="http://schemas.microsoft.com/office/drawing/2014/main" val="2970452081"/>
                  </a:ext>
                </a:extLst>
              </a:tr>
              <a:tr h="470475">
                <a:tc>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tc>
                <a:tc gridSpan="2">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hMerge="1">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p>
                    <a:p>
                      <a:pPr algn="l">
                        <a:lnSpc>
                          <a:spcPts val="1200"/>
                        </a:lnSpc>
                        <a:spcBef>
                          <a:spcPts val="200"/>
                        </a:spcBef>
                        <a:spcAft>
                          <a:spcPts val="200"/>
                        </a:spcAft>
                      </a:pPr>
                      <a:endParaRPr lang="en-US"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p>
                      <a:pPr algn="l">
                        <a:lnSpc>
                          <a:spcPts val="1200"/>
                        </a:lnSpc>
                        <a:spcBef>
                          <a:spcPts val="200"/>
                        </a:spcBef>
                        <a:spcAft>
                          <a:spcPts val="200"/>
                        </a:spcAft>
                      </a:pPr>
                      <a:endParaRPr lang="en-US"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p>
                      <a:pPr algn="l">
                        <a:lnSpc>
                          <a:spcPts val="1200"/>
                        </a:lnSpc>
                        <a:spcBef>
                          <a:spcPts val="200"/>
                        </a:spcBef>
                        <a:spcAft>
                          <a:spcPts val="200"/>
                        </a:spcAft>
                      </a:pPr>
                      <a:endParaRPr lang="en-US"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extLst>
                  <a:ext uri="{0D108BD9-81ED-4DB2-BD59-A6C34878D82A}">
                    <a16:rowId xmlns:a16="http://schemas.microsoft.com/office/drawing/2014/main" val="3736694735"/>
                  </a:ext>
                </a:extLst>
              </a:tr>
              <a:tr h="225043">
                <a:tc>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p>
                    <a:p>
                      <a:pPr algn="l">
                        <a:lnSpc>
                          <a:spcPts val="1200"/>
                        </a:lnSpc>
                        <a:spcBef>
                          <a:spcPts val="200"/>
                        </a:spcBef>
                        <a:spcAft>
                          <a:spcPts val="200"/>
                        </a:spcAft>
                      </a:pPr>
                      <a:endParaRPr lang="en-US"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p>
                      <a:pPr algn="l">
                        <a:lnSpc>
                          <a:spcPts val="1200"/>
                        </a:lnSpc>
                        <a:spcBef>
                          <a:spcPts val="200"/>
                        </a:spcBef>
                        <a:spcAft>
                          <a:spcPts val="200"/>
                        </a:spcAft>
                      </a:pP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tc>
                <a:tc gridSpan="2">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hMerge="1">
                  <a:txBody>
                    <a:bodyPr/>
                    <a:lstStyle/>
                    <a:p>
                      <a:pPr algn="l">
                        <a:lnSpc>
                          <a:spcPts val="1200"/>
                        </a:lnSpc>
                        <a:spcBef>
                          <a:spcPts val="200"/>
                        </a:spcBef>
                        <a:spcAft>
                          <a:spcPts val="200"/>
                        </a:spcAft>
                      </a:pPr>
                      <a:r>
                        <a:rPr lang="en-US" sz="1100">
                          <a:effectLst/>
                          <a:latin typeface="Arial" panose="020B0604020202020204" pitchFamily="34" charset="0"/>
                          <a:cs typeface="Arial" panose="020B0604020202020204" pitchFamily="34" charset="0"/>
                        </a:rPr>
                        <a:t> </a:t>
                      </a:r>
                      <a:endParaRPr lang="en-UG" sz="110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a:txBody>
                    <a:bodyPr/>
                    <a:lstStyle/>
                    <a:p>
                      <a:endParaRPr lang="en-US" sz="1100" dirty="0">
                        <a:effectLst/>
                        <a:latin typeface="Arial" panose="020B0604020202020204" pitchFamily="34" charset="0"/>
                        <a:cs typeface="Arial" panose="020B0604020202020204" pitchFamily="34" charset="0"/>
                      </a:endParaRPr>
                    </a:p>
                    <a:p>
                      <a:endParaRPr lang="en-US" sz="1100" dirty="0">
                        <a:effectLst/>
                        <a:latin typeface="Arial" panose="020B0604020202020204" pitchFamily="34" charset="0"/>
                        <a:cs typeface="Arial" panose="020B0604020202020204" pitchFamily="34" charset="0"/>
                      </a:endParaRPr>
                    </a:p>
                    <a:p>
                      <a:endParaRPr lang="en-US" sz="1100" dirty="0">
                        <a:effectLst/>
                        <a:latin typeface="Arial" panose="020B0604020202020204" pitchFamily="34" charset="0"/>
                        <a:cs typeface="Arial" panose="020B0604020202020204" pitchFamily="34" charset="0"/>
                      </a:endParaRPr>
                    </a:p>
                    <a:p>
                      <a:endParaRPr lang="en-US" sz="1100" dirty="0">
                        <a:effectLst/>
                        <a:latin typeface="Arial" panose="020B0604020202020204" pitchFamily="34" charset="0"/>
                        <a:cs typeface="Arial" panose="020B0604020202020204" pitchFamily="34" charset="0"/>
                      </a:endParaRPr>
                    </a:p>
                    <a:p>
                      <a:r>
                        <a:rPr lang="en-US" sz="1100" dirty="0">
                          <a:effectLst/>
                          <a:latin typeface="Arial" panose="020B0604020202020204" pitchFamily="34" charset="0"/>
                          <a:cs typeface="Arial" panose="020B0604020202020204" pitchFamily="34" charset="0"/>
                        </a:rPr>
                        <a:t> </a:t>
                      </a:r>
                    </a:p>
                  </a:txBody>
                  <a:tcPr marL="68248" marR="68248" marT="0" marB="0" anchor="b"/>
                </a:tc>
                <a:tc>
                  <a:txBody>
                    <a:bodyPr/>
                    <a:lstStyle/>
                    <a:p>
                      <a:pPr algn="l">
                        <a:lnSpc>
                          <a:spcPts val="1200"/>
                        </a:lnSpc>
                        <a:spcBef>
                          <a:spcPts val="200"/>
                        </a:spcBef>
                        <a:spcAft>
                          <a:spcPts val="200"/>
                        </a:spcAft>
                      </a:pP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extLst>
                  <a:ext uri="{0D108BD9-81ED-4DB2-BD59-A6C34878D82A}">
                    <a16:rowId xmlns:a16="http://schemas.microsoft.com/office/drawing/2014/main" val="994459347"/>
                  </a:ext>
                </a:extLst>
              </a:tr>
              <a:tr h="225043">
                <a:tc>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tc>
                <a:tc gridSpan="2">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hMerge="1">
                  <a:txBody>
                    <a:bodyPr/>
                    <a:lstStyle/>
                    <a:p>
                      <a:pPr algn="l">
                        <a:lnSpc>
                          <a:spcPts val="1200"/>
                        </a:lnSpc>
                        <a:spcBef>
                          <a:spcPts val="200"/>
                        </a:spcBef>
                        <a:spcAft>
                          <a:spcPts val="200"/>
                        </a:spcAft>
                      </a:pPr>
                      <a:r>
                        <a:rPr lang="en-US" sz="1100">
                          <a:effectLst/>
                          <a:latin typeface="Arial" panose="020B0604020202020204" pitchFamily="34" charset="0"/>
                          <a:cs typeface="Arial" panose="020B0604020202020204" pitchFamily="34" charset="0"/>
                        </a:rPr>
                        <a:t> </a:t>
                      </a:r>
                      <a:endParaRPr lang="en-UG" sz="110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a:txBody>
                    <a:bodyPr/>
                    <a:lstStyle/>
                    <a:p>
                      <a:r>
                        <a:rPr lang="en-US" sz="1100" dirty="0">
                          <a:effectLst/>
                          <a:latin typeface="Arial" panose="020B0604020202020204" pitchFamily="34" charset="0"/>
                          <a:cs typeface="Arial" panose="020B0604020202020204" pitchFamily="34" charset="0"/>
                        </a:rPr>
                        <a:t> </a:t>
                      </a:r>
                    </a:p>
                    <a:p>
                      <a:endParaRPr lang="en-US" sz="1100" dirty="0">
                        <a:effectLst/>
                        <a:latin typeface="Arial" panose="020B0604020202020204" pitchFamily="34" charset="0"/>
                        <a:cs typeface="Arial" panose="020B0604020202020204" pitchFamily="34" charset="0"/>
                      </a:endParaRPr>
                    </a:p>
                    <a:p>
                      <a:endParaRPr lang="en-US" dirty="0"/>
                    </a:p>
                    <a:p>
                      <a:endParaRPr lang="en-UG" dirty="0"/>
                    </a:p>
                  </a:txBody>
                  <a:tcPr marL="68248" marR="68248" marT="0" marB="0" anchor="b"/>
                </a:tc>
                <a:tc>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extLst>
                  <a:ext uri="{0D108BD9-81ED-4DB2-BD59-A6C34878D82A}">
                    <a16:rowId xmlns:a16="http://schemas.microsoft.com/office/drawing/2014/main" val="2624404988"/>
                  </a:ext>
                </a:extLst>
              </a:tr>
              <a:tr h="225043">
                <a:tc>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tc>
                <a:tc gridSpan="2">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hMerge="1">
                  <a:txBody>
                    <a:bodyPr/>
                    <a:lstStyle/>
                    <a:p>
                      <a:pPr algn="l">
                        <a:lnSpc>
                          <a:spcPts val="1200"/>
                        </a:lnSpc>
                        <a:spcBef>
                          <a:spcPts val="200"/>
                        </a:spcBef>
                        <a:spcAft>
                          <a:spcPts val="200"/>
                        </a:spcAft>
                      </a:pPr>
                      <a:r>
                        <a:rPr lang="en-US" sz="1100">
                          <a:effectLst/>
                          <a:latin typeface="Arial" panose="020B0604020202020204" pitchFamily="34" charset="0"/>
                          <a:cs typeface="Arial" panose="020B0604020202020204" pitchFamily="34" charset="0"/>
                        </a:rPr>
                        <a:t> </a:t>
                      </a:r>
                      <a:endParaRPr lang="en-UG" sz="110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tc>
                  <a:txBody>
                    <a:bodyPr/>
                    <a:lstStyle/>
                    <a:p>
                      <a:r>
                        <a:rPr lang="en-US" sz="1100" dirty="0">
                          <a:effectLst/>
                          <a:latin typeface="Arial" panose="020B0604020202020204" pitchFamily="34" charset="0"/>
                          <a:cs typeface="Arial" panose="020B0604020202020204" pitchFamily="34" charset="0"/>
                        </a:rPr>
                        <a:t> </a:t>
                      </a:r>
                    </a:p>
                    <a:p>
                      <a:endParaRPr lang="en-US" sz="1100" dirty="0">
                        <a:effectLst/>
                        <a:latin typeface="Arial" panose="020B0604020202020204" pitchFamily="34" charset="0"/>
                        <a:cs typeface="Arial" panose="020B0604020202020204" pitchFamily="34" charset="0"/>
                      </a:endParaRPr>
                    </a:p>
                    <a:p>
                      <a:endParaRPr lang="en-US" dirty="0"/>
                    </a:p>
                    <a:p>
                      <a:endParaRPr lang="en-UG" dirty="0"/>
                    </a:p>
                  </a:txBody>
                  <a:tcPr marL="68248" marR="68248" marT="0" marB="0" anchor="b"/>
                </a:tc>
                <a:tc>
                  <a:txBody>
                    <a:bodyPr/>
                    <a:lstStyle/>
                    <a:p>
                      <a:pPr algn="l">
                        <a:lnSpc>
                          <a:spcPts val="1200"/>
                        </a:lnSpc>
                        <a:spcBef>
                          <a:spcPts val="200"/>
                        </a:spcBef>
                        <a:spcAft>
                          <a:spcPts val="200"/>
                        </a:spcAft>
                      </a:pPr>
                      <a:r>
                        <a:rPr lang="en-US" sz="1100" dirty="0">
                          <a:effectLst/>
                          <a:latin typeface="Arial" panose="020B0604020202020204" pitchFamily="34" charset="0"/>
                          <a:cs typeface="Arial" panose="020B0604020202020204" pitchFamily="34" charset="0"/>
                        </a:rPr>
                        <a:t> </a:t>
                      </a:r>
                      <a:endParaRPr lang="en-UG" sz="1100" dirty="0">
                        <a:solidFill>
                          <a:srgbClr val="434343"/>
                        </a:solidFill>
                        <a:effectLst/>
                        <a:latin typeface="Arial" panose="020B0604020202020204" pitchFamily="34" charset="0"/>
                        <a:ea typeface="Calibri" panose="020F0502020204030204" pitchFamily="34" charset="0"/>
                        <a:cs typeface="Arial" panose="020B0604020202020204" pitchFamily="34" charset="0"/>
                      </a:endParaRPr>
                    </a:p>
                  </a:txBody>
                  <a:tcPr marL="68248" marR="68248" marT="0" marB="0" anchor="b"/>
                </a:tc>
                <a:extLst>
                  <a:ext uri="{0D108BD9-81ED-4DB2-BD59-A6C34878D82A}">
                    <a16:rowId xmlns:a16="http://schemas.microsoft.com/office/drawing/2014/main" val="420506624"/>
                  </a:ext>
                </a:extLst>
              </a:tr>
            </a:tbl>
          </a:graphicData>
        </a:graphic>
      </p:graphicFrame>
    </p:spTree>
    <p:extLst>
      <p:ext uri="{BB962C8B-B14F-4D97-AF65-F5344CB8AC3E}">
        <p14:creationId xmlns:p14="http://schemas.microsoft.com/office/powerpoint/2010/main" val="35324828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E66659-137B-4C64-804E-EDF351573BB0}"/>
              </a:ext>
            </a:extLst>
          </p:cNvPr>
          <p:cNvSpPr>
            <a:spLocks noGrp="1"/>
          </p:cNvSpPr>
          <p:nvPr>
            <p:ph type="body" sz="quarter" idx="11"/>
          </p:nvPr>
        </p:nvSpPr>
        <p:spPr>
          <a:xfrm>
            <a:off x="302260" y="1912793"/>
            <a:ext cx="2760603" cy="2592679"/>
          </a:xfrm>
        </p:spPr>
        <p:txBody>
          <a:bodyPr/>
          <a:lstStyle/>
          <a:p>
            <a:r>
              <a:rPr lang="en-GB" dirty="0"/>
              <a:t>Data review meeting action</a:t>
            </a:r>
            <a:endParaRPr lang="en-UG" dirty="0"/>
          </a:p>
        </p:txBody>
      </p:sp>
      <p:grpSp>
        <p:nvGrpSpPr>
          <p:cNvPr id="55" name="Group 54">
            <a:extLst>
              <a:ext uri="{FF2B5EF4-FFF2-40B4-BE49-F238E27FC236}">
                <a16:creationId xmlns:a16="http://schemas.microsoft.com/office/drawing/2014/main" id="{B0B4DF0B-3A2A-4ABF-BE3E-C7D84E3DD9C3}"/>
              </a:ext>
            </a:extLst>
          </p:cNvPr>
          <p:cNvGrpSpPr/>
          <p:nvPr/>
        </p:nvGrpSpPr>
        <p:grpSpPr>
          <a:xfrm>
            <a:off x="4001244" y="1086871"/>
            <a:ext cx="4664793" cy="4684258"/>
            <a:chOff x="3858601" y="918601"/>
            <a:chExt cx="4664793" cy="4684258"/>
          </a:xfrm>
        </p:grpSpPr>
        <p:sp>
          <p:nvSpPr>
            <p:cNvPr id="56" name="Freeform: Shape 55">
              <a:extLst>
                <a:ext uri="{FF2B5EF4-FFF2-40B4-BE49-F238E27FC236}">
                  <a16:creationId xmlns:a16="http://schemas.microsoft.com/office/drawing/2014/main" id="{7A9BFA46-E8AB-4951-AC69-9D9FFCDA38E3}"/>
                </a:ext>
              </a:extLst>
            </p:cNvPr>
            <p:cNvSpPr/>
            <p:nvPr/>
          </p:nvSpPr>
          <p:spPr>
            <a:xfrm>
              <a:off x="6769279" y="3479740"/>
              <a:ext cx="1706163" cy="1533141"/>
            </a:xfrm>
            <a:custGeom>
              <a:avLst/>
              <a:gdLst>
                <a:gd name="connsiteX0" fmla="*/ 0 w 2323044"/>
                <a:gd name="connsiteY0" fmla="*/ 509975 h 2087464"/>
                <a:gd name="connsiteX1" fmla="*/ 1323661 w 2323044"/>
                <a:gd name="connsiteY1" fmla="*/ 2087465 h 2087464"/>
                <a:gd name="connsiteX2" fmla="*/ 2323045 w 2323044"/>
                <a:gd name="connsiteY2" fmla="*/ 357633 h 2087464"/>
                <a:gd name="connsiteX3" fmla="*/ 294737 w 2323044"/>
                <a:gd name="connsiteY3" fmla="*/ 0 h 2087464"/>
                <a:gd name="connsiteX4" fmla="*/ 0 w 2323044"/>
                <a:gd name="connsiteY4" fmla="*/ 509975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0" y="509975"/>
                  </a:moveTo>
                  <a:lnTo>
                    <a:pt x="1323661" y="2087465"/>
                  </a:lnTo>
                  <a:cubicBezTo>
                    <a:pt x="1824213" y="1641358"/>
                    <a:pt x="2182818" y="1039394"/>
                    <a:pt x="2323045" y="357633"/>
                  </a:cubicBezTo>
                  <a:lnTo>
                    <a:pt x="294737" y="0"/>
                  </a:lnTo>
                  <a:cubicBezTo>
                    <a:pt x="243133" y="196093"/>
                    <a:pt x="139778" y="371245"/>
                    <a:pt x="0" y="509975"/>
                  </a:cubicBezTo>
                  <a:close/>
                </a:path>
              </a:pathLst>
            </a:custGeom>
            <a:solidFill>
              <a:srgbClr val="93A7AC"/>
            </a:solidFill>
            <a:ln w="3810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992378AC-B7A0-41CF-867A-84808BB34FA6}"/>
                </a:ext>
              </a:extLst>
            </p:cNvPr>
            <p:cNvSpPr/>
            <p:nvPr/>
          </p:nvSpPr>
          <p:spPr>
            <a:xfrm>
              <a:off x="4757157" y="3942615"/>
              <a:ext cx="1378684" cy="1660244"/>
            </a:xfrm>
            <a:custGeom>
              <a:avLst/>
              <a:gdLst>
                <a:gd name="connsiteX0" fmla="*/ 1323661 w 1877162"/>
                <a:gd name="connsiteY0" fmla="*/ 0 h 2260522"/>
                <a:gd name="connsiteX1" fmla="*/ 0 w 1877162"/>
                <a:gd name="connsiteY1" fmla="*/ 1577415 h 2260522"/>
                <a:gd name="connsiteX2" fmla="*/ 1877163 w 1877162"/>
                <a:gd name="connsiteY2" fmla="*/ 2260523 h 2260522"/>
                <a:gd name="connsiteX3" fmla="*/ 1877163 w 1877162"/>
                <a:gd name="connsiteY3" fmla="*/ 201327 h 2260522"/>
                <a:gd name="connsiteX4" fmla="*/ 1323661 w 1877162"/>
                <a:gd name="connsiteY4" fmla="*/ 0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1323661" y="0"/>
                  </a:moveTo>
                  <a:lnTo>
                    <a:pt x="0" y="1577415"/>
                  </a:lnTo>
                  <a:cubicBezTo>
                    <a:pt x="518950" y="1987997"/>
                    <a:pt x="1169001" y="2240105"/>
                    <a:pt x="1877163" y="2260523"/>
                  </a:cubicBezTo>
                  <a:lnTo>
                    <a:pt x="1877163" y="201327"/>
                  </a:lnTo>
                  <a:cubicBezTo>
                    <a:pt x="1672021" y="184425"/>
                    <a:pt x="1482584" y="112405"/>
                    <a:pt x="1323661" y="0"/>
                  </a:cubicBezTo>
                  <a:close/>
                </a:path>
              </a:pathLst>
            </a:custGeom>
            <a:solidFill>
              <a:srgbClr val="ADDBCB"/>
            </a:solidFill>
            <a:ln w="7477"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703392D9-E847-45C1-ACBF-5A8B709A1FEE}"/>
                </a:ext>
              </a:extLst>
            </p:cNvPr>
            <p:cNvSpPr/>
            <p:nvPr/>
          </p:nvSpPr>
          <p:spPr>
            <a:xfrm>
              <a:off x="5455537" y="918601"/>
              <a:ext cx="1467557" cy="1539293"/>
            </a:xfrm>
            <a:custGeom>
              <a:avLst/>
              <a:gdLst>
                <a:gd name="connsiteX0" fmla="*/ 999084 w 1998168"/>
                <a:gd name="connsiteY0" fmla="*/ 2056652 h 2095840"/>
                <a:gd name="connsiteX1" fmla="*/ 1293672 w 1998168"/>
                <a:gd name="connsiteY1" fmla="*/ 2095841 h 2095840"/>
                <a:gd name="connsiteX2" fmla="*/ 1998169 w 1998168"/>
                <a:gd name="connsiteY2" fmla="*/ 160269 h 2095840"/>
                <a:gd name="connsiteX3" fmla="*/ 999084 w 1998168"/>
                <a:gd name="connsiteY3" fmla="*/ 0 h 2095840"/>
                <a:gd name="connsiteX4" fmla="*/ 0 w 1998168"/>
                <a:gd name="connsiteY4" fmla="*/ 160269 h 2095840"/>
                <a:gd name="connsiteX5" fmla="*/ 704497 w 1998168"/>
                <a:gd name="connsiteY5" fmla="*/ 2095841 h 2095840"/>
                <a:gd name="connsiteX6" fmla="*/ 999084 w 1998168"/>
                <a:gd name="connsiteY6" fmla="*/ 2056652 h 209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8168" h="2095840">
                  <a:moveTo>
                    <a:pt x="999084" y="2056652"/>
                  </a:moveTo>
                  <a:cubicBezTo>
                    <a:pt x="1101019" y="2056652"/>
                    <a:pt x="1199739" y="2070338"/>
                    <a:pt x="1293672" y="2095841"/>
                  </a:cubicBezTo>
                  <a:lnTo>
                    <a:pt x="1998169" y="160269"/>
                  </a:lnTo>
                  <a:cubicBezTo>
                    <a:pt x="1683987" y="56315"/>
                    <a:pt x="1348117" y="0"/>
                    <a:pt x="999084" y="0"/>
                  </a:cubicBezTo>
                  <a:cubicBezTo>
                    <a:pt x="650052" y="0"/>
                    <a:pt x="314182" y="56315"/>
                    <a:pt x="0" y="160269"/>
                  </a:cubicBezTo>
                  <a:lnTo>
                    <a:pt x="704497" y="2095841"/>
                  </a:lnTo>
                  <a:cubicBezTo>
                    <a:pt x="798430" y="2070338"/>
                    <a:pt x="897149" y="2056652"/>
                    <a:pt x="999084" y="2056652"/>
                  </a:cubicBezTo>
                  <a:close/>
                </a:path>
              </a:pathLst>
            </a:custGeom>
            <a:solidFill>
              <a:srgbClr val="4ED4E8"/>
            </a:solidFill>
            <a:ln w="7477"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529BDE5C-6479-4B9C-8D05-7773F30A8885}"/>
                </a:ext>
              </a:extLst>
            </p:cNvPr>
            <p:cNvSpPr/>
            <p:nvPr/>
          </p:nvSpPr>
          <p:spPr>
            <a:xfrm>
              <a:off x="6250007" y="3942615"/>
              <a:ext cx="1378684" cy="1660244"/>
            </a:xfrm>
            <a:custGeom>
              <a:avLst/>
              <a:gdLst>
                <a:gd name="connsiteX0" fmla="*/ 0 w 1877162"/>
                <a:gd name="connsiteY0" fmla="*/ 201327 h 2260522"/>
                <a:gd name="connsiteX1" fmla="*/ 0 w 1877162"/>
                <a:gd name="connsiteY1" fmla="*/ 2260523 h 2260522"/>
                <a:gd name="connsiteX2" fmla="*/ 1877163 w 1877162"/>
                <a:gd name="connsiteY2" fmla="*/ 1577415 h 2260522"/>
                <a:gd name="connsiteX3" fmla="*/ 553501 w 1877162"/>
                <a:gd name="connsiteY3" fmla="*/ 0 h 2260522"/>
                <a:gd name="connsiteX4" fmla="*/ 0 w 1877162"/>
                <a:gd name="connsiteY4" fmla="*/ 201327 h 226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7162" h="2260522">
                  <a:moveTo>
                    <a:pt x="0" y="201327"/>
                  </a:moveTo>
                  <a:lnTo>
                    <a:pt x="0" y="2260523"/>
                  </a:lnTo>
                  <a:cubicBezTo>
                    <a:pt x="708161" y="2240031"/>
                    <a:pt x="1358213" y="1987997"/>
                    <a:pt x="1877163" y="1577415"/>
                  </a:cubicBezTo>
                  <a:lnTo>
                    <a:pt x="553501" y="0"/>
                  </a:lnTo>
                  <a:cubicBezTo>
                    <a:pt x="394578" y="112405"/>
                    <a:pt x="205142" y="184425"/>
                    <a:pt x="0" y="201327"/>
                  </a:cubicBezTo>
                  <a:close/>
                </a:path>
              </a:pathLst>
            </a:custGeom>
            <a:solidFill>
              <a:srgbClr val="93A7AC"/>
            </a:solidFill>
            <a:ln w="38100"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2EF54EA1-E64F-4D32-92E7-B28F5D2950BA}"/>
                </a:ext>
              </a:extLst>
            </p:cNvPr>
            <p:cNvSpPr/>
            <p:nvPr/>
          </p:nvSpPr>
          <p:spPr>
            <a:xfrm>
              <a:off x="6525397" y="1093655"/>
              <a:ext cx="1641348" cy="1699737"/>
            </a:xfrm>
            <a:custGeom>
              <a:avLst/>
              <a:gdLst>
                <a:gd name="connsiteX0" fmla="*/ 451117 w 2234795"/>
                <a:gd name="connsiteY0" fmla="*/ 2314295 h 2314294"/>
                <a:gd name="connsiteX1" fmla="*/ 2234796 w 2234795"/>
                <a:gd name="connsiteY1" fmla="*/ 1284548 h 2314294"/>
                <a:gd name="connsiteX2" fmla="*/ 704497 w 2234795"/>
                <a:gd name="connsiteY2" fmla="*/ 0 h 2314294"/>
                <a:gd name="connsiteX3" fmla="*/ 0 w 2234795"/>
                <a:gd name="connsiteY3" fmla="*/ 1935571 h 2314294"/>
                <a:gd name="connsiteX4" fmla="*/ 451117 w 2234795"/>
                <a:gd name="connsiteY4" fmla="*/ 2314295 h 231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294">
                  <a:moveTo>
                    <a:pt x="451117" y="2314295"/>
                  </a:moveTo>
                  <a:lnTo>
                    <a:pt x="2234796" y="1284548"/>
                  </a:lnTo>
                  <a:cubicBezTo>
                    <a:pt x="1878060" y="707788"/>
                    <a:pt x="1341984" y="253679"/>
                    <a:pt x="704497" y="0"/>
                  </a:cubicBezTo>
                  <a:lnTo>
                    <a:pt x="0" y="1935571"/>
                  </a:lnTo>
                  <a:cubicBezTo>
                    <a:pt x="182032" y="2019707"/>
                    <a:pt x="337665" y="2151258"/>
                    <a:pt x="451117" y="2314295"/>
                  </a:cubicBezTo>
                  <a:close/>
                </a:path>
              </a:pathLst>
            </a:custGeom>
            <a:solidFill>
              <a:srgbClr val="4ED4E8"/>
            </a:solidFill>
            <a:ln w="7477"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3DDBDDDE-6C40-4080-8A7E-C72252F1A884}"/>
                </a:ext>
              </a:extLst>
            </p:cNvPr>
            <p:cNvSpPr/>
            <p:nvPr/>
          </p:nvSpPr>
          <p:spPr>
            <a:xfrm>
              <a:off x="3918027" y="3479685"/>
              <a:ext cx="1706163" cy="1533141"/>
            </a:xfrm>
            <a:custGeom>
              <a:avLst/>
              <a:gdLst>
                <a:gd name="connsiteX0" fmla="*/ 2028233 w 2323044"/>
                <a:gd name="connsiteY0" fmla="*/ 0 h 2087464"/>
                <a:gd name="connsiteX1" fmla="*/ 0 w 2323044"/>
                <a:gd name="connsiteY1" fmla="*/ 357633 h 2087464"/>
                <a:gd name="connsiteX2" fmla="*/ 999383 w 2323044"/>
                <a:gd name="connsiteY2" fmla="*/ 2087464 h 2087464"/>
                <a:gd name="connsiteX3" fmla="*/ 2323045 w 2323044"/>
                <a:gd name="connsiteY3" fmla="*/ 509975 h 2087464"/>
                <a:gd name="connsiteX4" fmla="*/ 2028233 w 2323044"/>
                <a:gd name="connsiteY4" fmla="*/ 0 h 2087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044" h="2087464">
                  <a:moveTo>
                    <a:pt x="2028233" y="0"/>
                  </a:moveTo>
                  <a:lnTo>
                    <a:pt x="0" y="357633"/>
                  </a:lnTo>
                  <a:cubicBezTo>
                    <a:pt x="140226" y="1039395"/>
                    <a:pt x="498832" y="1641358"/>
                    <a:pt x="999383" y="2087464"/>
                  </a:cubicBezTo>
                  <a:lnTo>
                    <a:pt x="2323045" y="509975"/>
                  </a:lnTo>
                  <a:cubicBezTo>
                    <a:pt x="2183267" y="371319"/>
                    <a:pt x="2079911" y="196167"/>
                    <a:pt x="2028233" y="0"/>
                  </a:cubicBezTo>
                  <a:close/>
                </a:path>
              </a:pathLst>
            </a:custGeom>
            <a:solidFill>
              <a:srgbClr val="ADDBCB"/>
            </a:solidFill>
            <a:ln w="7477"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3CDB9ECD-6E64-42C6-A247-B4191582BB6A}"/>
                </a:ext>
              </a:extLst>
            </p:cNvPr>
            <p:cNvSpPr/>
            <p:nvPr/>
          </p:nvSpPr>
          <p:spPr>
            <a:xfrm>
              <a:off x="6934446" y="2162025"/>
              <a:ext cx="1588948" cy="1445092"/>
            </a:xfrm>
            <a:custGeom>
              <a:avLst/>
              <a:gdLst>
                <a:gd name="connsiteX0" fmla="*/ 106797 w 2163448"/>
                <a:gd name="connsiteY0" fmla="*/ 1507863 h 1967580"/>
                <a:gd name="connsiteX1" fmla="*/ 102160 w 2163448"/>
                <a:gd name="connsiteY1" fmla="*/ 1609947 h 1967580"/>
                <a:gd name="connsiteX2" fmla="*/ 2130393 w 2163448"/>
                <a:gd name="connsiteY2" fmla="*/ 1967580 h 1967580"/>
                <a:gd name="connsiteX3" fmla="*/ 2163449 w 2163448"/>
                <a:gd name="connsiteY3" fmla="*/ 1507863 h 1967580"/>
                <a:gd name="connsiteX4" fmla="*/ 1783678 w 2163448"/>
                <a:gd name="connsiteY4" fmla="*/ 0 h 1967580"/>
                <a:gd name="connsiteX5" fmla="*/ 0 w 2163448"/>
                <a:gd name="connsiteY5" fmla="*/ 1029747 h 1967580"/>
                <a:gd name="connsiteX6" fmla="*/ 106797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106797" y="1507863"/>
                  </a:moveTo>
                  <a:cubicBezTo>
                    <a:pt x="106797" y="1542265"/>
                    <a:pt x="105151" y="1576293"/>
                    <a:pt x="102160" y="1609947"/>
                  </a:cubicBezTo>
                  <a:lnTo>
                    <a:pt x="2130393" y="1967580"/>
                  </a:lnTo>
                  <a:cubicBezTo>
                    <a:pt x="2152156" y="1817482"/>
                    <a:pt x="2163449" y="1664019"/>
                    <a:pt x="2163449" y="1507863"/>
                  </a:cubicBezTo>
                  <a:cubicBezTo>
                    <a:pt x="2163449" y="962214"/>
                    <a:pt x="2025915" y="448649"/>
                    <a:pt x="1783678" y="0"/>
                  </a:cubicBezTo>
                  <a:lnTo>
                    <a:pt x="0" y="1029747"/>
                  </a:lnTo>
                  <a:cubicBezTo>
                    <a:pt x="68431" y="1174760"/>
                    <a:pt x="106797" y="1336824"/>
                    <a:pt x="106797" y="1507863"/>
                  </a:cubicBezTo>
                  <a:close/>
                </a:path>
              </a:pathLst>
            </a:custGeom>
            <a:solidFill>
              <a:srgbClr val="93A7AC"/>
            </a:solidFill>
            <a:ln w="38100"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DAE5E86D-FE72-41C9-B386-CBAB2332B0EB}"/>
                </a:ext>
              </a:extLst>
            </p:cNvPr>
            <p:cNvSpPr/>
            <p:nvPr/>
          </p:nvSpPr>
          <p:spPr>
            <a:xfrm>
              <a:off x="4202582" y="1083219"/>
              <a:ext cx="1641348" cy="1699792"/>
            </a:xfrm>
            <a:custGeom>
              <a:avLst/>
              <a:gdLst>
                <a:gd name="connsiteX0" fmla="*/ 2234796 w 2234795"/>
                <a:gd name="connsiteY0" fmla="*/ 1935571 h 2314369"/>
                <a:gd name="connsiteX1" fmla="*/ 1530299 w 2234795"/>
                <a:gd name="connsiteY1" fmla="*/ 0 h 2314369"/>
                <a:gd name="connsiteX2" fmla="*/ 0 w 2234795"/>
                <a:gd name="connsiteY2" fmla="*/ 1284622 h 2314369"/>
                <a:gd name="connsiteX3" fmla="*/ 1783678 w 2234795"/>
                <a:gd name="connsiteY3" fmla="*/ 2314370 h 2314369"/>
                <a:gd name="connsiteX4" fmla="*/ 2234796 w 2234795"/>
                <a:gd name="connsiteY4" fmla="*/ 1935571 h 2314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795" h="2314369">
                  <a:moveTo>
                    <a:pt x="2234796" y="1935571"/>
                  </a:moveTo>
                  <a:lnTo>
                    <a:pt x="1530299" y="0"/>
                  </a:lnTo>
                  <a:cubicBezTo>
                    <a:pt x="892811" y="253753"/>
                    <a:pt x="356736" y="707862"/>
                    <a:pt x="0" y="1284622"/>
                  </a:cubicBezTo>
                  <a:lnTo>
                    <a:pt x="1783678" y="2314370"/>
                  </a:lnTo>
                  <a:cubicBezTo>
                    <a:pt x="1897131" y="2151333"/>
                    <a:pt x="2052763" y="2019782"/>
                    <a:pt x="2234796" y="1935571"/>
                  </a:cubicBezTo>
                  <a:close/>
                </a:path>
              </a:pathLst>
            </a:custGeom>
            <a:solidFill>
              <a:srgbClr val="4ED4E8"/>
            </a:solidFill>
            <a:ln w="7477"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F305E742-328F-468E-8A3B-A5B8D3F51B78}"/>
                </a:ext>
              </a:extLst>
            </p:cNvPr>
            <p:cNvSpPr/>
            <p:nvPr/>
          </p:nvSpPr>
          <p:spPr>
            <a:xfrm>
              <a:off x="3870076" y="2162025"/>
              <a:ext cx="1588948" cy="1445092"/>
            </a:xfrm>
            <a:custGeom>
              <a:avLst/>
              <a:gdLst>
                <a:gd name="connsiteX0" fmla="*/ 2056652 w 2163448"/>
                <a:gd name="connsiteY0" fmla="*/ 1507863 h 1967580"/>
                <a:gd name="connsiteX1" fmla="*/ 2163449 w 2163448"/>
                <a:gd name="connsiteY1" fmla="*/ 1029747 h 1967580"/>
                <a:gd name="connsiteX2" fmla="*/ 379770 w 2163448"/>
                <a:gd name="connsiteY2" fmla="*/ 0 h 1967580"/>
                <a:gd name="connsiteX3" fmla="*/ 0 w 2163448"/>
                <a:gd name="connsiteY3" fmla="*/ 1507863 h 1967580"/>
                <a:gd name="connsiteX4" fmla="*/ 33056 w 2163448"/>
                <a:gd name="connsiteY4" fmla="*/ 1967580 h 1967580"/>
                <a:gd name="connsiteX5" fmla="*/ 2061289 w 2163448"/>
                <a:gd name="connsiteY5" fmla="*/ 1609947 h 1967580"/>
                <a:gd name="connsiteX6" fmla="*/ 2056652 w 2163448"/>
                <a:gd name="connsiteY6" fmla="*/ 1507863 h 196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3448" h="1967580">
                  <a:moveTo>
                    <a:pt x="2056652" y="1507863"/>
                  </a:moveTo>
                  <a:cubicBezTo>
                    <a:pt x="2056652" y="1336824"/>
                    <a:pt x="2095018" y="1174835"/>
                    <a:pt x="2163449" y="1029747"/>
                  </a:cubicBezTo>
                  <a:lnTo>
                    <a:pt x="379770" y="0"/>
                  </a:lnTo>
                  <a:cubicBezTo>
                    <a:pt x="137534" y="448649"/>
                    <a:pt x="0" y="962214"/>
                    <a:pt x="0" y="1507863"/>
                  </a:cubicBezTo>
                  <a:cubicBezTo>
                    <a:pt x="0" y="1664019"/>
                    <a:pt x="11293" y="1817482"/>
                    <a:pt x="33056" y="1967580"/>
                  </a:cubicBezTo>
                  <a:lnTo>
                    <a:pt x="2061289" y="1609947"/>
                  </a:lnTo>
                  <a:cubicBezTo>
                    <a:pt x="2058298" y="1576293"/>
                    <a:pt x="2056652" y="1542265"/>
                    <a:pt x="2056652" y="1507863"/>
                  </a:cubicBezTo>
                  <a:close/>
                </a:path>
              </a:pathLst>
            </a:custGeom>
            <a:solidFill>
              <a:srgbClr val="ADDBCB"/>
            </a:solidFill>
            <a:ln w="7477" cap="flat">
              <a:noFill/>
              <a:prstDash val="solid"/>
              <a:miter/>
            </a:ln>
          </p:spPr>
          <p:txBody>
            <a:bodyPr rtlCol="0" anchor="ctr"/>
            <a:lstStyle/>
            <a:p>
              <a:endParaRPr lang="en-US" dirty="0"/>
            </a:p>
          </p:txBody>
        </p:sp>
        <p:sp>
          <p:nvSpPr>
            <p:cNvPr id="66" name="Rectangle 65">
              <a:extLst>
                <a:ext uri="{FF2B5EF4-FFF2-40B4-BE49-F238E27FC236}">
                  <a16:creationId xmlns:a16="http://schemas.microsoft.com/office/drawing/2014/main" id="{06B01D1F-F60A-4A55-9400-BCCC0A989FED}"/>
                </a:ext>
              </a:extLst>
            </p:cNvPr>
            <p:cNvSpPr/>
            <p:nvPr/>
          </p:nvSpPr>
          <p:spPr>
            <a:xfrm>
              <a:off x="4114469" y="1585263"/>
              <a:ext cx="1747520" cy="611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priorities</a:t>
              </a:r>
            </a:p>
          </p:txBody>
        </p:sp>
        <p:sp>
          <p:nvSpPr>
            <p:cNvPr id="67" name="Rectangle 66">
              <a:extLst>
                <a:ext uri="{FF2B5EF4-FFF2-40B4-BE49-F238E27FC236}">
                  <a16:creationId xmlns:a16="http://schemas.microsoft.com/office/drawing/2014/main" id="{BCCE2854-D64D-42BC-81CD-922EB415FB60}"/>
                </a:ext>
              </a:extLst>
            </p:cNvPr>
            <p:cNvSpPr/>
            <p:nvPr/>
          </p:nvSpPr>
          <p:spPr>
            <a:xfrm>
              <a:off x="5302676" y="1002420"/>
              <a:ext cx="1747520" cy="57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Prepare </a:t>
              </a:r>
            </a:p>
            <a:p>
              <a:pPr algn="ctr">
                <a:lnSpc>
                  <a:spcPct val="80000"/>
                </a:lnSpc>
              </a:pPr>
              <a:r>
                <a:rPr lang="en-US" sz="1400" dirty="0">
                  <a:ln w="0"/>
                  <a:solidFill>
                    <a:schemeClr val="tx1"/>
                  </a:solidFill>
                  <a:latin typeface="Arial" panose="020B0604020202020204" pitchFamily="34" charset="0"/>
                  <a:cs typeface="Arial" panose="020B0604020202020204" pitchFamily="34" charset="0"/>
                </a:rPr>
                <a:t>analyses</a:t>
              </a:r>
            </a:p>
          </p:txBody>
        </p:sp>
        <p:sp>
          <p:nvSpPr>
            <p:cNvPr id="68" name="Rectangle 67">
              <a:extLst>
                <a:ext uri="{FF2B5EF4-FFF2-40B4-BE49-F238E27FC236}">
                  <a16:creationId xmlns:a16="http://schemas.microsoft.com/office/drawing/2014/main" id="{B999A342-160E-4F8F-A91E-FB1BFA165174}"/>
                </a:ext>
              </a:extLst>
            </p:cNvPr>
            <p:cNvSpPr/>
            <p:nvPr/>
          </p:nvSpPr>
          <p:spPr>
            <a:xfrm>
              <a:off x="7391654" y="2699418"/>
              <a:ext cx="1129537" cy="565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Leverage your team</a:t>
              </a:r>
            </a:p>
          </p:txBody>
        </p:sp>
        <p:sp>
          <p:nvSpPr>
            <p:cNvPr id="69" name="Rectangle 68">
              <a:extLst>
                <a:ext uri="{FF2B5EF4-FFF2-40B4-BE49-F238E27FC236}">
                  <a16:creationId xmlns:a16="http://schemas.microsoft.com/office/drawing/2014/main" id="{86B650BC-2F0E-4AC5-BB26-90C454D2AA79}"/>
                </a:ext>
              </a:extLst>
            </p:cNvPr>
            <p:cNvSpPr/>
            <p:nvPr/>
          </p:nvSpPr>
          <p:spPr>
            <a:xfrm>
              <a:off x="7091385" y="3706291"/>
              <a:ext cx="1302943" cy="884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Facilitate a meeting</a:t>
              </a:r>
            </a:p>
          </p:txBody>
        </p:sp>
        <p:sp>
          <p:nvSpPr>
            <p:cNvPr id="70" name="Rectangle 69">
              <a:extLst>
                <a:ext uri="{FF2B5EF4-FFF2-40B4-BE49-F238E27FC236}">
                  <a16:creationId xmlns:a16="http://schemas.microsoft.com/office/drawing/2014/main" id="{2E16C848-D822-4250-9E6D-453711310638}"/>
                </a:ext>
              </a:extLst>
            </p:cNvPr>
            <p:cNvSpPr/>
            <p:nvPr/>
          </p:nvSpPr>
          <p:spPr>
            <a:xfrm>
              <a:off x="6213694" y="4731408"/>
              <a:ext cx="1169864" cy="5628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Root causes and solutions</a:t>
              </a:r>
            </a:p>
          </p:txBody>
        </p:sp>
        <p:sp>
          <p:nvSpPr>
            <p:cNvPr id="71" name="Rectangle 70">
              <a:extLst>
                <a:ext uri="{FF2B5EF4-FFF2-40B4-BE49-F238E27FC236}">
                  <a16:creationId xmlns:a16="http://schemas.microsoft.com/office/drawing/2014/main" id="{B5A85786-E7CD-40D2-A3BF-89F69D9BB539}"/>
                </a:ext>
              </a:extLst>
            </p:cNvPr>
            <p:cNvSpPr/>
            <p:nvPr/>
          </p:nvSpPr>
          <p:spPr>
            <a:xfrm>
              <a:off x="4932901" y="4695005"/>
              <a:ext cx="1252608" cy="56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Action planning</a:t>
              </a:r>
            </a:p>
          </p:txBody>
        </p:sp>
        <p:sp>
          <p:nvSpPr>
            <p:cNvPr id="72" name="Rectangle 71">
              <a:extLst>
                <a:ext uri="{FF2B5EF4-FFF2-40B4-BE49-F238E27FC236}">
                  <a16:creationId xmlns:a16="http://schemas.microsoft.com/office/drawing/2014/main" id="{82A3428D-916D-47EC-8E93-BE5804DF05BF}"/>
                </a:ext>
              </a:extLst>
            </p:cNvPr>
            <p:cNvSpPr/>
            <p:nvPr/>
          </p:nvSpPr>
          <p:spPr>
            <a:xfrm>
              <a:off x="4034418" y="3968383"/>
              <a:ext cx="1164279" cy="442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Implement changes</a:t>
              </a:r>
            </a:p>
          </p:txBody>
        </p:sp>
        <p:sp>
          <p:nvSpPr>
            <p:cNvPr id="73" name="Rectangle 72">
              <a:extLst>
                <a:ext uri="{FF2B5EF4-FFF2-40B4-BE49-F238E27FC236}">
                  <a16:creationId xmlns:a16="http://schemas.microsoft.com/office/drawing/2014/main" id="{B820FD1C-2F71-45F9-B0CA-8ED3F2147CBD}"/>
                </a:ext>
              </a:extLst>
            </p:cNvPr>
            <p:cNvSpPr/>
            <p:nvPr/>
          </p:nvSpPr>
          <p:spPr>
            <a:xfrm>
              <a:off x="3858601" y="2699418"/>
              <a:ext cx="1086773" cy="506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solidFill>
                    <a:srgbClr val="242154"/>
                  </a:solidFill>
                  <a:latin typeface="Arial" panose="020B0604020202020204" pitchFamily="34" charset="0"/>
                  <a:cs typeface="Arial" panose="020B0604020202020204" pitchFamily="34" charset="0"/>
                </a:rPr>
                <a:t>Monitor progress</a:t>
              </a:r>
            </a:p>
          </p:txBody>
        </p:sp>
        <p:grpSp>
          <p:nvGrpSpPr>
            <p:cNvPr id="74" name="Group 73">
              <a:extLst>
                <a:ext uri="{FF2B5EF4-FFF2-40B4-BE49-F238E27FC236}">
                  <a16:creationId xmlns:a16="http://schemas.microsoft.com/office/drawing/2014/main" id="{B0B8A25A-1479-46A4-9612-1068E97D7F7B}"/>
                </a:ext>
              </a:extLst>
            </p:cNvPr>
            <p:cNvGrpSpPr/>
            <p:nvPr/>
          </p:nvGrpSpPr>
          <p:grpSpPr>
            <a:xfrm>
              <a:off x="5113604" y="2048685"/>
              <a:ext cx="2156488" cy="754332"/>
              <a:chOff x="2482279" y="2050665"/>
              <a:chExt cx="2156488" cy="754332"/>
            </a:xfrm>
          </p:grpSpPr>
          <p:pic>
            <p:nvPicPr>
              <p:cNvPr id="81" name="Graphic 80">
                <a:extLst>
                  <a:ext uri="{FF2B5EF4-FFF2-40B4-BE49-F238E27FC236}">
                    <a16:creationId xmlns:a16="http://schemas.microsoft.com/office/drawing/2014/main" id="{AA5F0EBB-A255-42EF-833A-87E1699563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2279" y="2081863"/>
                <a:ext cx="2156488" cy="723134"/>
              </a:xfrm>
              <a:prstGeom prst="rect">
                <a:avLst/>
              </a:prstGeom>
            </p:spPr>
          </p:pic>
          <p:sp>
            <p:nvSpPr>
              <p:cNvPr id="82" name="Rectangle 81">
                <a:extLst>
                  <a:ext uri="{FF2B5EF4-FFF2-40B4-BE49-F238E27FC236}">
                    <a16:creationId xmlns:a16="http://schemas.microsoft.com/office/drawing/2014/main" id="{F0B1F67E-BCF3-43C0-AEC7-9F1859C412F4}"/>
                  </a:ext>
                </a:extLst>
              </p:cNvPr>
              <p:cNvSpPr/>
              <p:nvPr/>
            </p:nvSpPr>
            <p:spPr>
              <a:xfrm>
                <a:off x="2865458" y="2050665"/>
                <a:ext cx="1384783"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bg1"/>
                    </a:solidFill>
                    <a:latin typeface="Arial" panose="020B0604020202020204" pitchFamily="34" charset="0"/>
                    <a:cs typeface="Arial" panose="020B0604020202020204" pitchFamily="34" charset="0"/>
                  </a:rPr>
                  <a:t>1 PREPARE</a:t>
                </a:r>
              </a:p>
            </p:txBody>
          </p:sp>
        </p:grpSp>
        <p:pic>
          <p:nvPicPr>
            <p:cNvPr id="75" name="Graphic 74">
              <a:extLst>
                <a:ext uri="{FF2B5EF4-FFF2-40B4-BE49-F238E27FC236}">
                  <a16:creationId xmlns:a16="http://schemas.microsoft.com/office/drawing/2014/main" id="{38F05ED2-661C-47C8-AF60-B74E31A17A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230881">
              <a:off x="5790804" y="3310186"/>
              <a:ext cx="2156488" cy="723134"/>
            </a:xfrm>
            <a:prstGeom prst="rect">
              <a:avLst/>
            </a:prstGeom>
          </p:spPr>
        </p:pic>
        <p:sp>
          <p:nvSpPr>
            <p:cNvPr id="76" name="Rectangle 75">
              <a:extLst>
                <a:ext uri="{FF2B5EF4-FFF2-40B4-BE49-F238E27FC236}">
                  <a16:creationId xmlns:a16="http://schemas.microsoft.com/office/drawing/2014/main" id="{50DCBB66-301A-4773-9F1F-3803690A7A5D}"/>
                </a:ext>
              </a:extLst>
            </p:cNvPr>
            <p:cNvSpPr/>
            <p:nvPr/>
          </p:nvSpPr>
          <p:spPr>
            <a:xfrm rot="18631672">
              <a:off x="6126405" y="3528745"/>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600" dirty="0">
                  <a:ln w="0"/>
                  <a:solidFill>
                    <a:schemeClr val="bg1"/>
                  </a:solidFill>
                </a:rPr>
                <a:t>2 FACILITATE</a:t>
              </a:r>
            </a:p>
          </p:txBody>
        </p:sp>
        <p:grpSp>
          <p:nvGrpSpPr>
            <p:cNvPr id="77" name="Group 76">
              <a:extLst>
                <a:ext uri="{FF2B5EF4-FFF2-40B4-BE49-F238E27FC236}">
                  <a16:creationId xmlns:a16="http://schemas.microsoft.com/office/drawing/2014/main" id="{9A948F65-101D-4CE2-89B6-D99E4DA450F7}"/>
                </a:ext>
              </a:extLst>
            </p:cNvPr>
            <p:cNvGrpSpPr/>
            <p:nvPr/>
          </p:nvGrpSpPr>
          <p:grpSpPr>
            <a:xfrm>
              <a:off x="4718446" y="2587148"/>
              <a:ext cx="1559245" cy="2156488"/>
              <a:chOff x="4718446" y="2587148"/>
              <a:chExt cx="1559245" cy="2156488"/>
            </a:xfrm>
          </p:grpSpPr>
          <p:pic>
            <p:nvPicPr>
              <p:cNvPr id="79" name="Graphic 78">
                <a:extLst>
                  <a:ext uri="{FF2B5EF4-FFF2-40B4-BE49-F238E27FC236}">
                    <a16:creationId xmlns:a16="http://schemas.microsoft.com/office/drawing/2014/main" id="{C9E1C52B-B5B6-4ABC-8B59-30F83B01A7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4388735">
                <a:off x="4422026" y="3303825"/>
                <a:ext cx="2156488" cy="723134"/>
              </a:xfrm>
              <a:prstGeom prst="rect">
                <a:avLst/>
              </a:prstGeom>
            </p:spPr>
          </p:pic>
          <p:sp>
            <p:nvSpPr>
              <p:cNvPr id="80" name="Rectangle 79">
                <a:extLst>
                  <a:ext uri="{FF2B5EF4-FFF2-40B4-BE49-F238E27FC236}">
                    <a16:creationId xmlns:a16="http://schemas.microsoft.com/office/drawing/2014/main" id="{8EC445E3-B2FC-41B6-B4D5-4258200B711D}"/>
                  </a:ext>
                </a:extLst>
              </p:cNvPr>
              <p:cNvSpPr/>
              <p:nvPr/>
            </p:nvSpPr>
            <p:spPr>
              <a:xfrm rot="2561542">
                <a:off x="4718446" y="3567820"/>
                <a:ext cx="1559245"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accent1">
                        <a:lumMod val="50000"/>
                      </a:schemeClr>
                    </a:solidFill>
                    <a:latin typeface="Arial" panose="020B0604020202020204" pitchFamily="34" charset="0"/>
                    <a:cs typeface="Arial" panose="020B0604020202020204" pitchFamily="34" charset="0"/>
                  </a:rPr>
                  <a:t>3 ACTION</a:t>
                </a:r>
              </a:p>
            </p:txBody>
          </p:sp>
        </p:grpSp>
        <p:sp>
          <p:nvSpPr>
            <p:cNvPr id="78" name="Rectangle 77">
              <a:extLst>
                <a:ext uri="{FF2B5EF4-FFF2-40B4-BE49-F238E27FC236}">
                  <a16:creationId xmlns:a16="http://schemas.microsoft.com/office/drawing/2014/main" id="{AFA710C7-8496-4005-9E5A-060B8F352090}"/>
                </a:ext>
              </a:extLst>
            </p:cNvPr>
            <p:cNvSpPr/>
            <p:nvPr/>
          </p:nvSpPr>
          <p:spPr>
            <a:xfrm>
              <a:off x="6754952" y="1517092"/>
              <a:ext cx="1256241" cy="597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400" dirty="0">
                  <a:ln w="0"/>
                  <a:solidFill>
                    <a:schemeClr val="tx1"/>
                  </a:solidFill>
                  <a:latin typeface="Arial" panose="020B0604020202020204" pitchFamily="34" charset="0"/>
                  <a:cs typeface="Arial" panose="020B0604020202020204" pitchFamily="34" charset="0"/>
                </a:rPr>
                <a:t>Identify stakeholders</a:t>
              </a:r>
            </a:p>
          </p:txBody>
        </p:sp>
      </p:grpSp>
      <p:sp>
        <p:nvSpPr>
          <p:cNvPr id="32" name="Title 1">
            <a:extLst>
              <a:ext uri="{FF2B5EF4-FFF2-40B4-BE49-F238E27FC236}">
                <a16:creationId xmlns:a16="http://schemas.microsoft.com/office/drawing/2014/main" id="{DFABBBDF-6929-4D3D-B803-D6F53D08FC24}"/>
              </a:ext>
            </a:extLst>
          </p:cNvPr>
          <p:cNvSpPr txBox="1">
            <a:spLocks/>
          </p:cNvSpPr>
          <p:nvPr/>
        </p:nvSpPr>
        <p:spPr>
          <a:xfrm>
            <a:off x="285899" y="3118222"/>
            <a:ext cx="2688210" cy="198270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i="0" kern="1200" baseline="0">
                <a:solidFill>
                  <a:schemeClr val="bg1"/>
                </a:solidFill>
                <a:latin typeface="+mj-lt"/>
                <a:ea typeface="+mj-ea"/>
                <a:cs typeface="+mj-cs"/>
              </a:defRPr>
            </a:lvl1pPr>
          </a:lstStyle>
          <a:p>
            <a:pPr algn="l"/>
            <a:r>
              <a:rPr lang="en-US" sz="2000" b="0" dirty="0">
                <a:solidFill>
                  <a:srgbClr val="FF0000"/>
                </a:solidFill>
                <a:latin typeface="Arial" panose="020B0604020202020204" pitchFamily="34" charset="0"/>
                <a:cs typeface="Arial" panose="020B0604020202020204" pitchFamily="34" charset="0"/>
              </a:rPr>
              <a:t>Implement changes and monitor progress</a:t>
            </a:r>
          </a:p>
        </p:txBody>
      </p:sp>
    </p:spTree>
    <p:extLst>
      <p:ext uri="{BB962C8B-B14F-4D97-AF65-F5344CB8AC3E}">
        <p14:creationId xmlns:p14="http://schemas.microsoft.com/office/powerpoint/2010/main" val="15095965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BB4B80-927F-4462-B3A7-1FAD11A0C8F2}"/>
              </a:ext>
            </a:extLst>
          </p:cNvPr>
          <p:cNvSpPr>
            <a:spLocks noGrp="1"/>
          </p:cNvSpPr>
          <p:nvPr>
            <p:ph type="body" sz="quarter" idx="14"/>
          </p:nvPr>
        </p:nvSpPr>
        <p:spPr>
          <a:xfrm>
            <a:off x="469352" y="796298"/>
            <a:ext cx="8456971" cy="837214"/>
          </a:xfrm>
        </p:spPr>
        <p:txBody>
          <a:bodyPr/>
          <a:lstStyle/>
          <a:p>
            <a:r>
              <a:rPr lang="en-US" dirty="0"/>
              <a:t>Implementing changes and monitoring progress</a:t>
            </a:r>
            <a:endParaRPr lang="en-UG" dirty="0"/>
          </a:p>
        </p:txBody>
      </p:sp>
      <p:sp>
        <p:nvSpPr>
          <p:cNvPr id="6" name="TextBox 5">
            <a:extLst>
              <a:ext uri="{FF2B5EF4-FFF2-40B4-BE49-F238E27FC236}">
                <a16:creationId xmlns:a16="http://schemas.microsoft.com/office/drawing/2014/main" id="{870D84DC-16EA-47FB-A827-77BADA373FDB}"/>
              </a:ext>
            </a:extLst>
          </p:cNvPr>
          <p:cNvSpPr txBox="1"/>
          <p:nvPr/>
        </p:nvSpPr>
        <p:spPr>
          <a:xfrm>
            <a:off x="517685" y="2276050"/>
            <a:ext cx="8360304" cy="3785652"/>
          </a:xfrm>
          <a:prstGeom prst="rect">
            <a:avLst/>
          </a:prstGeom>
          <a:noFill/>
        </p:spPr>
        <p:txBody>
          <a:bodyPr wrap="square">
            <a:spAutoFit/>
          </a:bodyPr>
          <a:lstStyle/>
          <a:p>
            <a:pPr marL="228600" indent="-228600" defTabSz="914400">
              <a:lnSpc>
                <a:spcPct val="90000"/>
              </a:lnSpc>
              <a:spcBef>
                <a:spcPts val="1000"/>
              </a:spcBef>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Distribute meeting notes. </a:t>
            </a:r>
          </a:p>
          <a:p>
            <a:pPr marL="228600" indent="-228600" defTabSz="914400">
              <a:lnSpc>
                <a:spcPct val="90000"/>
              </a:lnSpc>
              <a:spcBef>
                <a:spcPts val="1000"/>
              </a:spcBef>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Use the action items to help guide implementation of changes that need to be made to program activities in order to see improvements.</a:t>
            </a:r>
          </a:p>
          <a:p>
            <a:pPr marL="228600" lvl="0" indent="-228600" defTabSz="914400">
              <a:lnSpc>
                <a:spcPct val="90000"/>
              </a:lnSpc>
              <a:spcBef>
                <a:spcPts val="1000"/>
              </a:spcBef>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Set up a process for tracking action items and due dates, such as a tickler file of due dates.</a:t>
            </a:r>
            <a:endParaRPr lang="en-UG" sz="2000" dirty="0">
              <a:latin typeface="Arial" panose="020B0604020202020204" pitchFamily="34" charset="0"/>
              <a:cs typeface="Arial" panose="020B0604020202020204" pitchFamily="34" charset="0"/>
            </a:endParaRPr>
          </a:p>
          <a:p>
            <a:pPr marL="228600" lvl="0" indent="-228600" defTabSz="914400">
              <a:lnSpc>
                <a:spcPct val="90000"/>
              </a:lnSpc>
              <a:spcBef>
                <a:spcPts val="1000"/>
              </a:spcBef>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Send reminders, perhaps one to two weeks in advance of the due dates, to those units or persons responsible for providing the information or for taking the actions.</a:t>
            </a:r>
            <a:endParaRPr lang="en-UG" sz="2000" dirty="0">
              <a:latin typeface="Arial" panose="020B0604020202020204" pitchFamily="34" charset="0"/>
              <a:cs typeface="Arial" panose="020B0604020202020204" pitchFamily="34" charset="0"/>
            </a:endParaRPr>
          </a:p>
          <a:p>
            <a:pPr marL="228600" lvl="0" indent="-228600" defTabSz="914400">
              <a:lnSpc>
                <a:spcPct val="90000"/>
              </a:lnSpc>
              <a:spcBef>
                <a:spcPts val="1000"/>
              </a:spcBef>
              <a:spcAft>
                <a:spcPts val="800"/>
              </a:spcAft>
              <a:buFont typeface="Arial" panose="020B0604020202020204" pitchFamily="34" charset="0"/>
              <a:buChar char="•"/>
            </a:pPr>
            <a:r>
              <a:rPr lang="en-US" sz="2000" dirty="0">
                <a:latin typeface="Arial" panose="020B0604020202020204" pitchFamily="34" charset="0"/>
                <a:cs typeface="Arial" panose="020B0604020202020204" pitchFamily="34" charset="0"/>
              </a:rPr>
              <a:t>Make sure to include time at the beginning of the next meeting’s agenda to review the status of actions called for in prior meetings.</a:t>
            </a:r>
            <a:endParaRPr lang="en-UG"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3812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riding a motorcycle down a dirt path in a forest&#10;&#10;Description automatically generated">
            <a:extLst>
              <a:ext uri="{FF2B5EF4-FFF2-40B4-BE49-F238E27FC236}">
                <a16:creationId xmlns:a16="http://schemas.microsoft.com/office/drawing/2014/main" id="{FD66B0A7-D4C9-4C67-B7B1-36D51107F8FB}"/>
              </a:ext>
            </a:extLst>
          </p:cNvPr>
          <p:cNvPicPr>
            <a:picLocks noChangeAspect="1"/>
          </p:cNvPicPr>
          <p:nvPr/>
        </p:nvPicPr>
        <p:blipFill rotWithShape="1">
          <a:blip r:embed="rId3" cstate="print">
            <a:alphaModFix amt="80000"/>
            <a:extLst>
              <a:ext uri="{28A0092B-C50C-407E-A947-70E740481C1C}">
                <a14:useLocalDpi xmlns:a14="http://schemas.microsoft.com/office/drawing/2010/main"/>
              </a:ext>
            </a:extLst>
          </a:blip>
          <a:srcRect/>
          <a:stretch/>
        </p:blipFill>
        <p:spPr>
          <a:xfrm>
            <a:off x="-3123446" y="0"/>
            <a:ext cx="12192000" cy="6858000"/>
          </a:xfrm>
          <a:prstGeom prst="rect">
            <a:avLst/>
          </a:prstGeom>
        </p:spPr>
      </p:pic>
      <p:sp>
        <p:nvSpPr>
          <p:cNvPr id="5" name="Content Placeholder 2">
            <a:extLst>
              <a:ext uri="{FF2B5EF4-FFF2-40B4-BE49-F238E27FC236}">
                <a16:creationId xmlns:a16="http://schemas.microsoft.com/office/drawing/2014/main" id="{83CAF075-61ED-4F08-A6C0-63B7DE2811A5}"/>
              </a:ext>
            </a:extLst>
          </p:cNvPr>
          <p:cNvSpPr txBox="1">
            <a:spLocks/>
          </p:cNvSpPr>
          <p:nvPr/>
        </p:nvSpPr>
        <p:spPr>
          <a:xfrm>
            <a:off x="3136005" y="704997"/>
            <a:ext cx="4537266" cy="5226504"/>
          </a:xfrm>
          <a:prstGeom prst="rect">
            <a:avLst/>
          </a:prstGeom>
          <a:solidFill>
            <a:srgbClr val="242154"/>
          </a:solidFill>
        </p:spPr>
        <p:txBody>
          <a:bodyPr lIns="457200" tIns="182880" rIns="27432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solidFill>
                  <a:schemeClr val="bg1"/>
                </a:solidFill>
                <a:latin typeface="Arial Nova" panose="020B0504020202020204" pitchFamily="34" charset="0"/>
              </a:rPr>
              <a:t>We cannot teach people anything; we can only help them discover it within themselves.</a:t>
            </a:r>
          </a:p>
          <a:p>
            <a:pPr marL="0" indent="0" algn="r">
              <a:lnSpc>
                <a:spcPct val="130000"/>
              </a:lnSpc>
              <a:buFont typeface="Arial" panose="020B0604020202020204" pitchFamily="34" charset="0"/>
              <a:buNone/>
            </a:pPr>
            <a:r>
              <a:rPr lang="en-US" sz="3600" dirty="0">
                <a:solidFill>
                  <a:schemeClr val="bg1"/>
                </a:solidFill>
                <a:latin typeface="Arial Narrow" panose="020B0606020202030204" pitchFamily="34" charset="0"/>
              </a:rPr>
              <a:t>Galileo Galilei </a:t>
            </a:r>
          </a:p>
        </p:txBody>
      </p:sp>
    </p:spTree>
    <p:extLst>
      <p:ext uri="{BB962C8B-B14F-4D97-AF65-F5344CB8AC3E}">
        <p14:creationId xmlns:p14="http://schemas.microsoft.com/office/powerpoint/2010/main" val="1804306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49D4C8-BC3C-4944-B2F1-E9CD3E6F5B77}"/>
              </a:ext>
            </a:extLst>
          </p:cNvPr>
          <p:cNvSpPr>
            <a:spLocks noGrp="1"/>
          </p:cNvSpPr>
          <p:nvPr>
            <p:ph type="body" sz="quarter" idx="11"/>
          </p:nvPr>
        </p:nvSpPr>
        <p:spPr>
          <a:xfrm>
            <a:off x="211677" y="3131127"/>
            <a:ext cx="2760603" cy="2054493"/>
          </a:xfrm>
        </p:spPr>
        <p:txBody>
          <a:bodyPr/>
          <a:lstStyle/>
          <a:p>
            <a:r>
              <a:rPr lang="en-US" dirty="0"/>
              <a:t>Conclusion</a:t>
            </a:r>
            <a:endParaRPr lang="en-UG" dirty="0"/>
          </a:p>
        </p:txBody>
      </p:sp>
      <p:pic>
        <p:nvPicPr>
          <p:cNvPr id="3" name="Picture 2">
            <a:extLst>
              <a:ext uri="{FF2B5EF4-FFF2-40B4-BE49-F238E27FC236}">
                <a16:creationId xmlns:a16="http://schemas.microsoft.com/office/drawing/2014/main" id="{CCCFA674-F6E0-49F6-92C2-1CCE633D8069}"/>
              </a:ext>
            </a:extLst>
          </p:cNvPr>
          <p:cNvPicPr>
            <a:picLocks noChangeAspect="1"/>
          </p:cNvPicPr>
          <p:nvPr/>
        </p:nvPicPr>
        <p:blipFill>
          <a:blip r:embed="rId2"/>
          <a:stretch>
            <a:fillRect/>
          </a:stretch>
        </p:blipFill>
        <p:spPr>
          <a:xfrm>
            <a:off x="3823482" y="1090286"/>
            <a:ext cx="4696480" cy="4677428"/>
          </a:xfrm>
          <a:prstGeom prst="rect">
            <a:avLst/>
          </a:prstGeom>
        </p:spPr>
      </p:pic>
      <p:sp>
        <p:nvSpPr>
          <p:cNvPr id="6" name="TextBox 5">
            <a:extLst>
              <a:ext uri="{FF2B5EF4-FFF2-40B4-BE49-F238E27FC236}">
                <a16:creationId xmlns:a16="http://schemas.microsoft.com/office/drawing/2014/main" id="{EF05DBD2-FB8E-44B3-9A90-959770E18192}"/>
              </a:ext>
            </a:extLst>
          </p:cNvPr>
          <p:cNvSpPr txBox="1"/>
          <p:nvPr/>
        </p:nvSpPr>
        <p:spPr>
          <a:xfrm>
            <a:off x="4456590" y="5767714"/>
            <a:ext cx="4403324" cy="307777"/>
          </a:xfrm>
          <a:prstGeom prst="rect">
            <a:avLst/>
          </a:prstGeom>
          <a:noFill/>
        </p:spPr>
        <p:txBody>
          <a:bodyPr wrap="square" rtlCol="0">
            <a:spAutoFit/>
          </a:bodyPr>
          <a:lstStyle/>
          <a:p>
            <a:r>
              <a:rPr lang="en-US" sz="1400" dirty="0">
                <a:solidFill>
                  <a:schemeClr val="bg1">
                    <a:lumMod val="65000"/>
                  </a:schemeClr>
                </a:solidFill>
                <a:latin typeface="Arial" panose="020B0604020202020204" pitchFamily="34" charset="0"/>
                <a:cs typeface="Arial" panose="020B0604020202020204" pitchFamily="34" charset="0"/>
              </a:rPr>
              <a:t>Ugandan children. Photo by Arne Hoel, World Bank</a:t>
            </a:r>
          </a:p>
        </p:txBody>
      </p:sp>
    </p:spTree>
    <p:extLst>
      <p:ext uri="{BB962C8B-B14F-4D97-AF65-F5344CB8AC3E}">
        <p14:creationId xmlns:p14="http://schemas.microsoft.com/office/powerpoint/2010/main" val="26379086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29A7BF-BD39-4EAB-81FF-B39D176E5897}"/>
              </a:ext>
            </a:extLst>
          </p:cNvPr>
          <p:cNvSpPr>
            <a:spLocks noGrp="1"/>
          </p:cNvSpPr>
          <p:nvPr>
            <p:ph type="body" sz="quarter" idx="13"/>
          </p:nvPr>
        </p:nvSpPr>
        <p:spPr>
          <a:xfrm>
            <a:off x="554680" y="1714354"/>
            <a:ext cx="8292485" cy="2590800"/>
          </a:xfrm>
        </p:spPr>
        <p:txBody>
          <a:bodyPr/>
          <a:lstStyle/>
          <a:p>
            <a:pPr marL="277360" indent="-277360">
              <a:lnSpc>
                <a:spcPts val="2647"/>
              </a:lnSpc>
              <a:spcAft>
                <a:spcPts val="1588"/>
              </a:spcAft>
              <a:buFont typeface="Arial" panose="020B0604020202020204" pitchFamily="34" charset="0"/>
              <a:buChar char="•"/>
              <a:defRPr/>
            </a:pPr>
            <a:r>
              <a:rPr lang="en-US" altLang="en-US" sz="2400" kern="0" dirty="0">
                <a:solidFill>
                  <a:sysClr val="windowText" lastClr="000000"/>
                </a:solidFill>
              </a:rPr>
              <a:t>Decisions based on evidence lead to </a:t>
            </a:r>
            <a:r>
              <a:rPr lang="en-US" altLang="en-US" sz="2400" b="1" kern="0" dirty="0">
                <a:solidFill>
                  <a:srgbClr val="301739"/>
                </a:solidFill>
              </a:rPr>
              <a:t>better outcomes for children</a:t>
            </a:r>
            <a:r>
              <a:rPr lang="en-US" altLang="en-US" sz="2400" b="1" kern="0" dirty="0">
                <a:solidFill>
                  <a:sysClr val="windowText" lastClr="000000"/>
                </a:solidFill>
              </a:rPr>
              <a:t>.</a:t>
            </a:r>
          </a:p>
          <a:p>
            <a:pPr marL="277360" indent="-277360">
              <a:lnSpc>
                <a:spcPts val="2647"/>
              </a:lnSpc>
              <a:spcAft>
                <a:spcPts val="1588"/>
              </a:spcAft>
              <a:buFont typeface="Arial" panose="020B0604020202020204" pitchFamily="34" charset="0"/>
              <a:buChar char="•"/>
              <a:defRPr/>
            </a:pPr>
            <a:r>
              <a:rPr lang="en-US" altLang="en-US" sz="2400" b="1" kern="0" dirty="0">
                <a:solidFill>
                  <a:srgbClr val="301739"/>
                </a:solidFill>
              </a:rPr>
              <a:t>High-quality information </a:t>
            </a:r>
            <a:r>
              <a:rPr lang="en-US" altLang="en-US" sz="2400" kern="0" dirty="0">
                <a:solidFill>
                  <a:sysClr val="windowText" lastClr="000000"/>
                </a:solidFill>
              </a:rPr>
              <a:t>is needed for decision making at policy, planning, and program levels</a:t>
            </a:r>
            <a:r>
              <a:rPr lang="en-US" altLang="en-US" sz="2800" kern="0" dirty="0">
                <a:solidFill>
                  <a:sysClr val="windowText" lastClr="000000"/>
                </a:solidFill>
              </a:rPr>
              <a:t>.</a:t>
            </a:r>
          </a:p>
          <a:p>
            <a:pPr marL="0" indent="0">
              <a:buNone/>
            </a:pPr>
            <a:endParaRPr lang="en-UG" dirty="0"/>
          </a:p>
        </p:txBody>
      </p:sp>
      <p:sp>
        <p:nvSpPr>
          <p:cNvPr id="3" name="Text Placeholder 2">
            <a:extLst>
              <a:ext uri="{FF2B5EF4-FFF2-40B4-BE49-F238E27FC236}">
                <a16:creationId xmlns:a16="http://schemas.microsoft.com/office/drawing/2014/main" id="{499048E6-6A73-46D9-9A9B-615D532B349E}"/>
              </a:ext>
            </a:extLst>
          </p:cNvPr>
          <p:cNvSpPr>
            <a:spLocks noGrp="1"/>
          </p:cNvSpPr>
          <p:nvPr>
            <p:ph type="body" sz="quarter" idx="14"/>
          </p:nvPr>
        </p:nvSpPr>
        <p:spPr>
          <a:xfrm>
            <a:off x="554680" y="787413"/>
            <a:ext cx="6830291" cy="837214"/>
          </a:xfrm>
        </p:spPr>
        <p:txBody>
          <a:bodyPr/>
          <a:lstStyle/>
          <a:p>
            <a:r>
              <a:rPr lang="en-GB" dirty="0"/>
              <a:t>Key messages</a:t>
            </a:r>
            <a:endParaRPr lang="en-UG" dirty="0"/>
          </a:p>
        </p:txBody>
      </p:sp>
    </p:spTree>
    <p:extLst>
      <p:ext uri="{BB962C8B-B14F-4D97-AF65-F5344CB8AC3E}">
        <p14:creationId xmlns:p14="http://schemas.microsoft.com/office/powerpoint/2010/main" val="25999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C194DE-4887-448F-B892-D3C2808BBC5E}"/>
              </a:ext>
            </a:extLst>
          </p:cNvPr>
          <p:cNvSpPr>
            <a:spLocks noGrp="1"/>
          </p:cNvSpPr>
          <p:nvPr>
            <p:ph type="body" sz="quarter" idx="14"/>
          </p:nvPr>
        </p:nvSpPr>
        <p:spPr>
          <a:xfrm>
            <a:off x="431955" y="760765"/>
            <a:ext cx="7616225" cy="837214"/>
          </a:xfrm>
        </p:spPr>
        <p:txBody>
          <a:bodyPr/>
          <a:lstStyle/>
          <a:p>
            <a:r>
              <a:rPr lang="en-US" dirty="0"/>
              <a:t>Case study: Dissemination of data</a:t>
            </a:r>
            <a:endParaRPr lang="en-UG" dirty="0"/>
          </a:p>
        </p:txBody>
      </p:sp>
      <p:sp>
        <p:nvSpPr>
          <p:cNvPr id="4" name="Content Placeholder 2">
            <a:extLst>
              <a:ext uri="{FF2B5EF4-FFF2-40B4-BE49-F238E27FC236}">
                <a16:creationId xmlns:a16="http://schemas.microsoft.com/office/drawing/2014/main" id="{8D48BC9E-246D-46FF-A007-315B91FDF491}"/>
              </a:ext>
            </a:extLst>
          </p:cNvPr>
          <p:cNvSpPr>
            <a:spLocks noGrp="1"/>
          </p:cNvSpPr>
          <p:nvPr>
            <p:ph type="body" sz="quarter" idx="13"/>
          </p:nvPr>
        </p:nvSpPr>
        <p:spPr>
          <a:xfrm>
            <a:off x="431956" y="1743805"/>
            <a:ext cx="2351438" cy="4807915"/>
          </a:xfrm>
        </p:spPr>
        <p:txBody>
          <a:bodyPr>
            <a:noAutofit/>
          </a:bodyPr>
          <a:lstStyle/>
          <a:p>
            <a:pPr marL="0" indent="0">
              <a:lnSpc>
                <a:spcPct val="110000"/>
              </a:lnSpc>
              <a:spcAft>
                <a:spcPts val="0"/>
              </a:spcAft>
              <a:buNone/>
            </a:pPr>
            <a:r>
              <a:rPr lang="en-US" sz="1800" dirty="0"/>
              <a:t>The MGLSD with support from D4I conducted an analysis of children’s living arrangements, using 2016 Uganda Demographic and Health Survey (DHS) data with a focus on data disaggregated by region. The MGLSD presented this data at a dissemination workshop.</a:t>
            </a:r>
          </a:p>
        </p:txBody>
      </p:sp>
      <p:grpSp>
        <p:nvGrpSpPr>
          <p:cNvPr id="2" name="Group 1">
            <a:extLst>
              <a:ext uri="{FF2B5EF4-FFF2-40B4-BE49-F238E27FC236}">
                <a16:creationId xmlns:a16="http://schemas.microsoft.com/office/drawing/2014/main" id="{C04E1C0D-F644-49E3-B6CD-63040F8A986B}"/>
              </a:ext>
            </a:extLst>
          </p:cNvPr>
          <p:cNvGrpSpPr/>
          <p:nvPr/>
        </p:nvGrpSpPr>
        <p:grpSpPr>
          <a:xfrm>
            <a:off x="3698648" y="6063457"/>
            <a:ext cx="4602656" cy="794543"/>
            <a:chOff x="3445524" y="6063457"/>
            <a:chExt cx="4602656" cy="794543"/>
          </a:xfrm>
        </p:grpSpPr>
        <p:pic>
          <p:nvPicPr>
            <p:cNvPr id="5" name="Graphic 4" descr="Comment Important">
              <a:extLst>
                <a:ext uri="{FF2B5EF4-FFF2-40B4-BE49-F238E27FC236}">
                  <a16:creationId xmlns:a16="http://schemas.microsoft.com/office/drawing/2014/main" id="{7D8A56A3-B1F1-4D93-85A7-D8940EFCA8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5524" y="6063457"/>
              <a:ext cx="794543" cy="794543"/>
            </a:xfrm>
            <a:prstGeom prst="rect">
              <a:avLst/>
            </a:prstGeom>
          </p:spPr>
        </p:pic>
        <p:sp>
          <p:nvSpPr>
            <p:cNvPr id="6" name="Content Placeholder 2">
              <a:extLst>
                <a:ext uri="{FF2B5EF4-FFF2-40B4-BE49-F238E27FC236}">
                  <a16:creationId xmlns:a16="http://schemas.microsoft.com/office/drawing/2014/main" id="{0801CF83-069D-4DA0-B238-630A2D8BFAC4}"/>
                </a:ext>
              </a:extLst>
            </p:cNvPr>
            <p:cNvSpPr txBox="1">
              <a:spLocks/>
            </p:cNvSpPr>
            <p:nvPr/>
          </p:nvSpPr>
          <p:spPr>
            <a:xfrm>
              <a:off x="4240067" y="6283469"/>
              <a:ext cx="3808113" cy="354518"/>
            </a:xfrm>
            <a:prstGeom prst="rect">
              <a:avLst/>
            </a:prstGeom>
          </p:spPr>
          <p:txBody>
            <a:bodyPr vert="horz" lIns="68580" tIns="34290" rIns="68580" bIns="3429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pPr>
              <a:r>
                <a:rPr lang="en-US" spc="75" dirty="0">
                  <a:solidFill>
                    <a:srgbClr val="EC1C24"/>
                  </a:solidFill>
                </a:rPr>
                <a:t>Is this an example of data use?</a:t>
              </a:r>
              <a:endParaRPr lang="en-US" dirty="0">
                <a:solidFill>
                  <a:srgbClr val="EC1C24"/>
                </a:solidFill>
              </a:endParaRPr>
            </a:p>
          </p:txBody>
        </p:sp>
      </p:grpSp>
      <p:graphicFrame>
        <p:nvGraphicFramePr>
          <p:cNvPr id="7" name="Chart 6">
            <a:extLst>
              <a:ext uri="{FF2B5EF4-FFF2-40B4-BE49-F238E27FC236}">
                <a16:creationId xmlns:a16="http://schemas.microsoft.com/office/drawing/2014/main" id="{B9B3DDFD-398C-3B4B-AC5D-37A6B077AEB7}"/>
              </a:ext>
            </a:extLst>
          </p:cNvPr>
          <p:cNvGraphicFramePr/>
          <p:nvPr>
            <p:extLst>
              <p:ext uri="{D42A27DB-BD31-4B8C-83A1-F6EECF244321}">
                <p14:modId xmlns:p14="http://schemas.microsoft.com/office/powerpoint/2010/main" val="2381039795"/>
              </p:ext>
            </p:extLst>
          </p:nvPr>
        </p:nvGraphicFramePr>
        <p:xfrm>
          <a:off x="2950029" y="1768518"/>
          <a:ext cx="5987141" cy="417508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77607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BB25C8-52A3-431D-BF30-C2529659EED4}"/>
              </a:ext>
            </a:extLst>
          </p:cNvPr>
          <p:cNvSpPr>
            <a:spLocks noGrp="1"/>
          </p:cNvSpPr>
          <p:nvPr>
            <p:ph type="body" sz="quarter" idx="13"/>
          </p:nvPr>
        </p:nvSpPr>
        <p:spPr>
          <a:xfrm>
            <a:off x="480789" y="1633864"/>
            <a:ext cx="8292485" cy="2590800"/>
          </a:xfrm>
        </p:spPr>
        <p:txBody>
          <a:bodyPr/>
          <a:lstStyle/>
          <a:p>
            <a:pPr marL="514350" indent="-514350">
              <a:spcBef>
                <a:spcPts val="1800"/>
              </a:spcBef>
              <a:buFont typeface="+mj-lt"/>
              <a:buAutoNum type="arabicPeriod"/>
            </a:pPr>
            <a:r>
              <a:rPr lang="en-US" sz="2400" dirty="0"/>
              <a:t>One thing that you can immediately implement the next time you are doing data review?</a:t>
            </a:r>
          </a:p>
          <a:p>
            <a:pPr marL="514350" indent="-514350">
              <a:spcBef>
                <a:spcPts val="1800"/>
              </a:spcBef>
              <a:buFont typeface="+mj-lt"/>
              <a:buAutoNum type="arabicPeriod"/>
            </a:pPr>
            <a:r>
              <a:rPr lang="en-US" sz="2400" dirty="0"/>
              <a:t>From your perspective, what is a challenge that remains and will take more time/effort to overcome?</a:t>
            </a:r>
          </a:p>
          <a:p>
            <a:endParaRPr lang="en-UG" dirty="0"/>
          </a:p>
        </p:txBody>
      </p:sp>
      <p:sp>
        <p:nvSpPr>
          <p:cNvPr id="3" name="Text Placeholder 2">
            <a:extLst>
              <a:ext uri="{FF2B5EF4-FFF2-40B4-BE49-F238E27FC236}">
                <a16:creationId xmlns:a16="http://schemas.microsoft.com/office/drawing/2014/main" id="{2FFE64D8-BE80-4D5C-96AF-247F56E21B16}"/>
              </a:ext>
            </a:extLst>
          </p:cNvPr>
          <p:cNvSpPr>
            <a:spLocks noGrp="1"/>
          </p:cNvSpPr>
          <p:nvPr>
            <p:ph type="body" sz="quarter" idx="14"/>
          </p:nvPr>
        </p:nvSpPr>
        <p:spPr>
          <a:xfrm>
            <a:off x="480789" y="796650"/>
            <a:ext cx="6830291" cy="837214"/>
          </a:xfrm>
        </p:spPr>
        <p:txBody>
          <a:bodyPr/>
          <a:lstStyle/>
          <a:p>
            <a:r>
              <a:rPr lang="en-GB" dirty="0"/>
              <a:t>Check-out</a:t>
            </a:r>
            <a:endParaRPr lang="en-UG" dirty="0"/>
          </a:p>
        </p:txBody>
      </p:sp>
    </p:spTree>
    <p:extLst>
      <p:ext uri="{BB962C8B-B14F-4D97-AF65-F5344CB8AC3E}">
        <p14:creationId xmlns:p14="http://schemas.microsoft.com/office/powerpoint/2010/main" val="32165317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49D4C8-BC3C-4944-B2F1-E9CD3E6F5B77}"/>
              </a:ext>
            </a:extLst>
          </p:cNvPr>
          <p:cNvSpPr>
            <a:spLocks noGrp="1"/>
          </p:cNvSpPr>
          <p:nvPr>
            <p:ph type="body" sz="quarter" idx="11"/>
          </p:nvPr>
        </p:nvSpPr>
        <p:spPr>
          <a:xfrm>
            <a:off x="4134687" y="3082791"/>
            <a:ext cx="2760603" cy="898082"/>
          </a:xfrm>
        </p:spPr>
        <p:txBody>
          <a:bodyPr/>
          <a:lstStyle/>
          <a:p>
            <a:r>
              <a:rPr lang="en-US" sz="4000" dirty="0"/>
              <a:t>Thank you</a:t>
            </a:r>
            <a:endParaRPr lang="en-UG" sz="4000" dirty="0"/>
          </a:p>
        </p:txBody>
      </p:sp>
    </p:spTree>
    <p:extLst>
      <p:ext uri="{BB962C8B-B14F-4D97-AF65-F5344CB8AC3E}">
        <p14:creationId xmlns:p14="http://schemas.microsoft.com/office/powerpoint/2010/main" val="1217540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51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806F09-E71C-4BB6-BF8F-57E76891B4F2}"/>
              </a:ext>
            </a:extLst>
          </p:cNvPr>
          <p:cNvSpPr>
            <a:spLocks noGrp="1"/>
          </p:cNvSpPr>
          <p:nvPr>
            <p:ph type="body" sz="quarter" idx="14"/>
          </p:nvPr>
        </p:nvSpPr>
        <p:spPr>
          <a:xfrm>
            <a:off x="434092" y="805967"/>
            <a:ext cx="8178488" cy="837214"/>
          </a:xfrm>
        </p:spPr>
        <p:txBody>
          <a:bodyPr/>
          <a:lstStyle/>
          <a:p>
            <a:r>
              <a:rPr lang="en-US" dirty="0"/>
              <a:t>Case study: Children reintegrated</a:t>
            </a:r>
            <a:endParaRPr lang="en-UG" dirty="0"/>
          </a:p>
        </p:txBody>
      </p:sp>
      <p:sp>
        <p:nvSpPr>
          <p:cNvPr id="4" name="Content Placeholder 2">
            <a:extLst>
              <a:ext uri="{FF2B5EF4-FFF2-40B4-BE49-F238E27FC236}">
                <a16:creationId xmlns:a16="http://schemas.microsoft.com/office/drawing/2014/main" id="{35590CC9-9656-4400-8D05-362ED98A96F8}"/>
              </a:ext>
            </a:extLst>
          </p:cNvPr>
          <p:cNvSpPr txBox="1">
            <a:spLocks/>
          </p:cNvSpPr>
          <p:nvPr/>
        </p:nvSpPr>
        <p:spPr>
          <a:xfrm>
            <a:off x="163931" y="1631733"/>
            <a:ext cx="2785746" cy="3936123"/>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600" dirty="0">
                <a:latin typeface="Arial" panose="020B0604020202020204" pitchFamily="34" charset="0"/>
                <a:cs typeface="Arial" panose="020B0604020202020204" pitchFamily="34" charset="0"/>
              </a:rPr>
              <a:t>The MGLSD conducted an analysis on the number of  children reintegrated from residential care with their family in district X. The MGLSD encouraged the district PSWO to re-examine the source documentation (i.e., case records for all children) in 2020. Once backlogs in updating the case files had been cleared, the overall no. of children reintegrated between FY2018 and FY2020 decreased by 17%.</a:t>
            </a:r>
          </a:p>
        </p:txBody>
      </p:sp>
      <p:grpSp>
        <p:nvGrpSpPr>
          <p:cNvPr id="8" name="Group 7">
            <a:extLst>
              <a:ext uri="{FF2B5EF4-FFF2-40B4-BE49-F238E27FC236}">
                <a16:creationId xmlns:a16="http://schemas.microsoft.com/office/drawing/2014/main" id="{A25D628F-338D-4E3D-8253-7AFFE580ADAB}"/>
              </a:ext>
            </a:extLst>
          </p:cNvPr>
          <p:cNvGrpSpPr/>
          <p:nvPr/>
        </p:nvGrpSpPr>
        <p:grpSpPr>
          <a:xfrm>
            <a:off x="3728793" y="5920562"/>
            <a:ext cx="4602656" cy="794543"/>
            <a:chOff x="3445524" y="6063457"/>
            <a:chExt cx="4602656" cy="794543"/>
          </a:xfrm>
        </p:grpSpPr>
        <p:pic>
          <p:nvPicPr>
            <p:cNvPr id="9" name="Graphic 8" descr="Comment Important">
              <a:extLst>
                <a:ext uri="{FF2B5EF4-FFF2-40B4-BE49-F238E27FC236}">
                  <a16:creationId xmlns:a16="http://schemas.microsoft.com/office/drawing/2014/main" id="{FC3863EE-AC96-478A-B068-B63CEBCEC7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45524" y="6063457"/>
              <a:ext cx="794543" cy="794543"/>
            </a:xfrm>
            <a:prstGeom prst="rect">
              <a:avLst/>
            </a:prstGeom>
          </p:spPr>
        </p:pic>
        <p:sp>
          <p:nvSpPr>
            <p:cNvPr id="11" name="Content Placeholder 2">
              <a:extLst>
                <a:ext uri="{FF2B5EF4-FFF2-40B4-BE49-F238E27FC236}">
                  <a16:creationId xmlns:a16="http://schemas.microsoft.com/office/drawing/2014/main" id="{5DCDF6A9-918A-44C9-89E2-478C7773C5E2}"/>
                </a:ext>
              </a:extLst>
            </p:cNvPr>
            <p:cNvSpPr txBox="1">
              <a:spLocks/>
            </p:cNvSpPr>
            <p:nvPr/>
          </p:nvSpPr>
          <p:spPr>
            <a:xfrm>
              <a:off x="4240067" y="6283469"/>
              <a:ext cx="3808113" cy="354518"/>
            </a:xfrm>
            <a:prstGeom prst="rect">
              <a:avLst/>
            </a:prstGeom>
          </p:spPr>
          <p:txBody>
            <a:bodyPr vert="horz" lIns="68580" tIns="34290" rIns="68580" bIns="3429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pPr>
              <a:r>
                <a:rPr lang="en-US" spc="75" dirty="0">
                  <a:solidFill>
                    <a:srgbClr val="EC1C24"/>
                  </a:solidFill>
                </a:rPr>
                <a:t>Is this an example of data use?</a:t>
              </a:r>
              <a:endParaRPr lang="en-US" dirty="0">
                <a:solidFill>
                  <a:srgbClr val="EC1C24"/>
                </a:solidFill>
              </a:endParaRPr>
            </a:p>
          </p:txBody>
        </p:sp>
      </p:grpSp>
      <p:graphicFrame>
        <p:nvGraphicFramePr>
          <p:cNvPr id="12" name="Chart 11">
            <a:extLst>
              <a:ext uri="{FF2B5EF4-FFF2-40B4-BE49-F238E27FC236}">
                <a16:creationId xmlns:a16="http://schemas.microsoft.com/office/drawing/2014/main" id="{5E2415CD-3D2A-4812-B6BC-4A9D37E82A9B}"/>
              </a:ext>
            </a:extLst>
          </p:cNvPr>
          <p:cNvGraphicFramePr>
            <a:graphicFrameLocks/>
          </p:cNvGraphicFramePr>
          <p:nvPr>
            <p:extLst>
              <p:ext uri="{D42A27DB-BD31-4B8C-83A1-F6EECF244321}">
                <p14:modId xmlns:p14="http://schemas.microsoft.com/office/powerpoint/2010/main" val="3380600941"/>
              </p:ext>
            </p:extLst>
          </p:nvPr>
        </p:nvGraphicFramePr>
        <p:xfrm>
          <a:off x="3120899" y="1556657"/>
          <a:ext cx="5761843" cy="414389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56239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2C6C40-C229-4DED-9535-60C3562ABD6B}"/>
              </a:ext>
            </a:extLst>
          </p:cNvPr>
          <p:cNvSpPr>
            <a:spLocks noGrp="1"/>
          </p:cNvSpPr>
          <p:nvPr>
            <p:ph type="body" sz="quarter" idx="14"/>
          </p:nvPr>
        </p:nvSpPr>
        <p:spPr>
          <a:xfrm>
            <a:off x="477698" y="740553"/>
            <a:ext cx="8579444" cy="837214"/>
          </a:xfrm>
        </p:spPr>
        <p:txBody>
          <a:bodyPr/>
          <a:lstStyle/>
          <a:p>
            <a:r>
              <a:rPr lang="en-US" sz="3200" dirty="0"/>
              <a:t>Case study: Children without valid care orders</a:t>
            </a:r>
            <a:endParaRPr lang="en-UG" sz="3200" dirty="0"/>
          </a:p>
        </p:txBody>
      </p:sp>
      <p:sp>
        <p:nvSpPr>
          <p:cNvPr id="6" name="Content Placeholder 2">
            <a:extLst>
              <a:ext uri="{FF2B5EF4-FFF2-40B4-BE49-F238E27FC236}">
                <a16:creationId xmlns:a16="http://schemas.microsoft.com/office/drawing/2014/main" id="{0E292437-DE88-4FB5-A58B-4A97BFE51848}"/>
              </a:ext>
            </a:extLst>
          </p:cNvPr>
          <p:cNvSpPr txBox="1">
            <a:spLocks/>
          </p:cNvSpPr>
          <p:nvPr/>
        </p:nvSpPr>
        <p:spPr>
          <a:xfrm>
            <a:off x="462126" y="1320165"/>
            <a:ext cx="2884755" cy="5195073"/>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10000"/>
              </a:lnSpc>
              <a:buNone/>
            </a:pPr>
            <a:r>
              <a:rPr lang="en-GB" sz="1500" dirty="0">
                <a:latin typeface="Arial" panose="020B0604020202020204" pitchFamily="34" charset="0"/>
                <a:cs typeface="Arial" panose="020B0604020202020204" pitchFamily="34" charset="0"/>
              </a:rPr>
              <a:t>D4I analyzed data on children in residential care across three districts. The analysis revealed that the majority of the children </a:t>
            </a:r>
            <a:r>
              <a:rPr lang="en-GB" sz="1500" b="1" dirty="0">
                <a:latin typeface="Arial" panose="020B0604020202020204" pitchFamily="34" charset="0"/>
                <a:cs typeface="Arial" panose="020B0604020202020204" pitchFamily="34" charset="0"/>
              </a:rPr>
              <a:t>in care did not have care orders </a:t>
            </a:r>
            <a:r>
              <a:rPr lang="en-GB" sz="1500" dirty="0">
                <a:latin typeface="Arial" panose="020B0604020202020204" pitchFamily="34" charset="0"/>
                <a:cs typeface="Arial" panose="020B0604020202020204" pitchFamily="34" charset="0"/>
              </a:rPr>
              <a:t>authorizing their placement.  </a:t>
            </a:r>
          </a:p>
          <a:p>
            <a:pPr marL="0" indent="0" fontAlgn="base">
              <a:lnSpc>
                <a:spcPct val="110000"/>
              </a:lnSpc>
              <a:buNone/>
            </a:pPr>
            <a:r>
              <a:rPr lang="en-GB" sz="1500" dirty="0">
                <a:latin typeface="Arial" panose="020B0604020202020204" pitchFamily="34" charset="0"/>
                <a:cs typeface="Arial" panose="020B0604020202020204" pitchFamily="34" charset="0"/>
              </a:rPr>
              <a:t>During visits to the districts,  the Commissioner Youth and Children Affairs engaged the chief administrative officers (CAOs), who subsequently  </a:t>
            </a:r>
            <a:r>
              <a:rPr lang="en-US" sz="1500" dirty="0">
                <a:latin typeface="Arial" panose="020B0604020202020204" pitchFamily="34" charset="0"/>
                <a:cs typeface="Arial" panose="020B0604020202020204" pitchFamily="34" charset="0"/>
              </a:rPr>
              <a:t>allocated money to PSWOs to review placement of all children and apply for care orders for those whose situation warrant. The Minister also engaged judicial authorities to fast-track the process of issuing care orders.</a:t>
            </a:r>
          </a:p>
        </p:txBody>
      </p:sp>
      <p:graphicFrame>
        <p:nvGraphicFramePr>
          <p:cNvPr id="8" name="Chart 7">
            <a:extLst>
              <a:ext uri="{FF2B5EF4-FFF2-40B4-BE49-F238E27FC236}">
                <a16:creationId xmlns:a16="http://schemas.microsoft.com/office/drawing/2014/main" id="{0131435D-BF5D-4374-B311-01CCCC4B2641}"/>
              </a:ext>
            </a:extLst>
          </p:cNvPr>
          <p:cNvGraphicFramePr>
            <a:graphicFrameLocks/>
          </p:cNvGraphicFramePr>
          <p:nvPr>
            <p:extLst>
              <p:ext uri="{D42A27DB-BD31-4B8C-83A1-F6EECF244321}">
                <p14:modId xmlns:p14="http://schemas.microsoft.com/office/powerpoint/2010/main" val="1238816723"/>
              </p:ext>
            </p:extLst>
          </p:nvPr>
        </p:nvGraphicFramePr>
        <p:xfrm>
          <a:off x="3425538" y="1250705"/>
          <a:ext cx="5552947" cy="4866742"/>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F8484E72-9D3E-49AC-89D1-AD6F261D12F8}"/>
              </a:ext>
            </a:extLst>
          </p:cNvPr>
          <p:cNvGrpSpPr/>
          <p:nvPr/>
        </p:nvGrpSpPr>
        <p:grpSpPr>
          <a:xfrm>
            <a:off x="3728793" y="6063457"/>
            <a:ext cx="4602656" cy="794543"/>
            <a:chOff x="3445524" y="6063457"/>
            <a:chExt cx="4602656" cy="794543"/>
          </a:xfrm>
        </p:grpSpPr>
        <p:pic>
          <p:nvPicPr>
            <p:cNvPr id="11" name="Graphic 10" descr="Comment Important">
              <a:extLst>
                <a:ext uri="{FF2B5EF4-FFF2-40B4-BE49-F238E27FC236}">
                  <a16:creationId xmlns:a16="http://schemas.microsoft.com/office/drawing/2014/main" id="{43CD84E0-1672-4CC9-81A6-9AF22ADABB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45524" y="6063457"/>
              <a:ext cx="794543" cy="794543"/>
            </a:xfrm>
            <a:prstGeom prst="rect">
              <a:avLst/>
            </a:prstGeom>
          </p:spPr>
        </p:pic>
        <p:sp>
          <p:nvSpPr>
            <p:cNvPr id="12" name="Content Placeholder 2">
              <a:extLst>
                <a:ext uri="{FF2B5EF4-FFF2-40B4-BE49-F238E27FC236}">
                  <a16:creationId xmlns:a16="http://schemas.microsoft.com/office/drawing/2014/main" id="{7FADA640-3A5D-41DA-971A-65A1124A6791}"/>
                </a:ext>
              </a:extLst>
            </p:cNvPr>
            <p:cNvSpPr txBox="1">
              <a:spLocks/>
            </p:cNvSpPr>
            <p:nvPr/>
          </p:nvSpPr>
          <p:spPr>
            <a:xfrm>
              <a:off x="4240067" y="6283469"/>
              <a:ext cx="3808113" cy="354518"/>
            </a:xfrm>
            <a:prstGeom prst="rect">
              <a:avLst/>
            </a:prstGeom>
          </p:spPr>
          <p:txBody>
            <a:bodyPr vert="horz" lIns="68580" tIns="34290" rIns="68580" bIns="34290" rtlCol="0">
              <a:noAutofit/>
            </a:bodyPr>
            <a:lstStyle>
              <a:lvl1pPr marL="0" indent="0" algn="l" defTabSz="914400" rtl="0" eaLnBrk="1" latinLnBrk="0" hangingPunct="1">
                <a:lnSpc>
                  <a:spcPct val="150000"/>
                </a:lnSpc>
                <a:spcBef>
                  <a:spcPts val="1000"/>
                </a:spcBef>
                <a:buFont typeface="Arial" panose="020B0604020202020204" pitchFamily="34" charset="0"/>
                <a:buNone/>
                <a:defRPr sz="1800" b="0" i="0" kern="1200" cap="none" spc="5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2300"/>
                </a:spcBef>
                <a:buFontTx/>
                <a:buNone/>
                <a:defRPr sz="2000" kern="1200" cap="all" spc="100" baseline="0">
                  <a:solidFill>
                    <a:schemeClr val="tx2"/>
                  </a:solidFill>
                  <a:latin typeface="+mj-lt"/>
                  <a:ea typeface="+mn-ea"/>
                  <a:cs typeface="+mn-cs"/>
                </a:defRPr>
              </a:lvl2pPr>
              <a:lvl3pPr marL="228600" indent="-228600" algn="l" defTabSz="914400" rtl="0" eaLnBrk="1" latinLnBrk="0" hangingPunct="1">
                <a:lnSpc>
                  <a:spcPct val="90000"/>
                </a:lnSpc>
                <a:spcBef>
                  <a:spcPts val="1100"/>
                </a:spcBef>
                <a:buFont typeface="Arial" panose="020B0604020202020204" pitchFamily="34" charset="0"/>
                <a:buChar char="•"/>
                <a:defRPr sz="1800" kern="1200" baseline="0">
                  <a:solidFill>
                    <a:schemeClr val="tx1"/>
                  </a:solidFill>
                  <a:latin typeface="Arial" panose="020B0604020202020204" pitchFamily="34" charset="0"/>
                  <a:ea typeface="+mn-ea"/>
                  <a:cs typeface="+mn-cs"/>
                </a:defRPr>
              </a:lvl3pPr>
              <a:lvl4pPr marL="50292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4pPr>
              <a:lvl5pPr marL="1234440" indent="-228600" algn="l" defTabSz="914400" rtl="0" eaLnBrk="1" latinLnBrk="0" hangingPunct="1">
                <a:lnSpc>
                  <a:spcPct val="90000"/>
                </a:lnSpc>
                <a:spcBef>
                  <a:spcPts val="500"/>
                </a:spcBef>
                <a:buFont typeface="Courier New" panose="02070309020205020404" pitchFamily="49" charset="0"/>
                <a:buChar char="o"/>
                <a:defRPr sz="18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ts val="0"/>
                </a:spcBef>
              </a:pPr>
              <a:r>
                <a:rPr lang="en-US" spc="75" dirty="0">
                  <a:solidFill>
                    <a:srgbClr val="EC1C24"/>
                  </a:solidFill>
                </a:rPr>
                <a:t>Is this an example of data use?</a:t>
              </a:r>
              <a:endParaRPr lang="en-US" dirty="0">
                <a:solidFill>
                  <a:srgbClr val="EC1C24"/>
                </a:solidFill>
              </a:endParaRPr>
            </a:p>
          </p:txBody>
        </p:sp>
      </p:grpSp>
    </p:spTree>
    <p:extLst>
      <p:ext uri="{BB962C8B-B14F-4D97-AF65-F5344CB8AC3E}">
        <p14:creationId xmlns:p14="http://schemas.microsoft.com/office/powerpoint/2010/main" val="42306744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ta4Impact PPT Template.potx" id="{DD9808ED-AA46-443D-9D6F-36815AF40076}" vid="{8F6860C2-453A-440D-AAE8-BB8724284B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20BC4B4CCF24E9D4F8F53336D5C79" ma:contentTypeVersion="9" ma:contentTypeDescription="Create a new document." ma:contentTypeScope="" ma:versionID="760eefe4137a0fcef2b0074d05b4ed04">
  <xsd:schema xmlns:xsd="http://www.w3.org/2001/XMLSchema" xmlns:xs="http://www.w3.org/2001/XMLSchema" xmlns:p="http://schemas.microsoft.com/office/2006/metadata/properties" xmlns:ns2="55751485-d168-486c-99c1-51c3f3d94fa5" targetNamespace="http://schemas.microsoft.com/office/2006/metadata/properties" ma:root="true" ma:fieldsID="5c3882eefd6345f3ac0cceee20302bf5" ns2:_="">
    <xsd:import namespace="55751485-d168-486c-99c1-51c3f3d94f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751485-d168-486c-99c1-51c3f3d94f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B7A430-CC0C-4747-9C88-D8433A01FA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751485-d168-486c-99c1-51c3f3d94f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B7A83AB-7F46-4BB6-AFF8-34082BEF2AE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8FCF553-ADD1-418D-AD1D-6000400940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19515</TotalTime>
  <Words>5841</Words>
  <Application>Microsoft Office PowerPoint</Application>
  <PresentationFormat>On-screen Show (4:3)</PresentationFormat>
  <Paragraphs>771</Paragraphs>
  <Slides>72</Slides>
  <Notes>52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72</vt:i4>
      </vt:variant>
    </vt:vector>
  </HeadingPairs>
  <TitlesOfParts>
    <vt:vector size="87" baseType="lpstr">
      <vt:lpstr>Arial</vt:lpstr>
      <vt:lpstr>Arial Black</vt:lpstr>
      <vt:lpstr>Arial Narrow</vt:lpstr>
      <vt:lpstr>Arial Nova</vt:lpstr>
      <vt:lpstr>Arial Nova Cond</vt:lpstr>
      <vt:lpstr>Calibri</vt:lpstr>
      <vt:lpstr>Calibri Light</vt:lpstr>
      <vt:lpstr>Calisto MT</vt:lpstr>
      <vt:lpstr>Century Gothic</vt:lpstr>
      <vt:lpstr>Franklin Gothic Medium</vt:lpstr>
      <vt:lpstr>Futura LT Pro Book</vt:lpstr>
      <vt:lpstr>Helvetica</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Ddumba-Nyanzi, Ismael</dc:creator>
  <cp:lastModifiedBy>Ismael Ddumba-Nyanzi</cp:lastModifiedBy>
  <cp:revision>135</cp:revision>
  <dcterms:created xsi:type="dcterms:W3CDTF">2020-10-08T09:17:16Z</dcterms:created>
  <dcterms:modified xsi:type="dcterms:W3CDTF">2021-08-04T05:14:48Z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0x010100F6C20BC4B4CCF24E9D4F8F53336D5C79</vt:lpwstr>
  </property>
</Properties>
</file>